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869" r:id="rId2"/>
    <p:sldId id="866" r:id="rId3"/>
    <p:sldId id="867" r:id="rId4"/>
    <p:sldId id="850" r:id="rId5"/>
    <p:sldId id="851" r:id="rId6"/>
    <p:sldId id="852" r:id="rId7"/>
    <p:sldId id="841" r:id="rId8"/>
    <p:sldId id="854" r:id="rId9"/>
    <p:sldId id="877" r:id="rId10"/>
    <p:sldId id="878" r:id="rId11"/>
    <p:sldId id="879" r:id="rId12"/>
    <p:sldId id="826" r:id="rId13"/>
  </p:sldIdLst>
  <p:sldSz cx="9144000" cy="6858000" type="screen4x3"/>
  <p:notesSz cx="6807200" cy="9939338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FF6699"/>
    <a:srgbClr val="FFCC66"/>
    <a:srgbClr val="FFFF66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939" cy="49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/>
          <a:lstStyle>
            <a:lvl1pPr algn="l"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082" y="0"/>
            <a:ext cx="2950529" cy="49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78813" y="4720908"/>
            <a:ext cx="5447985" cy="447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226"/>
            <a:ext cx="2948939" cy="49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/>
          <a:lstStyle>
            <a:lvl1pPr algn="l"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082" y="9440226"/>
            <a:ext cx="2950529" cy="49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994CE32-4F99-4AA1-BC0D-FA484A44C32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6D7C-1662-4AA8-9335-CA56988AAC6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AFC03-75F9-4450-9521-5755CC2A363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184785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9115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3A2D-D249-455F-9B17-C82B94BE2AD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5BA0C-5E65-433F-A8B5-A71CF05188B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541F3-207E-4AD5-A32E-3FAB2FB1F43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B080-7A97-4570-A07E-4D2589C4B92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C09B-63F3-4873-AE0D-91C653E1378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61FD-31CC-4061-8C48-669ED9AFF03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4497-CB67-4AC6-B70D-82A174EAC4A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2071-EE80-4A69-9BE4-225A23848FE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9042-09DF-4335-B75C-9E0CCCFEF34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 smtClean="0">
                <a:ea typeface="+mn-ea"/>
              </a:defRPr>
            </a:lvl1pPr>
          </a:lstStyle>
          <a:p>
            <a:pPr>
              <a:defRPr/>
            </a:pPr>
            <a:fld id="{A82F72B9-5D3D-4D83-ABA2-2CE5C9F54CE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1700" y="1285860"/>
            <a:ext cx="8134350" cy="487999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6000" b="1" dirty="0" smtClean="0">
                <a:solidFill>
                  <a:srgbClr val="FFC000"/>
                </a:solidFill>
                <a:latin typeface="宋体" panose="02010600030101010101" pitchFamily="2" charset="-122"/>
              </a:rPr>
              <a:t>经济普查金融企业</a:t>
            </a:r>
            <a:endParaRPr lang="en-US" altLang="zh-CN" sz="6000" b="1" dirty="0" smtClean="0">
              <a:solidFill>
                <a:srgbClr val="FFC000"/>
              </a:solidFill>
              <a:latin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6000" b="1" dirty="0" smtClean="0">
                <a:solidFill>
                  <a:srgbClr val="FFC000"/>
                </a:solidFill>
                <a:latin typeface="宋体" panose="02010600030101010101" pitchFamily="2" charset="-122"/>
              </a:rPr>
              <a:t>重要指标口径说明</a:t>
            </a:r>
          </a:p>
          <a:p>
            <a:pPr algn="ctr" eaLnBrk="1" hangingPunct="1">
              <a:buFontTx/>
              <a:buNone/>
            </a:pPr>
            <a:endParaRPr lang="en-US" altLang="zh-CN" sz="2800" b="1" dirty="0" smtClean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zh-CN" sz="2800" b="1" dirty="0" smtClean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2800" b="1" dirty="0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广州市统计局</a:t>
            </a:r>
          </a:p>
          <a:p>
            <a:pPr algn="ctr" eaLnBrk="1" hangingPunct="1">
              <a:buFontTx/>
              <a:buNone/>
            </a:pPr>
            <a:r>
              <a:rPr lang="zh-CN" altLang="en-US" sz="2800" b="1" dirty="0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201</a:t>
            </a:r>
            <a:r>
              <a:rPr lang="en-US" altLang="zh-CN" sz="2800" b="1" dirty="0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en-US" sz="2800" b="1" dirty="0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年3</a:t>
            </a:r>
            <a:r>
              <a:rPr lang="zh-CN" altLang="en-US" sz="2800" b="1" dirty="0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2800" b="1" dirty="0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21</a:t>
            </a:r>
            <a:r>
              <a:rPr lang="zh-CN" altLang="en-US" sz="2800" b="1" dirty="0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日</a:t>
            </a:r>
            <a:endParaRPr lang="zh-CN" altLang="en-US" sz="2800" b="1" dirty="0" smtClean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5852" y="1000108"/>
            <a:ext cx="7643866" cy="4902196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ea typeface="楷体_GB2312" pitchFamily="49" charset="-122"/>
              </a:rPr>
              <a:t>填报“投资收益”要特别注意：</a:t>
            </a:r>
            <a:endParaRPr lang="en-US" altLang="zh-CN" sz="3600" b="1" dirty="0" smtClean="0">
              <a:solidFill>
                <a:schemeClr val="bg1"/>
              </a:solidFill>
              <a:ea typeface="楷体_GB2312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chemeClr val="bg1"/>
                </a:solidFill>
                <a:ea typeface="楷体_GB2312" pitchFamily="49" charset="-122"/>
              </a:rPr>
              <a:t>1.</a:t>
            </a:r>
            <a:r>
              <a:rPr lang="zh-CN" altLang="en-US" sz="3600" b="1" dirty="0" smtClean="0">
                <a:solidFill>
                  <a:schemeClr val="bg1"/>
                </a:solidFill>
                <a:ea typeface="楷体_GB2312" pitchFamily="49" charset="-122"/>
              </a:rPr>
              <a:t>不是本单位创造的财富才计入“投资收益”。</a:t>
            </a:r>
            <a:endParaRPr lang="en-US" altLang="zh-CN" sz="3600" b="1" dirty="0" smtClean="0">
              <a:solidFill>
                <a:schemeClr val="bg1"/>
              </a:solidFill>
              <a:ea typeface="楷体_GB2312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chemeClr val="bg1"/>
                </a:solidFill>
                <a:ea typeface="楷体_GB2312" pitchFamily="49" charset="-122"/>
              </a:rPr>
              <a:t>2.</a:t>
            </a:r>
            <a:r>
              <a:rPr lang="zh-CN" altLang="en-US" sz="3600" b="1" dirty="0" smtClean="0">
                <a:solidFill>
                  <a:schemeClr val="bg1"/>
                </a:solidFill>
                <a:ea typeface="楷体_GB2312" pitchFamily="49" charset="-122"/>
              </a:rPr>
              <a:t>以投资为主营业务的公司对外投资取得收益不算“投资收益”。</a:t>
            </a:r>
            <a:endParaRPr lang="en-US" altLang="zh-CN" sz="3600" b="1" dirty="0" smtClean="0">
              <a:solidFill>
                <a:schemeClr val="bg1"/>
              </a:solidFill>
              <a:ea typeface="楷体_GB2312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chemeClr val="bg1"/>
                </a:solidFill>
                <a:ea typeface="楷体_GB2312" pitchFamily="49" charset="-122"/>
              </a:rPr>
              <a:t>3.</a:t>
            </a:r>
            <a:r>
              <a:rPr lang="zh-CN" altLang="en-US" sz="3600" b="1" dirty="0" smtClean="0">
                <a:solidFill>
                  <a:schemeClr val="bg1"/>
                </a:solidFill>
                <a:ea typeface="楷体_GB2312" pitchFamily="49" charset="-122"/>
              </a:rPr>
              <a:t>“投资收益”不能含有营业性收入。</a:t>
            </a:r>
            <a:endParaRPr lang="en-US" altLang="zh-CN" sz="3600" b="1" dirty="0" smtClean="0">
              <a:solidFill>
                <a:schemeClr val="bg1"/>
              </a:solidFill>
              <a:ea typeface="楷体_GB2312" pitchFamily="49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zh-CN" altLang="en-US" sz="2800" b="1" dirty="0" smtClean="0">
              <a:solidFill>
                <a:schemeClr val="bg1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0" y="1556792"/>
            <a:ext cx="7609656" cy="4539208"/>
          </a:xfrm>
        </p:spPr>
        <p:txBody>
          <a:bodyPr/>
          <a:lstStyle/>
          <a:p>
            <a:pPr lvl="0" algn="just">
              <a:defRPr/>
            </a:pPr>
            <a:r>
              <a:rPr lang="zh-CN" altLang="en-US" sz="4000" b="1" dirty="0" smtClean="0">
                <a:solidFill>
                  <a:srgbClr val="FF9933"/>
                </a:solidFill>
                <a:latin typeface="楷体_GB2312" pitchFamily="49" charset="-122"/>
              </a:rPr>
              <a:t>重要提醒：</a:t>
            </a:r>
            <a:endParaRPr lang="en-US" altLang="zh-CN" sz="4000" b="1" dirty="0" smtClean="0">
              <a:solidFill>
                <a:srgbClr val="FF9933"/>
              </a:solidFill>
              <a:latin typeface="楷体_GB2312" pitchFamily="49" charset="-122"/>
            </a:endParaRPr>
          </a:p>
          <a:p>
            <a:pPr lvl="0" algn="just">
              <a:defRPr/>
            </a:pPr>
            <a:endParaRPr lang="en-US" altLang="zh-CN" b="1" dirty="0" smtClean="0">
              <a:solidFill>
                <a:srgbClr val="FF9933"/>
              </a:solidFill>
              <a:latin typeface="楷体_GB2312" pitchFamily="49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楷体_GB2312" pitchFamily="49" charset="-122"/>
              </a:rPr>
              <a:t>由于很多企业已填写普查表，大家如果发现漏填或者错填，请及时更正（已网上报送的也应做相应更改）。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28794" y="1785926"/>
            <a:ext cx="5786478" cy="2786082"/>
          </a:xfrm>
        </p:spPr>
        <p:txBody>
          <a:bodyPr/>
          <a:lstStyle/>
          <a:p>
            <a:pPr marL="90805" indent="0" algn="ctr" eaLnBrk="1" hangingPunct="1">
              <a:spcBef>
                <a:spcPct val="30000"/>
              </a:spcBef>
              <a:buFontTx/>
              <a:buNone/>
            </a:pPr>
            <a:r>
              <a:rPr lang="zh-CN" altLang="zh-CN" sz="4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10000" b="1" dirty="0" smtClean="0">
                <a:solidFill>
                  <a:schemeClr val="accent3"/>
                </a:solidFill>
                <a:latin typeface="宋体" panose="02010600030101010101" pitchFamily="2" charset="-122"/>
              </a:rPr>
              <a:t>谢 谢！</a:t>
            </a:r>
            <a:endParaRPr lang="zh-CN" sz="10000" b="1" dirty="0" smtClean="0">
              <a:solidFill>
                <a:schemeClr val="accent3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1124744"/>
            <a:ext cx="7128792" cy="5040560"/>
          </a:xfrm>
        </p:spPr>
        <p:txBody>
          <a:bodyPr/>
          <a:lstStyle/>
          <a:p>
            <a:pPr marL="0" indent="712788">
              <a:buNone/>
            </a:pPr>
            <a:endParaRPr lang="en-US" altLang="zh-CN" sz="4000" dirty="0" smtClean="0">
              <a:solidFill>
                <a:schemeClr val="bg1"/>
              </a:solidFill>
            </a:endParaRPr>
          </a:p>
          <a:p>
            <a:pPr marL="0" indent="712788">
              <a:buNone/>
            </a:pPr>
            <a:r>
              <a:rPr lang="zh-CN" altLang="en-US" sz="4000" dirty="0" smtClean="0">
                <a:solidFill>
                  <a:schemeClr val="bg1"/>
                </a:solidFill>
              </a:rPr>
              <a:t>我们在企业经普数据检查过程中，发现错误率高的指标主要有：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marL="0" indent="712788">
              <a:buNone/>
            </a:pPr>
            <a:r>
              <a:rPr lang="zh-CN" altLang="en-US" sz="4000" dirty="0" smtClean="0">
                <a:solidFill>
                  <a:schemeClr val="bg1"/>
                </a:solidFill>
              </a:rPr>
              <a:t>工资、营业利润。</a:t>
            </a:r>
            <a:endParaRPr lang="en-US" altLang="zh-CN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2976" y="1412776"/>
            <a:ext cx="7715304" cy="3916446"/>
          </a:xfrm>
        </p:spPr>
        <p:txBody>
          <a:bodyPr/>
          <a:lstStyle/>
          <a:p>
            <a:pPr marL="0" indent="534988">
              <a:buNone/>
            </a:pPr>
            <a:r>
              <a:rPr lang="zh-CN" altLang="en-US" sz="4000" dirty="0" smtClean="0">
                <a:solidFill>
                  <a:schemeClr val="bg1"/>
                </a:solidFill>
              </a:rPr>
              <a:t>   提供准确的统计数据，是我们在座各企业应尽的责任和义务，我们一定要以高度负责的态度，认真填报和核准经济普查表中的各项数据。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marL="0" indent="534988"/>
            <a:endParaRPr lang="zh-CN" altLang="en-US" dirty="0" smtClean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14414" y="500042"/>
            <a:ext cx="7643866" cy="537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30000"/>
              </a:spcBef>
              <a:buNone/>
            </a:pPr>
            <a:r>
              <a:rPr lang="zh-CN" altLang="en-US" sz="4000" b="1" dirty="0" smtClean="0">
                <a:solidFill>
                  <a:srgbClr val="FFFF00"/>
                </a:solidFill>
                <a:latin typeface="+mn-ea"/>
              </a:rPr>
              <a:t>背景资料</a:t>
            </a:r>
            <a:endParaRPr lang="en-US" altLang="zh-CN" sz="4000" b="1" dirty="0" smtClean="0">
              <a:solidFill>
                <a:srgbClr val="FFFF00"/>
              </a:solidFill>
              <a:latin typeface="+mn-ea"/>
            </a:endParaRPr>
          </a:p>
          <a:p>
            <a:pPr algn="l" eaLnBrk="1" hangingPunct="1">
              <a:spcBef>
                <a:spcPct val="30000"/>
              </a:spcBef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+mn-ea"/>
              </a:rPr>
              <a:t>地区生产总值</a:t>
            </a:r>
            <a:r>
              <a:rPr lang="en-US" altLang="zh-CN" b="1" dirty="0" smtClean="0">
                <a:solidFill>
                  <a:schemeClr val="bg1"/>
                </a:solidFill>
                <a:latin typeface="+mn-ea"/>
              </a:rPr>
              <a:t>=</a:t>
            </a:r>
          </a:p>
          <a:p>
            <a:pPr algn="l" eaLnBrk="1" hangingPunct="1">
              <a:spcBef>
                <a:spcPct val="30000"/>
              </a:spcBef>
              <a:buNone/>
            </a:pPr>
            <a:r>
              <a:rPr lang="en-US" altLang="zh-CN" b="1" dirty="0" smtClean="0">
                <a:solidFill>
                  <a:schemeClr val="bg1"/>
                </a:solidFill>
                <a:latin typeface="+mn-ea"/>
              </a:rPr>
              <a:t>         ∑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</a:rPr>
              <a:t>经济个体创造的增加值</a:t>
            </a:r>
            <a:endParaRPr lang="en-US" altLang="zh-CN" b="1" dirty="0" smtClean="0">
              <a:solidFill>
                <a:schemeClr val="bg1"/>
              </a:solidFill>
              <a:latin typeface="+mn-ea"/>
            </a:endParaRPr>
          </a:p>
          <a:p>
            <a:pPr algn="l" eaLnBrk="1" hangingPunct="1">
              <a:spcBef>
                <a:spcPct val="30000"/>
              </a:spcBef>
              <a:buNone/>
            </a:pPr>
            <a:endParaRPr lang="en-US" altLang="zh-CN" sz="3400" b="1" dirty="0" smtClean="0">
              <a:solidFill>
                <a:schemeClr val="bg1"/>
              </a:solidFill>
              <a:latin typeface="+mn-ea"/>
            </a:endParaRPr>
          </a:p>
          <a:p>
            <a:pPr algn="l" eaLnBrk="1" hangingPunct="1">
              <a:spcBef>
                <a:spcPct val="30000"/>
              </a:spcBef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+mn-ea"/>
              </a:rPr>
              <a:t>企业创造的增加值的计算：</a:t>
            </a:r>
            <a:endParaRPr lang="en-US" altLang="zh-CN" b="1" dirty="0" smtClean="0">
              <a:solidFill>
                <a:schemeClr val="bg1"/>
              </a:solidFill>
              <a:latin typeface="+mn-ea"/>
            </a:endParaRPr>
          </a:p>
          <a:p>
            <a:pPr algn="l" eaLnBrk="1" hangingPunct="1">
              <a:spcBef>
                <a:spcPct val="30000"/>
              </a:spcBef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+mn-ea"/>
              </a:rPr>
              <a:t>    由企业提交统计部门的财务报表，从中提取属于增加值的指标，进行加总运算。</a:t>
            </a:r>
            <a:endParaRPr lang="en-US" altLang="zh-CN" b="1" dirty="0" smtClean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29120" y="353060"/>
            <a:ext cx="1918970" cy="593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Bef>
                <a:spcPct val="30000"/>
              </a:spcBef>
              <a:buNone/>
            </a:pPr>
            <a:r>
              <a:rPr lang="en-US" altLang="zh-CN" sz="2500" b="1" dirty="0" smtClean="0">
                <a:solidFill>
                  <a:schemeClr val="bg1"/>
                </a:solidFill>
                <a:latin typeface="+mn-ea"/>
              </a:rPr>
              <a:t>1.</a:t>
            </a:r>
            <a:r>
              <a:rPr lang="zh-CN" altLang="en-US" sz="2500" b="1" dirty="0" smtClean="0">
                <a:solidFill>
                  <a:srgbClr val="FF0000"/>
                </a:solidFill>
                <a:latin typeface="+mn-ea"/>
              </a:rPr>
              <a:t>标红</a:t>
            </a:r>
            <a:r>
              <a:rPr lang="zh-CN" altLang="en-US" sz="2500" b="1" dirty="0" smtClean="0">
                <a:solidFill>
                  <a:schemeClr val="bg1"/>
                </a:solidFill>
                <a:latin typeface="+mn-ea"/>
              </a:rPr>
              <a:t>：全部计入增加值的指标；</a:t>
            </a:r>
          </a:p>
          <a:p>
            <a:pPr algn="l" eaLnBrk="1" hangingPunct="1">
              <a:spcBef>
                <a:spcPct val="30000"/>
              </a:spcBef>
              <a:buNone/>
            </a:pPr>
            <a:endParaRPr lang="en-US" altLang="zh-CN" sz="2500" b="1" dirty="0" smtClean="0">
              <a:solidFill>
                <a:schemeClr val="bg1"/>
              </a:solidFill>
              <a:latin typeface="+mn-ea"/>
            </a:endParaRPr>
          </a:p>
          <a:p>
            <a:pPr algn="l" eaLnBrk="1" hangingPunct="1">
              <a:spcBef>
                <a:spcPct val="30000"/>
              </a:spcBef>
              <a:buNone/>
            </a:pPr>
            <a:r>
              <a:rPr lang="en-US" altLang="zh-CN" sz="2500" b="1" dirty="0" smtClean="0">
                <a:solidFill>
                  <a:schemeClr val="bg1"/>
                </a:solidFill>
                <a:latin typeface="+mn-ea"/>
              </a:rPr>
              <a:t>2.</a:t>
            </a:r>
            <a:r>
              <a:rPr lang="zh-CN" altLang="en-US" sz="2500" b="1" dirty="0" smtClean="0">
                <a:solidFill>
                  <a:srgbClr val="92D050"/>
                </a:solidFill>
                <a:latin typeface="+mn-ea"/>
              </a:rPr>
              <a:t>标绿</a:t>
            </a:r>
            <a:r>
              <a:rPr lang="zh-CN" altLang="en-US" sz="2500" b="1" dirty="0" smtClean="0">
                <a:solidFill>
                  <a:schemeClr val="bg1"/>
                </a:solidFill>
                <a:latin typeface="+mn-ea"/>
              </a:rPr>
              <a:t>：从增加值中倒扣的指标；</a:t>
            </a:r>
          </a:p>
          <a:p>
            <a:pPr algn="l" eaLnBrk="1" hangingPunct="1">
              <a:spcBef>
                <a:spcPct val="30000"/>
              </a:spcBef>
              <a:buNone/>
            </a:pPr>
            <a:endParaRPr lang="en-US" altLang="zh-CN" sz="2500" b="1" dirty="0" smtClean="0">
              <a:solidFill>
                <a:schemeClr val="bg1"/>
              </a:solidFill>
              <a:latin typeface="+mn-ea"/>
            </a:endParaRPr>
          </a:p>
          <a:p>
            <a:pPr algn="l" eaLnBrk="1" hangingPunct="1">
              <a:spcBef>
                <a:spcPct val="30000"/>
              </a:spcBef>
              <a:buNone/>
            </a:pPr>
            <a:r>
              <a:rPr lang="en-US" altLang="zh-CN" sz="2500" b="1" dirty="0" smtClean="0">
                <a:solidFill>
                  <a:schemeClr val="bg1"/>
                </a:solidFill>
                <a:latin typeface="+mn-ea"/>
              </a:rPr>
              <a:t>3.</a:t>
            </a:r>
            <a:r>
              <a:rPr lang="zh-CN" altLang="en-US" sz="2500" b="1" dirty="0" smtClean="0">
                <a:solidFill>
                  <a:schemeClr val="accent1"/>
                </a:solidFill>
                <a:latin typeface="+mn-ea"/>
              </a:rPr>
              <a:t>标蓝</a:t>
            </a:r>
            <a:r>
              <a:rPr lang="zh-CN" altLang="en-US" sz="2500" b="1" dirty="0" smtClean="0">
                <a:solidFill>
                  <a:schemeClr val="bg1"/>
                </a:solidFill>
                <a:latin typeface="+mn-ea"/>
              </a:rPr>
              <a:t>：部分计入增加值的指标（比例较低，估算的时候可以忽略）</a:t>
            </a:r>
            <a:endParaRPr lang="en-US" altLang="zh-CN" sz="2800" b="1" dirty="0" smtClean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938" y="285728"/>
            <a:ext cx="616276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71538" y="1071546"/>
            <a:ext cx="7643866" cy="4857784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企业增加值估算  </a:t>
            </a:r>
            <a:r>
              <a:rPr lang="en-US" altLang="zh-CN" sz="5400" dirty="0" smtClean="0">
                <a:solidFill>
                  <a:schemeClr val="bg1"/>
                </a:solidFill>
              </a:rPr>
              <a:t>≈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   本年折旧</a:t>
            </a:r>
            <a:r>
              <a:rPr lang="en-US" altLang="zh-CN" sz="3600" dirty="0" smtClean="0">
                <a:solidFill>
                  <a:schemeClr val="bg1"/>
                </a:solidFill>
              </a:rPr>
              <a:t>+</a:t>
            </a:r>
            <a:r>
              <a:rPr lang="zh-CN" altLang="en-US" sz="3600" dirty="0" smtClean="0">
                <a:solidFill>
                  <a:srgbClr val="FF0000"/>
                </a:solidFill>
              </a:rPr>
              <a:t>税金及附加</a:t>
            </a:r>
            <a:r>
              <a:rPr lang="en-US" altLang="zh-CN" sz="3600" dirty="0" smtClean="0">
                <a:solidFill>
                  <a:schemeClr val="bg1"/>
                </a:solidFill>
              </a:rPr>
              <a:t>+</a:t>
            </a:r>
            <a:r>
              <a:rPr lang="zh-CN" altLang="en-US" sz="3600" dirty="0" smtClean="0">
                <a:solidFill>
                  <a:schemeClr val="bg1"/>
                </a:solidFill>
              </a:rPr>
              <a:t>营业利润</a:t>
            </a:r>
            <a:r>
              <a:rPr lang="en-US" altLang="zh-CN" sz="3600" dirty="0" smtClean="0">
                <a:solidFill>
                  <a:schemeClr val="bg1"/>
                </a:solidFill>
              </a:rPr>
              <a:t>+</a:t>
            </a:r>
          </a:p>
          <a:p>
            <a:pPr>
              <a:buNone/>
            </a:pPr>
            <a:r>
              <a:rPr lang="zh-CN" altLang="en-US" sz="3600" dirty="0" smtClean="0">
                <a:solidFill>
                  <a:srgbClr val="FF0000"/>
                </a:solidFill>
              </a:rPr>
              <a:t>应付职工薪酬</a:t>
            </a:r>
            <a:r>
              <a:rPr lang="en-US" altLang="zh-CN" sz="3600" dirty="0" smtClean="0">
                <a:solidFill>
                  <a:schemeClr val="bg1"/>
                </a:solidFill>
              </a:rPr>
              <a:t>+</a:t>
            </a:r>
            <a:r>
              <a:rPr lang="zh-CN" altLang="en-US" sz="3600" dirty="0" smtClean="0">
                <a:solidFill>
                  <a:srgbClr val="FF0000"/>
                </a:solidFill>
              </a:rPr>
              <a:t>应交增值税</a:t>
            </a:r>
            <a:r>
              <a:rPr lang="en-US" altLang="zh-CN" sz="3600" dirty="0" smtClean="0">
                <a:solidFill>
                  <a:schemeClr val="bg1"/>
                </a:solidFill>
              </a:rPr>
              <a:t>+</a:t>
            </a:r>
            <a:r>
              <a:rPr lang="zh-CN" altLang="en-US" sz="3600" dirty="0" smtClean="0">
                <a:solidFill>
                  <a:schemeClr val="bg1"/>
                </a:solidFill>
              </a:rPr>
              <a:t>资产减值损失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bg1"/>
                </a:solidFill>
              </a:rPr>
              <a:t>-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公允价值损失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-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投资收益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1538" y="928670"/>
            <a:ext cx="7786742" cy="4857784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buNone/>
            </a:pPr>
            <a:r>
              <a:rPr lang="zh-CN" altLang="en-US" sz="44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 要 内 容</a:t>
            </a:r>
            <a:endParaRPr lang="en-US" altLang="zh-CN" sz="440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spcBef>
                <a:spcPct val="30000"/>
              </a:spcBef>
              <a:buNone/>
            </a:pP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30000"/>
              </a:spcBef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一、关于工资的口径</a:t>
            </a: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30000"/>
              </a:spcBef>
              <a:buNone/>
            </a:pP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30000"/>
              </a:spcBef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二、关于营业利润的口径</a:t>
            </a:r>
            <a:endParaRPr lang="en-US" altLang="zh-CN" sz="4400" dirty="0" smtClean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30000"/>
              </a:spcBef>
              <a:buNone/>
            </a:pPr>
            <a:endParaRPr lang="en-US" altLang="zh-CN" sz="3600" dirty="0" smtClean="0">
              <a:solidFill>
                <a:schemeClr val="bg1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052736"/>
            <a:ext cx="7632848" cy="468052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None/>
              <a:defRPr/>
            </a:pPr>
            <a:r>
              <a:rPr lang="zh-CN" altLang="en-US" sz="4000" b="1" dirty="0" smtClean="0">
                <a:solidFill>
                  <a:srgbClr val="FFC000"/>
                </a:solidFill>
                <a:ea typeface="楷体_GB2312" pitchFamily="49" charset="-122"/>
              </a:rPr>
              <a:t>一、关于工资的口径</a:t>
            </a:r>
            <a:endParaRPr lang="en-US" altLang="zh-CN" sz="4000" b="1" dirty="0" smtClean="0">
              <a:solidFill>
                <a:srgbClr val="FFC000"/>
              </a:solidFill>
              <a:ea typeface="楷体_GB2312" pitchFamily="49" charset="-122"/>
            </a:endParaRPr>
          </a:p>
          <a:p>
            <a:endParaRPr lang="en-US" altLang="zh-CN" dirty="0" smtClean="0">
              <a:solidFill>
                <a:schemeClr val="bg1"/>
              </a:solidFill>
              <a:latin typeface="楷体_GB2312" pitchFamily="49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楷体_GB2312" pitchFamily="49" charset="-122"/>
              </a:rPr>
              <a:t>关于工资的指标有：工资福利支出、人工费用、应付职工薪酬。</a:t>
            </a:r>
            <a:endParaRPr lang="en-US" altLang="zh-CN" dirty="0" smtClean="0">
              <a:solidFill>
                <a:schemeClr val="bg1"/>
              </a:solidFill>
              <a:latin typeface="楷体_GB2312" pitchFamily="49" charset="-122"/>
            </a:endParaRPr>
          </a:p>
          <a:p>
            <a:endParaRPr lang="en-US" altLang="zh-CN" dirty="0" smtClean="0">
              <a:solidFill>
                <a:schemeClr val="bg1"/>
              </a:solidFill>
              <a:latin typeface="楷体_GB2312" pitchFamily="49" charset="-122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zh-CN" altLang="en-US" dirty="0" smtClean="0">
                <a:solidFill>
                  <a:schemeClr val="bg1"/>
                </a:solidFill>
                <a:latin typeface="楷体_GB2312" pitchFamily="49" charset="-122"/>
              </a:rPr>
              <a:t>秉承</a:t>
            </a:r>
            <a:r>
              <a:rPr lang="zh-CN" altLang="en-US" dirty="0" smtClean="0">
                <a:solidFill>
                  <a:srgbClr val="FF0000"/>
                </a:solidFill>
                <a:latin typeface="楷体_GB2312" pitchFamily="49" charset="-122"/>
              </a:rPr>
              <a:t>“谁用工谁统计”</a:t>
            </a:r>
            <a:r>
              <a:rPr lang="zh-CN" altLang="en-US" dirty="0" smtClean="0">
                <a:solidFill>
                  <a:schemeClr val="bg1"/>
                </a:solidFill>
                <a:latin typeface="楷体_GB2312" pitchFamily="49" charset="-122"/>
              </a:rPr>
              <a:t>原则，要包含半日制员工工资、全日制员工工资、劳务派遣人员工资、退休人员工资等。</a:t>
            </a:r>
            <a:endParaRPr lang="en-US" altLang="zh-CN" dirty="0" smtClean="0">
              <a:solidFill>
                <a:schemeClr val="bg1"/>
              </a:solidFill>
              <a:latin typeface="楷体_GB2312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5852" y="692696"/>
            <a:ext cx="7643866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zh-CN" altLang="en-US" sz="4000" b="1" dirty="0" smtClean="0">
                <a:solidFill>
                  <a:srgbClr val="FFC000"/>
                </a:solidFill>
                <a:ea typeface="楷体_GB2312" pitchFamily="49" charset="-122"/>
              </a:rPr>
              <a:t>二、关于营业利润 的口径 </a:t>
            </a:r>
            <a:endParaRPr lang="en-US" altLang="zh-CN" sz="4000" b="1" dirty="0" smtClean="0">
              <a:solidFill>
                <a:srgbClr val="FFC000"/>
              </a:solidFill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CN" sz="1100" b="1" dirty="0" smtClean="0">
              <a:solidFill>
                <a:schemeClr val="bg1"/>
              </a:solidFill>
              <a:ea typeface="楷体_GB2312" pitchFamily="49" charset="-122"/>
            </a:endParaRPr>
          </a:p>
          <a:p>
            <a:pPr eaLnBrk="1" hangingPunct="1">
              <a:buNone/>
            </a:pPr>
            <a:r>
              <a:rPr lang="zh-CN" altLang="en-US" sz="4000" b="1" dirty="0" smtClean="0">
                <a:solidFill>
                  <a:schemeClr val="bg1"/>
                </a:solidFill>
                <a:ea typeface="楷体_GB2312" pitchFamily="49" charset="-122"/>
              </a:rPr>
              <a:t>统计的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“营业利润”</a:t>
            </a:r>
            <a:endParaRPr lang="en-US" altLang="zh-CN" b="1" dirty="0" smtClean="0">
              <a:solidFill>
                <a:schemeClr val="bg1"/>
              </a:solidFill>
              <a:ea typeface="楷体_GB2312" pitchFamily="49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 smtClean="0">
                <a:solidFill>
                  <a:schemeClr val="bg1"/>
                </a:solidFill>
                <a:ea typeface="楷体_GB2312" pitchFamily="49" charset="-122"/>
              </a:rPr>
              <a:t>=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营业收入</a:t>
            </a:r>
            <a:r>
              <a:rPr lang="en-US" altLang="zh-CN" b="1" dirty="0" smtClean="0">
                <a:solidFill>
                  <a:schemeClr val="bg1"/>
                </a:solidFill>
                <a:ea typeface="楷体_GB2312" pitchFamily="49" charset="-122"/>
              </a:rPr>
              <a:t>-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营业成本</a:t>
            </a:r>
            <a:r>
              <a:rPr lang="en-US" altLang="zh-CN" b="1" dirty="0" smtClean="0">
                <a:solidFill>
                  <a:schemeClr val="bg1"/>
                </a:solidFill>
                <a:ea typeface="楷体_GB2312" pitchFamily="49" charset="-122"/>
              </a:rPr>
              <a:t>-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税金及附加</a:t>
            </a:r>
            <a:r>
              <a:rPr lang="en-US" altLang="zh-CN" b="1" dirty="0" smtClean="0">
                <a:solidFill>
                  <a:schemeClr val="bg1"/>
                </a:solidFill>
                <a:ea typeface="楷体_GB2312" pitchFamily="49" charset="-122"/>
              </a:rPr>
              <a:t>-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销售费用</a:t>
            </a:r>
            <a:r>
              <a:rPr lang="en-US" altLang="zh-CN" b="1" dirty="0" smtClean="0">
                <a:solidFill>
                  <a:schemeClr val="bg1"/>
                </a:solidFill>
                <a:ea typeface="楷体_GB2312" pitchFamily="49" charset="-122"/>
              </a:rPr>
              <a:t>-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管理费用</a:t>
            </a:r>
            <a:r>
              <a:rPr lang="en-US" altLang="zh-CN" b="1" dirty="0" smtClean="0">
                <a:solidFill>
                  <a:schemeClr val="bg1"/>
                </a:solidFill>
                <a:ea typeface="楷体_GB2312" pitchFamily="49" charset="-122"/>
              </a:rPr>
              <a:t>-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财务费用</a:t>
            </a:r>
            <a:r>
              <a:rPr lang="en-US" altLang="zh-CN" b="1" dirty="0" smtClean="0">
                <a:solidFill>
                  <a:schemeClr val="bg1"/>
                </a:solidFill>
                <a:ea typeface="楷体_GB2312" pitchFamily="49" charset="-122"/>
              </a:rPr>
              <a:t>-</a:t>
            </a:r>
            <a:r>
              <a:rPr lang="zh-CN" altLang="en-US" b="1" dirty="0" smtClean="0">
                <a:solidFill>
                  <a:schemeClr val="bg1"/>
                </a:solidFill>
                <a:ea typeface="楷体_GB2312" pitchFamily="49" charset="-122"/>
              </a:rPr>
              <a:t>资产减值损失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+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公允价值变动收益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+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投资收益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+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资产处置收益和其他收益</a:t>
            </a:r>
            <a:endParaRPr lang="en-US" altLang="zh-CN" b="1" dirty="0" smtClean="0">
              <a:solidFill>
                <a:srgbClr val="FF0000"/>
              </a:solidFill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CN" sz="1100" b="1" dirty="0" smtClean="0">
              <a:solidFill>
                <a:srgbClr val="FF0000"/>
              </a:solidFill>
              <a:ea typeface="楷体_GB2312" pitchFamily="49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sz="2800" b="1" dirty="0" smtClean="0">
                <a:solidFill>
                  <a:schemeClr val="bg1"/>
                </a:solidFill>
                <a:ea typeface="楷体_GB2312" pitchFamily="49" charset="-122"/>
              </a:rPr>
              <a:t>如企业按旧会计准则，填“营业利润”时，需加上公允价值变动收益、</a:t>
            </a:r>
            <a:r>
              <a:rPr lang="zh-CN" altLang="en-US" sz="2800" b="1" dirty="0" smtClean="0">
                <a:solidFill>
                  <a:srgbClr val="C00000"/>
                </a:solidFill>
                <a:ea typeface="楷体_GB2312" pitchFamily="49" charset="-122"/>
              </a:rPr>
              <a:t>投资收益</a:t>
            </a:r>
            <a:r>
              <a:rPr lang="zh-CN" altLang="en-US" sz="2800" b="1" dirty="0" smtClean="0">
                <a:solidFill>
                  <a:schemeClr val="bg1"/>
                </a:solidFill>
                <a:ea typeface="楷体_GB2312" pitchFamily="49" charset="-122"/>
              </a:rPr>
              <a:t>、资产处置收益和其他收益。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436</Words>
  <Application>Microsoft Office PowerPoint</Application>
  <PresentationFormat>全屏显示(4:3)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广东省统计局法规处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杨少浪(部门核稿)</dc:creator>
  <cp:lastModifiedBy>È֮9</cp:lastModifiedBy>
  <cp:revision>311</cp:revision>
  <dcterms:created xsi:type="dcterms:W3CDTF">2007-05-28T08:14:00Z</dcterms:created>
  <dcterms:modified xsi:type="dcterms:W3CDTF">2019-03-21T01:16:16Z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