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t.sts.gd.cn/nstat/login.aspx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0272" y="1628800"/>
            <a:ext cx="8928992" cy="1470025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latin typeface="迷你简瘦金书" pitchFamily="65" charset="-122"/>
                <a:ea typeface="迷你简瘦金书" pitchFamily="65" charset="-122"/>
              </a:rPr>
              <a:t>工业企业自主创新情况</a:t>
            </a:r>
            <a:endParaRPr lang="zh-CN" altLang="en-US" sz="6600" dirty="0">
              <a:latin typeface="迷你简瘦金书" pitchFamily="65" charset="-122"/>
              <a:ea typeface="迷你简瘦金书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广州市统计局</a:t>
            </a:r>
            <a:endParaRPr lang="en-US" altLang="zh-CN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人口和社会科技处</a:t>
            </a:r>
            <a:endParaRPr lang="en-US" altLang="zh-CN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dirty="0" smtClean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2016.11</a:t>
            </a:r>
            <a:endParaRPr lang="zh-CN" altLang="en-US" dirty="0">
              <a:solidFill>
                <a:schemeClr val="tx1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37784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zh-CN" altLang="zh-CN" b="1" dirty="0"/>
              <a:t>技术</a:t>
            </a:r>
            <a:r>
              <a:rPr lang="zh-CN" altLang="zh-CN" b="1" dirty="0" smtClean="0"/>
              <a:t>创新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指改进现有或创造新的产品、生产过程服务方式的技术活动。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技术</a:t>
            </a:r>
            <a:r>
              <a:rPr lang="zh-CN" altLang="zh-CN" b="1" dirty="0"/>
              <a:t>创新项目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11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指报告期内，企业开展的技术创新项目数量。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74195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zh-CN" b="1" dirty="0"/>
              <a:t>产学研合作</a:t>
            </a:r>
            <a:endParaRPr lang="en-US" altLang="zh-CN" b="1" dirty="0"/>
          </a:p>
          <a:p>
            <a:r>
              <a:rPr lang="zh-CN" altLang="zh-CN" dirty="0"/>
              <a:t>是指企业为解决生产技术问题而与大学和（或）科研机构开展的共同科研合作和技术攻关。</a:t>
            </a:r>
          </a:p>
          <a:p>
            <a:r>
              <a:rPr lang="zh-CN" altLang="zh-CN" b="1" dirty="0"/>
              <a:t>产学研合作创新项目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12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指报告期内，企业科技项目中与高校或科研机构的产学研合作创新项目数量。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507957"/>
      </p:ext>
    </p:extLst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zh-CN" altLang="zh-CN" b="1" dirty="0"/>
              <a:t>与大学合作项目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13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指报告期内，企业产学研合作项目中与大学合作的项目数量。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与</a:t>
            </a:r>
            <a:r>
              <a:rPr lang="zh-CN" altLang="zh-CN" b="1" dirty="0"/>
              <a:t>科研机构合作项目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14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指报告期内，企业产学研合作项目中与科研机构合作的项目数量。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64439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24497"/>
            <a:ext cx="8229600" cy="5433467"/>
          </a:xfrm>
        </p:spPr>
        <p:txBody>
          <a:bodyPr>
            <a:normAutofit/>
          </a:bodyPr>
          <a:lstStyle/>
          <a:p>
            <a:r>
              <a:rPr lang="zh-CN" altLang="zh-CN" b="1" dirty="0"/>
              <a:t>港、澳、台科技合作项目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15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指报告期内，企业科技项目中与港澳台企业或机构合作的项目数量。不含与在境内注册的港澳台企业或机构合作的项目数量。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6054250"/>
      </p:ext>
    </p:extLst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国际科技合作项目数</a:t>
            </a:r>
            <a:r>
              <a:rPr lang="zh-CN" altLang="en-US" b="1" dirty="0"/>
              <a:t>（</a:t>
            </a:r>
            <a:r>
              <a:rPr lang="en-US" altLang="zh-CN" b="1" dirty="0"/>
              <a:t>16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r>
              <a:rPr lang="zh-CN" altLang="zh-CN" dirty="0"/>
              <a:t>是指报告期内，企业科技项目中与国外企业或机构合作的项目数量。不含与在境内注册的国外企业或机构合作的项目数量、不含与港、澳、台科技合作项目数。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434053"/>
      </p:ext>
    </p:extLst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zh-CN" b="1" dirty="0"/>
              <a:t>委托大学或科研机构研发项目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17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指报告期内，企业科技项目中委托大学或科研机构研发的项目数量。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购买</a:t>
            </a:r>
            <a:r>
              <a:rPr lang="zh-CN" altLang="zh-CN" b="1" dirty="0"/>
              <a:t>大学或科研机构技术成果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18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指报告期内，企业购买大学或科研机构技术成果的数量。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1209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35280" cy="5174035"/>
          </a:xfrm>
        </p:spPr>
        <p:txBody>
          <a:bodyPr/>
          <a:lstStyle/>
          <a:p>
            <a:r>
              <a:rPr lang="zh-CN" altLang="zh-CN" b="1" dirty="0"/>
              <a:t>与国内大学、科研机构共建研发机构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19</a:t>
            </a:r>
            <a:r>
              <a:rPr lang="zh-CN" altLang="en-US" b="1" dirty="0" smtClean="0"/>
              <a:t>）</a:t>
            </a:r>
            <a:r>
              <a:rPr lang="zh-CN" altLang="zh-CN" dirty="0" smtClean="0"/>
              <a:t>是</a:t>
            </a:r>
            <a:r>
              <a:rPr lang="zh-CN" altLang="zh-CN" dirty="0"/>
              <a:t>指企业与大学、科研机构联合共建的相对独立的研发机构数量。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产学研</a:t>
            </a:r>
            <a:r>
              <a:rPr lang="zh-CN" altLang="zh-CN" b="1" dirty="0"/>
              <a:t>合作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20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指报告期内企业为解决生产技术问题而与大学和（或）科研机构开展的共同科研合作和技术攻关所支出的费用。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279921"/>
      </p:ext>
    </p:extLst>
  </p:cSld>
  <p:clrMapOvr>
    <a:masterClrMapping/>
  </p:clrMapOvr>
  <p:transition spd="slow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zh-CN" b="1" dirty="0"/>
              <a:t>政府</a:t>
            </a:r>
            <a:r>
              <a:rPr lang="zh-CN" altLang="zh-CN" b="1" dirty="0" smtClean="0"/>
              <a:t>资金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21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指报告期内，企业产学研合作经费中从政府有关部门获得的资金。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与</a:t>
            </a:r>
            <a:r>
              <a:rPr lang="zh-CN" altLang="zh-CN" b="1" dirty="0"/>
              <a:t>大学合作项目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22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指报告期内，企业产学研合作经费中与大学合作的项目经费。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9099265"/>
      </p:ext>
    </p:extLst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zh-CN" b="1" dirty="0"/>
              <a:t>与科研机构合作项目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23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指报告期内，企业产学研合作经费中与科研机构合作的项目经费。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与</a:t>
            </a:r>
            <a:r>
              <a:rPr lang="zh-CN" altLang="zh-CN" b="1" dirty="0"/>
              <a:t>大学、科研机构共建机构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24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指报告期内，企业产学研合作经费中与大学、科研机构共建机构经费。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033979"/>
      </p:ext>
    </p:extLst>
  </p:cSld>
  <p:clrMapOvr>
    <a:masterClrMapping/>
  </p:clrMapOvr>
  <p:transition spd="slow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港、澳、台科技合作项目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25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指报告期内，企业投入的与港澳台企业或机构合作的项目经费。不含与在境内注册的港澳台企业或机构合作的项目经费。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983515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一、统计</a:t>
            </a:r>
            <a:r>
              <a:rPr lang="zh-CN" altLang="en-US" dirty="0" smtClean="0"/>
              <a:t>范围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r>
              <a:rPr lang="zh-CN" altLang="en-US" dirty="0"/>
              <a:t>规模以上工业法人单位</a:t>
            </a:r>
            <a:r>
              <a:rPr lang="en-US" altLang="zh-CN" dirty="0"/>
              <a:t>,</a:t>
            </a:r>
            <a:r>
              <a:rPr lang="zh-CN" altLang="en-US" dirty="0"/>
              <a:t>即年主营业务收入在</a:t>
            </a:r>
            <a:r>
              <a:rPr lang="en-US" altLang="zh-CN" dirty="0"/>
              <a:t>2000</a:t>
            </a:r>
            <a:r>
              <a:rPr lang="zh-CN" altLang="en-US" dirty="0"/>
              <a:t>万元及以上的工业法人单位。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538344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国际科技合作项目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26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指报告期内，企业投入的与国外企业或机构合作的项目经费。不含与在境内注册的国外企业或机构合作的项目经费、不含与港、澳、台科技合作项目经费。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468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zh-CN" altLang="zh-CN" b="1" dirty="0"/>
              <a:t>委托大学或科研机构研发</a:t>
            </a:r>
            <a:r>
              <a:rPr lang="zh-CN" altLang="zh-CN" b="1" dirty="0" smtClean="0"/>
              <a:t>经费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27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指报告期内，企业委托大学或科研机构开展技术攻关的研发经费。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购买</a:t>
            </a:r>
            <a:r>
              <a:rPr lang="zh-CN" altLang="zh-CN" b="1" dirty="0"/>
              <a:t>大学或科研机构技术成果</a:t>
            </a:r>
            <a:r>
              <a:rPr lang="zh-CN" altLang="zh-CN" b="1" dirty="0" smtClean="0"/>
              <a:t>费用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28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指报告期内，企业购买大学或科研机构技术成果的费用。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2165876"/>
      </p:ext>
    </p:extLst>
  </p:cSld>
  <p:clrMapOvr>
    <a:masterClrMapping/>
  </p:clrMapOvr>
  <p:transition spd="slow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en-US" altLang="zh-CN" b="1" dirty="0"/>
              <a:t>PCT</a:t>
            </a:r>
            <a:r>
              <a:rPr lang="zh-CN" altLang="zh-CN" b="1" dirty="0"/>
              <a:t>专利申请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29</a:t>
            </a:r>
            <a:r>
              <a:rPr lang="zh-CN" altLang="en-US" b="1" dirty="0" smtClean="0"/>
              <a:t>）</a:t>
            </a:r>
            <a:r>
              <a:rPr lang="zh-CN" altLang="zh-CN" dirty="0" smtClean="0"/>
              <a:t>是</a:t>
            </a:r>
            <a:r>
              <a:rPr lang="zh-CN" altLang="zh-CN" dirty="0"/>
              <a:t>指报告期内，企业向国际专利合作组织提出专利申请并被受理的数量。</a:t>
            </a:r>
          </a:p>
          <a:p>
            <a:endParaRPr lang="en-US" altLang="zh-CN" b="1" dirty="0" smtClean="0"/>
          </a:p>
          <a:p>
            <a:r>
              <a:rPr lang="zh-CN" altLang="zh-CN" b="1" dirty="0" smtClean="0"/>
              <a:t>产学研</a:t>
            </a:r>
            <a:r>
              <a:rPr lang="zh-CN" altLang="zh-CN" b="1" dirty="0"/>
              <a:t>合作项目专利申请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30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指报告期内，企业在产学研合作项目中提出的专利申请数量，必须是经专利审批部门受理的才算。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452942"/>
      </p:ext>
    </p:extLst>
  </p:cSld>
  <p:clrMapOvr>
    <a:masterClrMapping/>
  </p:clrMapOvr>
  <p:transition spd="slow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5145435"/>
          </a:xfrm>
        </p:spPr>
        <p:txBody>
          <a:bodyPr>
            <a:normAutofit/>
          </a:bodyPr>
          <a:lstStyle/>
          <a:p>
            <a:r>
              <a:rPr lang="zh-CN" altLang="zh-CN" b="1" dirty="0"/>
              <a:t>港、澳、台科技合作项目专利申请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31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指报告期内，企业在港、澳、台科技合作项目中提出的专利申请数量，必须是被专利审批部门受理的才算。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432872"/>
      </p:ext>
    </p:extLst>
  </p:cSld>
  <p:clrMapOvr>
    <a:masterClrMapping/>
  </p:clrMapOvr>
  <p:transition spd="slow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国际科技合作项目专利申请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32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指报告期内，企业在国际科技合作项目中提出的专利申请数量，必须是被专利审批部门受理的才算、不含与港、澳、台科技合作申请数。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88391"/>
      </p:ext>
    </p:extLst>
  </p:cSld>
  <p:clrMapOvr>
    <a:masterClrMapping/>
  </p:clrMapOvr>
  <p:transition spd="slow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b="1" dirty="0"/>
              <a:t>与大学或科研机构共建机构专利申请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33</a:t>
            </a:r>
            <a:r>
              <a:rPr lang="zh-CN" altLang="en-US" b="1" dirty="0" smtClean="0"/>
              <a:t>）</a:t>
            </a:r>
            <a:r>
              <a:rPr lang="zh-CN" altLang="zh-CN" dirty="0" smtClean="0"/>
              <a:t>是</a:t>
            </a:r>
            <a:r>
              <a:rPr lang="zh-CN" altLang="zh-CN" dirty="0"/>
              <a:t>指报告期内，企业与大学或科研机构共建机构提出的专利申请数量，必须是被专利审批部门受理的才算。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6085873"/>
      </p:ext>
    </p:extLst>
  </p:cSld>
  <p:clrMapOvr>
    <a:masterClrMapping/>
  </p:clrMapOvr>
  <p:transition spd="slow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新产品：</a:t>
            </a:r>
            <a:r>
              <a:rPr lang="zh-CN" altLang="zh-CN" dirty="0"/>
              <a:t>是指采用新技术原理、新设计构思研制、生产的全新产品，或在结构、材质、工艺等某一方面比原有产品有明显改进，从而显著提高了产品性能或扩大了使用功能的产品。本指标包括经政府有关部门认定并在有效期内的新产品；也包括本单位自行研制开发，未经政府有关部门认定，从投产之日起一年之内的新产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825106"/>
      </p:ext>
    </p:extLst>
  </p:cSld>
  <p:clrMapOvr>
    <a:masterClrMapping/>
  </p:clrMapOvr>
  <p:transition spd="slow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新产品</a:t>
            </a:r>
            <a:r>
              <a:rPr lang="zh-CN" altLang="zh-CN" b="1" dirty="0" smtClean="0"/>
              <a:t>产值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指报告期内，企业生产的新产品价值总量，包括当年生产的新产品产成品价值和自制新产品半成品、在产品期末期初的差额价值。新产品产值是工业总产值的组成部分，计算口径与工业总产值一致。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8374231"/>
      </p:ext>
    </p:extLst>
  </p:cSld>
  <p:clrMapOvr>
    <a:masterClrMapping/>
  </p:clrMapOvr>
  <p:transition spd="slow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b="1" dirty="0"/>
              <a:t>产学研合作研发的新产品</a:t>
            </a:r>
            <a:r>
              <a:rPr lang="zh-CN" altLang="zh-CN" b="1" dirty="0" smtClean="0"/>
              <a:t>产值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34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zh-CN" dirty="0" smtClean="0"/>
              <a:t>是</a:t>
            </a:r>
            <a:r>
              <a:rPr lang="zh-CN" altLang="zh-CN" dirty="0"/>
              <a:t>指报告期内，企业在产学研合作中研发的新产品产值。</a:t>
            </a:r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zh-CN" b="1" dirty="0" smtClean="0"/>
              <a:t>港</a:t>
            </a:r>
            <a:r>
              <a:rPr lang="zh-CN" altLang="zh-CN" b="1" dirty="0"/>
              <a:t>、澳、台科技合作研发的新产品</a:t>
            </a:r>
            <a:r>
              <a:rPr lang="zh-CN" altLang="zh-CN" b="1" dirty="0" smtClean="0"/>
              <a:t>产值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35</a:t>
            </a:r>
            <a:r>
              <a:rPr lang="zh-CN" altLang="en-US" b="1" dirty="0" smtClean="0"/>
              <a:t>）</a:t>
            </a:r>
            <a:r>
              <a:rPr lang="zh-CN" altLang="zh-CN" dirty="0" smtClean="0"/>
              <a:t>是</a:t>
            </a:r>
            <a:r>
              <a:rPr lang="zh-CN" altLang="zh-CN" dirty="0"/>
              <a:t>指报告期内，企业在港、澳、台科技合作中研发的新产品产值。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8387929"/>
      </p:ext>
    </p:extLst>
  </p:cSld>
  <p:clrMapOvr>
    <a:masterClrMapping/>
  </p:clrMapOvr>
  <p:transition spd="slow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国际科技合作研发的新产品</a:t>
            </a:r>
            <a:r>
              <a:rPr lang="zh-CN" altLang="zh-CN" b="1" dirty="0" smtClean="0"/>
              <a:t>产值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36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指报告期内，企业在国际科技合作中研发的新产品产值、不含与港、澳、台科技合作研发的新产品产值。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989523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二、上报方式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/>
              </a:rPr>
              <a:t>广东省科技统计网上填报系统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84017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六、</a:t>
            </a:r>
            <a:r>
              <a:rPr lang="zh-CN" altLang="en-US" dirty="0" smtClean="0"/>
              <a:t>填报要求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调查表式中的指标均不保留小数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88101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三、上报时间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按所在区统计局规定的上报时间前报送  （</a:t>
            </a:r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4</a:t>
            </a:r>
            <a:r>
              <a:rPr lang="zh-CN" altLang="en-US" dirty="0" smtClean="0"/>
              <a:t>月底前报送完毕）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8786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四、报表介绍</a:t>
            </a:r>
            <a:endParaRPr lang="zh-CN" altLang="en-US" dirty="0"/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0"/>
            <a:ext cx="5400599" cy="6858000"/>
          </a:xfrm>
        </p:spPr>
      </p:pic>
    </p:spTree>
    <p:extLst>
      <p:ext uri="{BB962C8B-B14F-4D97-AF65-F5344CB8AC3E}">
        <p14:creationId xmlns:p14="http://schemas.microsoft.com/office/powerpoint/2010/main" val="4155793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五、指标解释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b="1" dirty="0"/>
              <a:t>科技企业孵化器毕业</a:t>
            </a:r>
            <a:r>
              <a:rPr lang="zh-CN" altLang="zh-CN" b="1" dirty="0" smtClean="0"/>
              <a:t>企业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endParaRPr lang="en-US" altLang="zh-CN" b="1" dirty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指曾进入科技企业孵化器并已成功毕业的企业。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26759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产学研创新</a:t>
            </a:r>
            <a:r>
              <a:rPr lang="zh-CN" altLang="zh-CN" b="1" dirty="0" smtClean="0"/>
              <a:t>联盟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</a:t>
            </a:r>
            <a:endParaRPr lang="en-US" altLang="zh-CN" b="1" dirty="0"/>
          </a:p>
          <a:p>
            <a:r>
              <a:rPr lang="zh-CN" altLang="zh-CN" dirty="0" smtClean="0"/>
              <a:t>产学研</a:t>
            </a:r>
            <a:r>
              <a:rPr lang="zh-CN" altLang="zh-CN" dirty="0"/>
              <a:t>创新联盟是由产业骨干企业、核心企业与国内外相关领域具有优势的高校、科研机构或其他组织机构以整体提升产业自主创新能力为目标，以产业的发展需求和各方的共同利益为基础，按市场经济规则共同组建的技术创新合作组织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67296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zh-CN" altLang="zh-CN" b="1" dirty="0"/>
              <a:t>本科及以上学历年末从业人员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指报告期末，企业拥有的本科和研究生学历从业人员数量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b="1" dirty="0"/>
              <a:t>引进国外专家学者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8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指报告期内，企业为了科研、生产或管理而从国外引进的、具有特殊技能和专业知识的外籍人才数量，不包含外资企业中一般的外籍管理人员和生产人员。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0324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zh-CN" altLang="zh-CN" b="1" dirty="0"/>
              <a:t>引进留学归国人员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9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指报告期内，企业通过各种渠道曾到国外留学并获得国外博士或硕士学位，学成归国的人才数量。</a:t>
            </a:r>
          </a:p>
          <a:p>
            <a:r>
              <a:rPr lang="zh-CN" altLang="zh-CN" b="1" dirty="0"/>
              <a:t>引进国内省外人员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10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zh-CN" altLang="zh-CN" dirty="0" smtClean="0"/>
              <a:t>是</a:t>
            </a:r>
            <a:r>
              <a:rPr lang="zh-CN" altLang="zh-CN" dirty="0"/>
              <a:t>指报告期内，企业从省外引进的具有副高及以上职称的人才数量，不包括大学应届毕业生和在省内人才市场招聘的人才。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90113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1447</Words>
  <Application>Microsoft Office PowerPoint</Application>
  <PresentationFormat>全屏显示(4:3)</PresentationFormat>
  <Paragraphs>91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工业企业自主创新情况</vt:lpstr>
      <vt:lpstr>一、统计范围</vt:lpstr>
      <vt:lpstr>二、上报方式</vt:lpstr>
      <vt:lpstr>三、上报时间</vt:lpstr>
      <vt:lpstr>四、报表介绍</vt:lpstr>
      <vt:lpstr>五、指标解释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六、填报要求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工业企业自主创新情况</dc:title>
  <dc:creator>Administrator</dc:creator>
  <cp:lastModifiedBy>땈ࠥ랸ࠥ糄๞땈ࠥ</cp:lastModifiedBy>
  <cp:revision>14</cp:revision>
  <dcterms:created xsi:type="dcterms:W3CDTF">2015-11-21T11:52:31Z</dcterms:created>
  <dcterms:modified xsi:type="dcterms:W3CDTF">2016-11-11T01:36:51Z</dcterms:modified>
</cp:coreProperties>
</file>