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9" r:id="rId3"/>
    <p:sldId id="261" r:id="rId4"/>
    <p:sldId id="262" r:id="rId5"/>
    <p:sldId id="263" r:id="rId6"/>
    <p:sldId id="283" r:id="rId7"/>
    <p:sldId id="264" r:id="rId8"/>
    <p:sldId id="277" r:id="rId9"/>
    <p:sldId id="279" r:id="rId10"/>
    <p:sldId id="280" r:id="rId11"/>
    <p:sldId id="284" r:id="rId12"/>
    <p:sldId id="285" r:id="rId13"/>
    <p:sldId id="286" r:id="rId14"/>
    <p:sldId id="287" r:id="rId15"/>
    <p:sldId id="281" r:id="rId16"/>
    <p:sldId id="282" r:id="rId17"/>
    <p:sldId id="288" r:id="rId18"/>
    <p:sldId id="289" r:id="rId19"/>
    <p:sldId id="290" r:id="rId20"/>
    <p:sldId id="291" r:id="rId21"/>
    <p:sldId id="292" r:id="rId22"/>
    <p:sldId id="293" r:id="rId23"/>
    <p:sldId id="294" r:id="rId24"/>
    <p:sldId id="295" r:id="rId25"/>
    <p:sldId id="296" r:id="rId26"/>
    <p:sldId id="297" r:id="rId27"/>
    <p:sldId id="298" r:id="rId28"/>
    <p:sldId id="265" r:id="rId29"/>
    <p:sldId id="299" r:id="rId30"/>
    <p:sldId id="266" r:id="rId31"/>
    <p:sldId id="267" r:id="rId32"/>
    <p:sldId id="268" r:id="rId33"/>
    <p:sldId id="301" r:id="rId34"/>
    <p:sldId id="300" r:id="rId35"/>
    <p:sldId id="270" r:id="rId36"/>
    <p:sldId id="271" r:id="rId37"/>
    <p:sldId id="272" r:id="rId38"/>
    <p:sldId id="273" r:id="rId39"/>
    <p:sldId id="275" r:id="rId40"/>
    <p:sldId id="27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53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47A82E-092E-43E2-8D85-19F8DCA714CE}" type="datetimeFigureOut">
              <a:rPr lang="zh-CN" altLang="en-US" smtClean="0"/>
              <a:t>2016-11-22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A6757F-2C58-4D23-8736-389050110764}" type="slidenum">
              <a:rPr lang="zh-CN" altLang="en-US" smtClean="0"/>
              <a:t>‹#›</a:t>
            </a:fld>
            <a:endParaRPr lang="zh-CN" altLang="en-US"/>
          </a:p>
        </p:txBody>
      </p:sp>
    </p:spTree>
    <p:extLst>
      <p:ext uri="{BB962C8B-B14F-4D97-AF65-F5344CB8AC3E}">
        <p14:creationId xmlns:p14="http://schemas.microsoft.com/office/powerpoint/2010/main" val="2112796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过一遍表</a:t>
            </a:r>
            <a:endParaRPr lang="zh-CN" altLang="en-US" dirty="0"/>
          </a:p>
        </p:txBody>
      </p:sp>
      <p:sp>
        <p:nvSpPr>
          <p:cNvPr id="4" name="灯片编号占位符 3"/>
          <p:cNvSpPr>
            <a:spLocks noGrp="1"/>
          </p:cNvSpPr>
          <p:nvPr>
            <p:ph type="sldNum" sz="quarter" idx="10"/>
          </p:nvPr>
        </p:nvSpPr>
        <p:spPr/>
        <p:txBody>
          <a:bodyPr/>
          <a:lstStyle/>
          <a:p>
            <a:fld id="{7BA6757F-2C58-4D23-8736-389050110764}" type="slidenum">
              <a:rPr lang="zh-CN" altLang="en-US" smtClean="0"/>
              <a:t>5</a:t>
            </a:fld>
            <a:endParaRPr lang="zh-CN" altLang="en-US"/>
          </a:p>
        </p:txBody>
      </p:sp>
    </p:spTree>
    <p:extLst>
      <p:ext uri="{BB962C8B-B14F-4D97-AF65-F5344CB8AC3E}">
        <p14:creationId xmlns:p14="http://schemas.microsoft.com/office/powerpoint/2010/main" val="1470621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lwzb.gdstats.gov.cn/bjstat_web/yyaq/loginca.jsp"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468313" y="2060574"/>
            <a:ext cx="8208143" cy="13684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5400" b="1" dirty="0" smtClean="0">
                <a:latin typeface="宋徽宗瘦金体" pitchFamily="65" charset="-122"/>
                <a:ea typeface="宋徽宗瘦金体" pitchFamily="65" charset="-122"/>
              </a:rPr>
              <a:t>2016</a:t>
            </a:r>
            <a:r>
              <a:rPr lang="zh-CN" altLang="en-US" sz="5400" b="1" dirty="0" smtClean="0">
                <a:latin typeface="宋徽宗瘦金体" pitchFamily="65" charset="-122"/>
                <a:ea typeface="宋徽宗瘦金体" pitchFamily="65" charset="-122"/>
              </a:rPr>
              <a:t>年全国企业创新调查</a:t>
            </a:r>
            <a:r>
              <a:rPr lang="en-US" altLang="zh-CN" sz="5400" b="1" dirty="0" smtClean="0">
                <a:latin typeface="宋徽宗瘦金体" pitchFamily="65" charset="-122"/>
                <a:ea typeface="宋徽宗瘦金体" pitchFamily="65" charset="-122"/>
              </a:rPr>
              <a:t/>
            </a:r>
            <a:br>
              <a:rPr lang="en-US" altLang="zh-CN" sz="5400" b="1" dirty="0" smtClean="0">
                <a:latin typeface="宋徽宗瘦金体" pitchFamily="65" charset="-122"/>
                <a:ea typeface="宋徽宗瘦金体" pitchFamily="65" charset="-122"/>
              </a:rPr>
            </a:br>
            <a:r>
              <a:rPr lang="zh-CN" altLang="en-US" sz="5400" b="1" dirty="0" smtClean="0">
                <a:latin typeface="宋徽宗瘦金体" pitchFamily="65" charset="-122"/>
                <a:ea typeface="宋徽宗瘦金体" pitchFamily="65" charset="-122"/>
              </a:rPr>
              <a:t>说明及实施要点培训</a:t>
            </a:r>
          </a:p>
        </p:txBody>
      </p:sp>
      <p:sp>
        <p:nvSpPr>
          <p:cNvPr id="5" name="Rectangle 14"/>
          <p:cNvSpPr>
            <a:spLocks noChangeArrowheads="1"/>
          </p:cNvSpPr>
          <p:nvPr/>
        </p:nvSpPr>
        <p:spPr bwMode="auto">
          <a:xfrm>
            <a:off x="971550" y="4868863"/>
            <a:ext cx="7366000" cy="1420812"/>
          </a:xfrm>
          <a:prstGeom prst="rect">
            <a:avLst/>
          </a:prstGeom>
          <a:noFill/>
          <a:ln w="9525">
            <a:noFill/>
            <a:miter lim="800000"/>
            <a:headEnd/>
            <a:tailEnd/>
          </a:ln>
        </p:spPr>
        <p:txBody>
          <a:bodyPr/>
          <a:lstStyle/>
          <a:p>
            <a:pPr algn="ctr">
              <a:spcBef>
                <a:spcPct val="20000"/>
              </a:spcBef>
            </a:pPr>
            <a:r>
              <a:rPr lang="en-US" altLang="zh-CN" sz="3600" dirty="0" smtClean="0">
                <a:latin typeface="宋徽宗瘦金体" pitchFamily="65" charset="-122"/>
                <a:ea typeface="宋徽宗瘦金体" pitchFamily="65" charset="-122"/>
              </a:rPr>
              <a:t>2016</a:t>
            </a:r>
            <a:r>
              <a:rPr lang="zh-CN" altLang="en-US" sz="3600" dirty="0" smtClean="0">
                <a:latin typeface="宋徽宗瘦金体" pitchFamily="65" charset="-122"/>
                <a:ea typeface="宋徽宗瘦金体" pitchFamily="65" charset="-122"/>
              </a:rPr>
              <a:t>年</a:t>
            </a:r>
            <a:r>
              <a:rPr lang="en-US" altLang="zh-CN" sz="3600" dirty="0" smtClean="0">
                <a:latin typeface="宋徽宗瘦金体" pitchFamily="65" charset="-122"/>
                <a:ea typeface="宋徽宗瘦金体" pitchFamily="65" charset="-122"/>
              </a:rPr>
              <a:t>10</a:t>
            </a:r>
            <a:r>
              <a:rPr lang="zh-CN" altLang="en-US" sz="3600" dirty="0" smtClean="0">
                <a:latin typeface="宋徽宗瘦金体" pitchFamily="65" charset="-122"/>
                <a:ea typeface="宋徽宗瘦金体" pitchFamily="65" charset="-122"/>
              </a:rPr>
              <a:t>月  </a:t>
            </a:r>
            <a:endParaRPr lang="en-US" altLang="zh-CN" sz="3600" dirty="0" smtClean="0">
              <a:latin typeface="宋徽宗瘦金体" pitchFamily="65" charset="-122"/>
              <a:ea typeface="宋徽宗瘦金体" pitchFamily="65" charset="-122"/>
            </a:endParaRPr>
          </a:p>
          <a:p>
            <a:pPr algn="ctr">
              <a:spcBef>
                <a:spcPct val="20000"/>
              </a:spcBef>
            </a:pPr>
            <a:r>
              <a:rPr lang="zh-CN" altLang="en-US" sz="3600" dirty="0" smtClean="0">
                <a:latin typeface="宋徽宗瘦金体" pitchFamily="65" charset="-122"/>
                <a:ea typeface="宋徽宗瘦金体" pitchFamily="65" charset="-122"/>
              </a:rPr>
              <a:t>广州市统计局</a:t>
            </a:r>
            <a:endParaRPr lang="zh-CN" altLang="en-US" sz="3600" dirty="0">
              <a:latin typeface="宋徽宗瘦金体" pitchFamily="65" charset="-122"/>
              <a:ea typeface="宋徽宗瘦金体" pitchFamily="65" charset="-122"/>
            </a:endParaRPr>
          </a:p>
        </p:txBody>
      </p:sp>
    </p:spTree>
    <p:extLst>
      <p:ext uri="{BB962C8B-B14F-4D97-AF65-F5344CB8AC3E}">
        <p14:creationId xmlns:p14="http://schemas.microsoft.com/office/powerpoint/2010/main" val="34814799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a:t>2.</a:t>
            </a:r>
            <a:r>
              <a:rPr lang="zh-CN" altLang="zh-CN" sz="3200" dirty="0"/>
              <a:t>工艺创新</a:t>
            </a:r>
            <a:endParaRPr lang="zh-CN" altLang="en-US" sz="3200" dirty="0"/>
          </a:p>
        </p:txBody>
      </p:sp>
      <p:sp>
        <p:nvSpPr>
          <p:cNvPr id="3" name="内容占位符 2"/>
          <p:cNvSpPr>
            <a:spLocks noGrp="1"/>
          </p:cNvSpPr>
          <p:nvPr>
            <p:ph idx="1"/>
          </p:nvPr>
        </p:nvSpPr>
        <p:spPr>
          <a:xfrm>
            <a:off x="323528" y="1052736"/>
            <a:ext cx="8229600" cy="4525963"/>
          </a:xfrm>
        </p:spPr>
        <p:txBody>
          <a:bodyPr>
            <a:normAutofit/>
          </a:bodyPr>
          <a:lstStyle/>
          <a:p>
            <a:r>
              <a:rPr lang="zh-CN" altLang="en-US" sz="2400" dirty="0"/>
              <a:t>工艺（流程）创新 指企业在推出服务或其他产品的过程以及辅助性活动中采用了全新的或有重大改进的技术、设备或软件等。工艺（流程）创新的主要目的是提高服务质量或降低单位成本；它对本企业而言必须是新的，但对于其他企业或整个市场而言不一定是新的。不包括单纯的组织管理方式的变化。此处的辅助性活动指企业的采购、物流、财务、信息化等活动。</a:t>
            </a:r>
          </a:p>
          <a:p>
            <a:endParaRPr lang="zh-CN" altLang="en-US" sz="2400" dirty="0"/>
          </a:p>
        </p:txBody>
      </p:sp>
      <p:graphicFrame>
        <p:nvGraphicFramePr>
          <p:cNvPr id="5" name="表格 4"/>
          <p:cNvGraphicFramePr>
            <a:graphicFrameLocks noGrp="1"/>
          </p:cNvGraphicFramePr>
          <p:nvPr>
            <p:extLst>
              <p:ext uri="{D42A27DB-BD31-4B8C-83A1-F6EECF244321}">
                <p14:modId xmlns:p14="http://schemas.microsoft.com/office/powerpoint/2010/main" val="601872933"/>
              </p:ext>
            </p:extLst>
          </p:nvPr>
        </p:nvGraphicFramePr>
        <p:xfrm>
          <a:off x="149515" y="3717032"/>
          <a:ext cx="8964488" cy="2743200"/>
        </p:xfrm>
        <a:graphic>
          <a:graphicData uri="http://schemas.openxmlformats.org/drawingml/2006/table">
            <a:tbl>
              <a:tblPr firstRow="1" bandRow="1">
                <a:tableStyleId>{5C22544A-7EE6-4342-B048-85BDC9FD1C3A}</a:tableStyleId>
              </a:tblPr>
              <a:tblGrid>
                <a:gridCol w="1470157"/>
                <a:gridCol w="7494331"/>
              </a:tblGrid>
              <a:tr h="794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工业</a:t>
                      </a:r>
                    </a:p>
                  </a:txBody>
                  <a:tcPr>
                    <a:solidFill>
                      <a:schemeClr val="accent4">
                        <a:lumMod val="40000"/>
                        <a:lumOff val="60000"/>
                      </a:schemeClr>
                    </a:solidFill>
                  </a:tcPr>
                </a:tc>
                <a:tc>
                  <a:txBody>
                    <a:bodyPr/>
                    <a:lstStyle/>
                    <a:p>
                      <a:r>
                        <a:rPr lang="zh-CN" altLang="en-US" b="0" dirty="0" smtClean="0">
                          <a:solidFill>
                            <a:schemeClr val="tx1"/>
                          </a:solidFill>
                        </a:rPr>
                        <a:t>生产工艺方面工艺创新的例子有采用新型自动化包装生产线替代人工包装等；辅助性活动方面工艺创新的例子有首次采用条形码追踪产品走向、开发新的软件进行财务管理等。</a:t>
                      </a:r>
                    </a:p>
                  </a:txBody>
                  <a:tcPr>
                    <a:solidFill>
                      <a:schemeClr val="accent4">
                        <a:lumMod val="40000"/>
                        <a:lumOff val="60000"/>
                      </a:schemeClr>
                    </a:solidFill>
                  </a:tcPr>
                </a:tc>
              </a:tr>
              <a:tr h="794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建筑业</a:t>
                      </a:r>
                    </a:p>
                  </a:txBody>
                  <a:tcPr>
                    <a:solidFill>
                      <a:schemeClr val="accent4">
                        <a:lumMod val="40000"/>
                        <a:lumOff val="60000"/>
                      </a:schemeClr>
                    </a:solidFill>
                  </a:tcPr>
                </a:tc>
                <a:tc>
                  <a:txBody>
                    <a:bodyPr/>
                    <a:lstStyle/>
                    <a:p>
                      <a:r>
                        <a:rPr lang="zh-CN" altLang="en-US" dirty="0" smtClean="0"/>
                        <a:t>施工工艺方面工艺创新的例子有新工法、显著改进的工具等；辅助性活动方面工艺创新的例子有首次采用条形码追踪原材料走向、开发新的软件进行财务管理等。</a:t>
                      </a:r>
                    </a:p>
                  </a:txBody>
                  <a:tcPr>
                    <a:solidFill>
                      <a:schemeClr val="accent4">
                        <a:lumMod val="40000"/>
                        <a:lumOff val="60000"/>
                      </a:schemeClr>
                    </a:solidFill>
                  </a:tcPr>
                </a:tc>
              </a:tr>
              <a:tr h="794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服务业</a:t>
                      </a:r>
                    </a:p>
                  </a:txBody>
                  <a:tcPr>
                    <a:solidFill>
                      <a:schemeClr val="accent4">
                        <a:lumMod val="40000"/>
                        <a:lumOff val="60000"/>
                      </a:schemeClr>
                    </a:solidFill>
                  </a:tcPr>
                </a:tc>
                <a:tc>
                  <a:txBody>
                    <a:bodyPr/>
                    <a:lstStyle/>
                    <a:p>
                      <a:r>
                        <a:rPr lang="zh-CN" altLang="en-US" dirty="0" smtClean="0"/>
                        <a:t>推出服务或产品的方法方面工艺（流程）创新的例子有采用新型自动控制系统调配交通工具等；辅助性活动方面工艺（流程）创新的例子有首次采用条形码追踪原材料走向、开发新的软件进行财务管理等。</a:t>
                      </a:r>
                    </a:p>
                  </a:txBody>
                  <a:tcPr>
                    <a:solidFill>
                      <a:schemeClr val="accent4">
                        <a:lumMod val="40000"/>
                        <a:lumOff val="60000"/>
                      </a:schemeClr>
                    </a:solidFill>
                  </a:tcPr>
                </a:tc>
              </a:tr>
            </a:tbl>
          </a:graphicData>
        </a:graphic>
      </p:graphicFrame>
    </p:spTree>
    <p:extLst>
      <p:ext uri="{BB962C8B-B14F-4D97-AF65-F5344CB8AC3E}">
        <p14:creationId xmlns:p14="http://schemas.microsoft.com/office/powerpoint/2010/main" val="4137842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3.</a:t>
            </a:r>
            <a:r>
              <a:rPr lang="zh-CN" altLang="en-US" sz="3200" dirty="0" smtClean="0"/>
              <a:t>新颖</a:t>
            </a:r>
            <a:r>
              <a:rPr lang="zh-CN" altLang="en-US" sz="3200" dirty="0"/>
              <a:t>度类别</a:t>
            </a:r>
          </a:p>
        </p:txBody>
      </p:sp>
      <p:sp>
        <p:nvSpPr>
          <p:cNvPr id="3" name="内容占位符 2"/>
          <p:cNvSpPr>
            <a:spLocks noGrp="1"/>
          </p:cNvSpPr>
          <p:nvPr>
            <p:ph idx="1"/>
          </p:nvPr>
        </p:nvSpPr>
        <p:spPr/>
        <p:txBody>
          <a:bodyPr>
            <a:normAutofit fontScale="85000" lnSpcReduction="20000"/>
          </a:bodyPr>
          <a:lstStyle/>
          <a:p>
            <a:r>
              <a:rPr lang="zh-CN" altLang="en-US" dirty="0" smtClean="0"/>
              <a:t>指</a:t>
            </a:r>
            <a:r>
              <a:rPr lang="zh-CN" altLang="en-US" dirty="0"/>
              <a:t>产品或工艺的新颖程度，按照从低到高依次分为无创新、本企业新、国内市场新、国际市场新。其中无创新是指未推出新的产品或工艺，或原有的产品或工艺未发生重大改进；本企业新是指产品或工艺对于本企业而言是全新的或有重大改进的，但对于其他企业或整个市场而言并不是；国内市场新是指产品或工艺对于国内市场而言是全新的或有重大改进的，但对于国际市场而言并不是；国际市场新是指产品或工艺在世界范围内是全新的或有重大改进的。</a:t>
            </a:r>
          </a:p>
          <a:p>
            <a:r>
              <a:rPr lang="zh-CN" altLang="en-US" dirty="0"/>
              <a:t>国际市场新的产品或工艺同时一定也是国内市场新和本企业新的；国内市场新的产品或工艺同时一定也是本企业新的。</a:t>
            </a:r>
          </a:p>
          <a:p>
            <a:endParaRPr lang="zh-CN" altLang="en-US" dirty="0"/>
          </a:p>
        </p:txBody>
      </p:sp>
    </p:spTree>
    <p:extLst>
      <p:ext uri="{BB962C8B-B14F-4D97-AF65-F5344CB8AC3E}">
        <p14:creationId xmlns:p14="http://schemas.microsoft.com/office/powerpoint/2010/main" val="1023916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t>4.</a:t>
            </a:r>
            <a:r>
              <a:rPr lang="zh-CN" altLang="en-US" sz="2800" dirty="0" smtClean="0"/>
              <a:t>创新</a:t>
            </a:r>
            <a:r>
              <a:rPr lang="zh-CN" altLang="en-US" sz="2800" dirty="0"/>
              <a:t>活动 </a:t>
            </a:r>
          </a:p>
        </p:txBody>
      </p:sp>
      <p:sp>
        <p:nvSpPr>
          <p:cNvPr id="3" name="内容占位符 2"/>
          <p:cNvSpPr>
            <a:spLocks noGrp="1"/>
          </p:cNvSpPr>
          <p:nvPr>
            <p:ph idx="1"/>
          </p:nvPr>
        </p:nvSpPr>
        <p:spPr/>
        <p:txBody>
          <a:bodyPr>
            <a:normAutofit lnSpcReduction="10000"/>
          </a:bodyPr>
          <a:lstStyle/>
          <a:p>
            <a:r>
              <a:rPr lang="zh-CN" altLang="en-US" dirty="0" smtClean="0"/>
              <a:t>是</a:t>
            </a:r>
            <a:r>
              <a:rPr lang="zh-CN" altLang="en-US" dirty="0"/>
              <a:t>研发活动以及为实现产品创新或工艺创新而进行的各种活动的总称。主要的创新活动包括内部研发活动、外部研发活动、获得机器设备和软件、从外部获取相关技术，以及相关的培训、设计、市场推介、可行性研究、测试、工装准备等活动。创新活动不仅包括成功的，也包括正在进行的和中止的。创新活动可能本身具有创新性，也可能并不新颖但却是实现创新的必要。</a:t>
            </a:r>
          </a:p>
        </p:txBody>
      </p:sp>
    </p:spTree>
    <p:extLst>
      <p:ext uri="{BB962C8B-B14F-4D97-AF65-F5344CB8AC3E}">
        <p14:creationId xmlns:p14="http://schemas.microsoft.com/office/powerpoint/2010/main" val="2699863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4525963"/>
          </a:xfrm>
        </p:spPr>
        <p:txBody>
          <a:bodyPr/>
          <a:lstStyle/>
          <a:p>
            <a:r>
              <a:rPr lang="en-US" altLang="zh-CN" dirty="0" smtClean="0"/>
              <a:t>5.</a:t>
            </a:r>
            <a:r>
              <a:rPr lang="zh-CN" altLang="en-US" dirty="0" smtClean="0"/>
              <a:t>正在</a:t>
            </a:r>
            <a:r>
              <a:rPr lang="zh-CN" altLang="en-US" dirty="0"/>
              <a:t>进行的创新活动 </a:t>
            </a:r>
            <a:endParaRPr lang="en-US" altLang="zh-CN" dirty="0" smtClean="0"/>
          </a:p>
          <a:p>
            <a:r>
              <a:rPr lang="zh-CN" altLang="en-US" dirty="0" smtClean="0"/>
              <a:t>指正</a:t>
            </a:r>
            <a:r>
              <a:rPr lang="zh-CN" altLang="en-US" dirty="0"/>
              <a:t>在进行、尚未完成预定目标任务的产品或工艺创新活动</a:t>
            </a:r>
            <a:r>
              <a:rPr lang="zh-CN" altLang="en-US" dirty="0" smtClean="0"/>
              <a:t>。</a:t>
            </a:r>
            <a:endParaRPr lang="en-US" altLang="zh-CN" dirty="0" smtClean="0"/>
          </a:p>
          <a:p>
            <a:endParaRPr lang="zh-CN" altLang="en-US" dirty="0"/>
          </a:p>
          <a:p>
            <a:r>
              <a:rPr lang="en-US" altLang="zh-CN" dirty="0" smtClean="0"/>
              <a:t>6.</a:t>
            </a:r>
            <a:r>
              <a:rPr lang="zh-CN" altLang="en-US" dirty="0" smtClean="0"/>
              <a:t>中止</a:t>
            </a:r>
            <a:r>
              <a:rPr lang="zh-CN" altLang="en-US" dirty="0"/>
              <a:t>的创新活动 </a:t>
            </a:r>
            <a:endParaRPr lang="en-US" altLang="zh-CN" dirty="0" smtClean="0"/>
          </a:p>
          <a:p>
            <a:r>
              <a:rPr lang="zh-CN" altLang="en-US" dirty="0" smtClean="0"/>
              <a:t>指</a:t>
            </a:r>
            <a:r>
              <a:rPr lang="zh-CN" altLang="en-US" dirty="0"/>
              <a:t>由于各种原因中断、延期、放弃或失败的产品或工艺创新活动。</a:t>
            </a:r>
          </a:p>
          <a:p>
            <a:endParaRPr lang="zh-CN" altLang="en-US" dirty="0"/>
          </a:p>
        </p:txBody>
      </p:sp>
    </p:spTree>
    <p:extLst>
      <p:ext uri="{BB962C8B-B14F-4D97-AF65-F5344CB8AC3E}">
        <p14:creationId xmlns:p14="http://schemas.microsoft.com/office/powerpoint/2010/main" val="1210031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7.</a:t>
            </a:r>
            <a:r>
              <a:rPr lang="zh-CN" altLang="en-US" sz="3200" dirty="0" smtClean="0"/>
              <a:t>创新</a:t>
            </a:r>
            <a:r>
              <a:rPr lang="zh-CN" altLang="en-US" sz="3200" dirty="0"/>
              <a:t>合作 </a:t>
            </a:r>
          </a:p>
        </p:txBody>
      </p:sp>
      <p:sp>
        <p:nvSpPr>
          <p:cNvPr id="3" name="内容占位符 2"/>
          <p:cNvSpPr>
            <a:spLocks noGrp="1"/>
          </p:cNvSpPr>
          <p:nvPr>
            <p:ph idx="1"/>
          </p:nvPr>
        </p:nvSpPr>
        <p:spPr/>
        <p:txBody>
          <a:bodyPr/>
          <a:lstStyle/>
          <a:p>
            <a:r>
              <a:rPr lang="zh-CN" altLang="en-US" dirty="0" smtClean="0"/>
              <a:t>指</a:t>
            </a:r>
            <a:r>
              <a:rPr lang="zh-CN" altLang="en-US" dirty="0"/>
              <a:t>企业与其他企业或机构共同开展产品或工艺创新活动。创新合作要求企业必须是积极主动参与的，不包括纯外包项目，双方不一定要取得商业利益。</a:t>
            </a:r>
          </a:p>
        </p:txBody>
      </p:sp>
    </p:spTree>
    <p:extLst>
      <p:ext uri="{BB962C8B-B14F-4D97-AF65-F5344CB8AC3E}">
        <p14:creationId xmlns:p14="http://schemas.microsoft.com/office/powerpoint/2010/main" val="2040370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8.</a:t>
            </a:r>
            <a:r>
              <a:rPr lang="zh-CN" altLang="en-US" sz="3200" dirty="0"/>
              <a:t>组织（管理）创新 </a:t>
            </a:r>
          </a:p>
        </p:txBody>
      </p:sp>
      <p:sp>
        <p:nvSpPr>
          <p:cNvPr id="3" name="内容占位符 2"/>
          <p:cNvSpPr>
            <a:spLocks noGrp="1"/>
          </p:cNvSpPr>
          <p:nvPr>
            <p:ph idx="1"/>
          </p:nvPr>
        </p:nvSpPr>
        <p:spPr>
          <a:xfrm>
            <a:off x="467544" y="1196752"/>
            <a:ext cx="8229600" cy="4525963"/>
          </a:xfrm>
        </p:spPr>
        <p:txBody>
          <a:bodyPr>
            <a:normAutofit/>
          </a:bodyPr>
          <a:lstStyle/>
          <a:p>
            <a:r>
              <a:rPr lang="zh-CN" altLang="en-US" sz="2400" dirty="0"/>
              <a:t>组织（管理）创新 指企业采取了此前从未使用过的全新的组织管理方式，主要涉及企业的经营模式、组织结构或外部关系等方面。不包括单纯的合并或收购。组织（管理）创新应是企业管理层战略决策的结果。此处的“新”是指它对本企业而言必须是新的，但对于其他企业而言不一定是新的。</a:t>
            </a:r>
          </a:p>
          <a:p>
            <a:endParaRPr lang="zh-CN" altLang="en-US" sz="2400" dirty="0"/>
          </a:p>
        </p:txBody>
      </p:sp>
      <p:graphicFrame>
        <p:nvGraphicFramePr>
          <p:cNvPr id="4" name="表格 3"/>
          <p:cNvGraphicFramePr>
            <a:graphicFrameLocks noGrp="1"/>
          </p:cNvGraphicFramePr>
          <p:nvPr>
            <p:extLst>
              <p:ext uri="{D42A27DB-BD31-4B8C-83A1-F6EECF244321}">
                <p14:modId xmlns:p14="http://schemas.microsoft.com/office/powerpoint/2010/main" val="1040110305"/>
              </p:ext>
            </p:extLst>
          </p:nvPr>
        </p:nvGraphicFramePr>
        <p:xfrm>
          <a:off x="827584" y="3645024"/>
          <a:ext cx="7813376" cy="2016222"/>
        </p:xfrm>
        <a:graphic>
          <a:graphicData uri="http://schemas.openxmlformats.org/drawingml/2006/table">
            <a:tbl>
              <a:tblPr firstRow="1" bandRow="1">
                <a:tableStyleId>{5C22544A-7EE6-4342-B048-85BDC9FD1C3A}</a:tableStyleId>
              </a:tblPr>
              <a:tblGrid>
                <a:gridCol w="1188640"/>
                <a:gridCol w="6624736"/>
              </a:tblGrid>
              <a:tr h="672074">
                <a:tc>
                  <a:txBody>
                    <a:bodyPr/>
                    <a:lstStyle/>
                    <a:p>
                      <a:r>
                        <a:rPr lang="zh-CN" altLang="en-US" b="0" dirty="0" smtClean="0">
                          <a:solidFill>
                            <a:schemeClr val="tx1"/>
                          </a:solidFill>
                        </a:rPr>
                        <a:t>工业</a:t>
                      </a:r>
                      <a:endParaRPr lang="zh-CN" altLang="en-US" b="0" dirty="0">
                        <a:solidFill>
                          <a:schemeClr val="tx1"/>
                        </a:solidFill>
                      </a:endParaRPr>
                    </a:p>
                  </a:txBody>
                  <a:tcPr>
                    <a:solidFill>
                      <a:schemeClr val="accent4">
                        <a:lumMod val="40000"/>
                        <a:lumOff val="60000"/>
                      </a:schemeClr>
                    </a:solidFill>
                  </a:tcPr>
                </a:tc>
                <a:tc rowSpan="3">
                  <a:txBody>
                    <a:bodyPr/>
                    <a:lstStyle/>
                    <a:p>
                      <a:r>
                        <a:rPr lang="zh-CN" altLang="en-US" b="0" dirty="0" smtClean="0">
                          <a:solidFill>
                            <a:schemeClr val="tx1"/>
                          </a:solidFill>
                        </a:rPr>
                        <a:t>经营模式方面组织（管理）创新的例子有首次使用供应链管理、质量管理、信息共享制度、绩效奖励手段等；组织结构方面组织（管理）创新的例子有首次使用机构设置、职责划分、权限管理、决策方式等；外部关系方面组织（管理）创新的例子有首次使用商业联盟、新式合作、外包或分包等。</a:t>
                      </a:r>
                    </a:p>
                  </a:txBody>
                  <a:tcPr>
                    <a:solidFill>
                      <a:schemeClr val="accent4">
                        <a:lumMod val="40000"/>
                        <a:lumOff val="60000"/>
                      </a:schemeClr>
                    </a:solidFill>
                  </a:tcPr>
                </a:tc>
              </a:tr>
              <a:tr h="672074">
                <a:tc>
                  <a:txBody>
                    <a:bodyPr/>
                    <a:lstStyle/>
                    <a:p>
                      <a:r>
                        <a:rPr lang="zh-CN" altLang="en-US" b="0" dirty="0" smtClean="0">
                          <a:solidFill>
                            <a:schemeClr val="tx1"/>
                          </a:solidFill>
                        </a:rPr>
                        <a:t>建筑业</a:t>
                      </a:r>
                      <a:endParaRPr lang="zh-CN" altLang="en-US" b="0" dirty="0">
                        <a:solidFill>
                          <a:schemeClr val="tx1"/>
                        </a:solidFill>
                      </a:endParaRPr>
                    </a:p>
                  </a:txBody>
                  <a:tcPr>
                    <a:solidFill>
                      <a:schemeClr val="accent4">
                        <a:lumMod val="40000"/>
                        <a:lumOff val="60000"/>
                      </a:schemeClr>
                    </a:solidFill>
                  </a:tcPr>
                </a:tc>
                <a:tc vMerge="1">
                  <a:txBody>
                    <a:bodyPr/>
                    <a:lstStyle/>
                    <a:p>
                      <a:endParaRPr lang="zh-CN" altLang="en-US" dirty="0" smtClean="0"/>
                    </a:p>
                  </a:txBody>
                  <a:tcPr/>
                </a:tc>
              </a:tr>
              <a:tr h="672074">
                <a:tc>
                  <a:txBody>
                    <a:bodyPr/>
                    <a:lstStyle/>
                    <a:p>
                      <a:r>
                        <a:rPr lang="zh-CN" altLang="en-US" b="0" dirty="0" smtClean="0">
                          <a:solidFill>
                            <a:schemeClr val="tx1"/>
                          </a:solidFill>
                        </a:rPr>
                        <a:t>服务业</a:t>
                      </a:r>
                      <a:endParaRPr lang="zh-CN" altLang="en-US" b="0" dirty="0">
                        <a:solidFill>
                          <a:schemeClr val="tx1"/>
                        </a:solidFill>
                      </a:endParaRPr>
                    </a:p>
                  </a:txBody>
                  <a:tcPr>
                    <a:solidFill>
                      <a:schemeClr val="accent4">
                        <a:lumMod val="40000"/>
                        <a:lumOff val="60000"/>
                      </a:schemeClr>
                    </a:solidFill>
                  </a:tcPr>
                </a:tc>
                <a:tc vMerge="1">
                  <a:txBody>
                    <a:bodyPr/>
                    <a:lstStyle/>
                    <a:p>
                      <a:endParaRPr lang="zh-CN" altLang="en-US" dirty="0" smtClean="0"/>
                    </a:p>
                  </a:txBody>
                  <a:tcPr/>
                </a:tc>
              </a:tr>
            </a:tbl>
          </a:graphicData>
        </a:graphic>
      </p:graphicFrame>
    </p:spTree>
    <p:extLst>
      <p:ext uri="{BB962C8B-B14F-4D97-AF65-F5344CB8AC3E}">
        <p14:creationId xmlns:p14="http://schemas.microsoft.com/office/powerpoint/2010/main" val="3607109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9.</a:t>
            </a:r>
            <a:r>
              <a:rPr lang="zh-CN" altLang="en-US" sz="3200" dirty="0"/>
              <a:t>营销创新</a:t>
            </a:r>
          </a:p>
        </p:txBody>
      </p:sp>
      <p:sp>
        <p:nvSpPr>
          <p:cNvPr id="3" name="内容占位符 2"/>
          <p:cNvSpPr>
            <a:spLocks noGrp="1"/>
          </p:cNvSpPr>
          <p:nvPr>
            <p:ph idx="1"/>
          </p:nvPr>
        </p:nvSpPr>
        <p:spPr>
          <a:xfrm>
            <a:off x="395536" y="1124744"/>
            <a:ext cx="8229600" cy="4525963"/>
          </a:xfrm>
        </p:spPr>
        <p:txBody>
          <a:bodyPr>
            <a:normAutofit/>
          </a:bodyPr>
          <a:lstStyle/>
          <a:p>
            <a:r>
              <a:rPr lang="zh-CN" altLang="en-US" sz="2000" dirty="0"/>
              <a:t>营销创新 指企业采用了此前从未使用过的全新的营销概念或营销策略，主要涉及产品设计或包装、产品推广、产品销售渠道、产品定价等方面。不包括季节性、周期性变化和其他常规的营销方式变化。此处的“新”是指它对本企业而言必须是新的，但对于其他企业或整个市场而言不一定是新的。</a:t>
            </a:r>
          </a:p>
          <a:p>
            <a:endParaRPr lang="en-US" altLang="zh-CN" sz="2000" dirty="0" smtClean="0"/>
          </a:p>
          <a:p>
            <a:endParaRPr lang="zh-CN" altLang="en-US" sz="2000" dirty="0"/>
          </a:p>
        </p:txBody>
      </p:sp>
      <p:graphicFrame>
        <p:nvGraphicFramePr>
          <p:cNvPr id="4" name="表格 3"/>
          <p:cNvGraphicFramePr>
            <a:graphicFrameLocks noGrp="1"/>
          </p:cNvGraphicFramePr>
          <p:nvPr>
            <p:extLst>
              <p:ext uri="{D42A27DB-BD31-4B8C-83A1-F6EECF244321}">
                <p14:modId xmlns:p14="http://schemas.microsoft.com/office/powerpoint/2010/main" val="2579539565"/>
              </p:ext>
            </p:extLst>
          </p:nvPr>
        </p:nvGraphicFramePr>
        <p:xfrm>
          <a:off x="179512" y="2924944"/>
          <a:ext cx="8784975" cy="3291840"/>
        </p:xfrm>
        <a:graphic>
          <a:graphicData uri="http://schemas.openxmlformats.org/drawingml/2006/table">
            <a:tbl>
              <a:tblPr firstRow="1" bandRow="1">
                <a:tableStyleId>{5C22544A-7EE6-4342-B048-85BDC9FD1C3A}</a:tableStyleId>
              </a:tblPr>
              <a:tblGrid>
                <a:gridCol w="881578"/>
                <a:gridCol w="5574718"/>
                <a:gridCol w="2328679"/>
              </a:tblGrid>
              <a:tr h="370840">
                <a:tc>
                  <a:txBody>
                    <a:bodyPr/>
                    <a:lstStyle/>
                    <a:p>
                      <a:r>
                        <a:rPr lang="zh-CN" altLang="en-US" b="0" dirty="0" smtClean="0">
                          <a:solidFill>
                            <a:schemeClr val="tx1"/>
                          </a:solidFill>
                        </a:rPr>
                        <a:t>工业</a:t>
                      </a:r>
                      <a:endParaRPr lang="zh-CN" altLang="en-US" b="0" dirty="0">
                        <a:solidFill>
                          <a:schemeClr val="tx1"/>
                        </a:solidFill>
                      </a:endParaRPr>
                    </a:p>
                  </a:txBody>
                  <a:tcPr>
                    <a:solidFill>
                      <a:schemeClr val="accent4">
                        <a:lumMod val="40000"/>
                        <a:lumOff val="60000"/>
                      </a:schemeClr>
                    </a:solidFill>
                  </a:tcPr>
                </a:tc>
                <a:tc>
                  <a:txBody>
                    <a:bodyPr/>
                    <a:lstStyle/>
                    <a:p>
                      <a:r>
                        <a:rPr lang="zh-CN" altLang="en-US" b="0" dirty="0" smtClean="0">
                          <a:solidFill>
                            <a:schemeClr val="tx1"/>
                          </a:solidFill>
                        </a:rPr>
                        <a:t>产品设计或包装方面营销创新的例子有为特定消费群体推出饮料新口味、现有产品的创意设计等；产品推广方面营销创新的例子有首次使用新型广告媒体、全新品牌形象、推出会员卡等</a:t>
                      </a:r>
                    </a:p>
                  </a:txBody>
                  <a:tcPr>
                    <a:solidFill>
                      <a:schemeClr val="accent4">
                        <a:lumMod val="40000"/>
                        <a:lumOff val="60000"/>
                      </a:schemeClr>
                    </a:solidFill>
                  </a:tcPr>
                </a:tc>
                <a:tc rowSpan="3">
                  <a:txBody>
                    <a:bodyPr/>
                    <a:lstStyle/>
                    <a:p>
                      <a:r>
                        <a:rPr lang="zh-CN" altLang="en-US" b="0" dirty="0" smtClean="0">
                          <a:solidFill>
                            <a:schemeClr val="tx1"/>
                          </a:solidFill>
                        </a:rPr>
                        <a:t>产品（服务）销售渠道方面营销创新的例子有首次使用直销、特许经营、独家零售、电子商务等；产品定价方面营销创新的例子有首次使用自动调价、折扣系统等。</a:t>
                      </a:r>
                    </a:p>
                    <a:p>
                      <a:endParaRPr lang="zh-CN" altLang="en-US" b="0" dirty="0" smtClean="0">
                        <a:solidFill>
                          <a:schemeClr val="tx1"/>
                        </a:solidFill>
                      </a:endParaRPr>
                    </a:p>
                  </a:txBody>
                  <a:tcPr>
                    <a:solidFill>
                      <a:schemeClr val="accent4">
                        <a:lumMod val="40000"/>
                        <a:lumOff val="60000"/>
                      </a:schemeClr>
                    </a:solidFill>
                  </a:tcPr>
                </a:tc>
              </a:tr>
              <a:tr h="370840">
                <a:tc>
                  <a:txBody>
                    <a:bodyPr/>
                    <a:lstStyle/>
                    <a:p>
                      <a:r>
                        <a:rPr lang="zh-CN" altLang="en-US" b="0" dirty="0" smtClean="0">
                          <a:solidFill>
                            <a:schemeClr val="tx1"/>
                          </a:solidFill>
                        </a:rPr>
                        <a:t>建筑业</a:t>
                      </a:r>
                      <a:endParaRPr lang="zh-CN" altLang="en-US" b="0" dirty="0">
                        <a:solidFill>
                          <a:schemeClr val="tx1"/>
                        </a:solidFill>
                      </a:endParaRPr>
                    </a:p>
                  </a:txBody>
                  <a:tcPr>
                    <a:solidFill>
                      <a:schemeClr val="accent4">
                        <a:lumMod val="40000"/>
                        <a:lumOff val="60000"/>
                      </a:schemeClr>
                    </a:solidFill>
                  </a:tcPr>
                </a:tc>
                <a:tc>
                  <a:txBody>
                    <a:bodyPr/>
                    <a:lstStyle/>
                    <a:p>
                      <a:r>
                        <a:rPr lang="zh-CN" altLang="en-US" b="0" dirty="0" smtClean="0">
                          <a:solidFill>
                            <a:schemeClr val="tx1"/>
                          </a:solidFill>
                        </a:rPr>
                        <a:t>产品设计或包装方面营销创新的例子有对现有产品的创意设计等；产品推广方面营销创新的例子有首次使用新型广告媒体、全新品牌形象等</a:t>
                      </a:r>
                    </a:p>
                  </a:txBody>
                  <a:tcPr>
                    <a:solidFill>
                      <a:schemeClr val="accent4">
                        <a:lumMod val="40000"/>
                        <a:lumOff val="60000"/>
                      </a:schemeClr>
                    </a:solidFill>
                  </a:tcPr>
                </a:tc>
                <a:tc vMerge="1">
                  <a:txBody>
                    <a:bodyPr/>
                    <a:lstStyle/>
                    <a:p>
                      <a:endParaRPr lang="zh-CN" altLang="en-US" dirty="0" smtClean="0"/>
                    </a:p>
                  </a:txBody>
                  <a:tcPr/>
                </a:tc>
              </a:tr>
              <a:tr h="370840">
                <a:tc>
                  <a:txBody>
                    <a:bodyPr/>
                    <a:lstStyle/>
                    <a:p>
                      <a:r>
                        <a:rPr lang="zh-CN" altLang="en-US" b="0" dirty="0" smtClean="0">
                          <a:solidFill>
                            <a:schemeClr val="tx1"/>
                          </a:solidFill>
                        </a:rPr>
                        <a:t>服务业</a:t>
                      </a:r>
                      <a:endParaRPr lang="zh-CN" altLang="en-US" b="0" dirty="0">
                        <a:solidFill>
                          <a:schemeClr val="tx1"/>
                        </a:solidFill>
                      </a:endParaRPr>
                    </a:p>
                  </a:txBody>
                  <a:tcPr>
                    <a:solidFill>
                      <a:schemeClr val="accent4">
                        <a:lumMod val="40000"/>
                        <a:lumOff val="60000"/>
                      </a:schemeClr>
                    </a:solidFill>
                  </a:tcPr>
                </a:tc>
                <a:tc>
                  <a:txBody>
                    <a:bodyPr/>
                    <a:lstStyle/>
                    <a:p>
                      <a:r>
                        <a:rPr lang="zh-CN" altLang="en-US" b="0" dirty="0" smtClean="0">
                          <a:solidFill>
                            <a:schemeClr val="tx1"/>
                          </a:solidFill>
                        </a:rPr>
                        <a:t>产品（服务）设计或包装方面营销创新的例子有对现有产品（服务）的创意设计等；产品（服务）推广方面营销创新的例子有首次使用新型广告媒体、全新品牌形象、推出会员卡等；</a:t>
                      </a:r>
                    </a:p>
                  </a:txBody>
                  <a:tcPr>
                    <a:solidFill>
                      <a:schemeClr val="accent4">
                        <a:lumMod val="40000"/>
                        <a:lumOff val="60000"/>
                      </a:schemeClr>
                    </a:solidFill>
                  </a:tcPr>
                </a:tc>
                <a:tc vMerge="1">
                  <a:txBody>
                    <a:bodyPr/>
                    <a:lstStyle/>
                    <a:p>
                      <a:endParaRPr lang="zh-CN" altLang="en-US" dirty="0" smtClean="0"/>
                    </a:p>
                  </a:txBody>
                  <a:tcPr/>
                </a:tc>
              </a:tr>
            </a:tbl>
          </a:graphicData>
        </a:graphic>
      </p:graphicFrame>
    </p:spTree>
    <p:extLst>
      <p:ext uri="{BB962C8B-B14F-4D97-AF65-F5344CB8AC3E}">
        <p14:creationId xmlns:p14="http://schemas.microsoft.com/office/powerpoint/2010/main" val="1886754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9.</a:t>
            </a:r>
            <a:r>
              <a:rPr lang="zh-CN" altLang="en-US" sz="3200" dirty="0" smtClean="0"/>
              <a:t>先</a:t>
            </a:r>
            <a:r>
              <a:rPr lang="zh-CN" altLang="en-US" sz="3200" dirty="0"/>
              <a:t>发优势 </a:t>
            </a:r>
          </a:p>
        </p:txBody>
      </p:sp>
      <p:sp>
        <p:nvSpPr>
          <p:cNvPr id="3" name="内容占位符 2"/>
          <p:cNvSpPr>
            <a:spLocks noGrp="1"/>
          </p:cNvSpPr>
          <p:nvPr>
            <p:ph idx="1"/>
          </p:nvPr>
        </p:nvSpPr>
        <p:spPr/>
        <p:txBody>
          <a:bodyPr/>
          <a:lstStyle/>
          <a:p>
            <a:r>
              <a:rPr lang="zh-CN" altLang="en-US" dirty="0" smtClean="0"/>
              <a:t>指</a:t>
            </a:r>
            <a:r>
              <a:rPr lang="zh-CN" altLang="en-US" dirty="0"/>
              <a:t>企业由于率先开发出某种产品或工艺创新，或率先进入某一个领域，从而获得领先其他企业的市场竞争优势。</a:t>
            </a:r>
          </a:p>
        </p:txBody>
      </p:sp>
    </p:spTree>
    <p:extLst>
      <p:ext uri="{BB962C8B-B14F-4D97-AF65-F5344CB8AC3E}">
        <p14:creationId xmlns:p14="http://schemas.microsoft.com/office/powerpoint/2010/main" val="3933077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六、相关政策</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sz="3500" b="1" dirty="0" smtClean="0"/>
              <a:t>1.</a:t>
            </a:r>
            <a:r>
              <a:rPr lang="zh-CN" altLang="en-US" sz="3500" b="1" dirty="0" smtClean="0"/>
              <a:t>企业</a:t>
            </a:r>
            <a:r>
              <a:rPr lang="zh-CN" altLang="en-US" sz="3500" b="1" dirty="0"/>
              <a:t>研发费用加计扣除税收优惠政策 </a:t>
            </a:r>
            <a:endParaRPr lang="en-US" altLang="zh-CN" sz="3500" b="1" dirty="0" smtClean="0"/>
          </a:p>
          <a:p>
            <a:r>
              <a:rPr lang="zh-CN" altLang="en-US" dirty="0" smtClean="0"/>
              <a:t>根据</a:t>
            </a:r>
            <a:r>
              <a:rPr lang="en-US" altLang="zh-CN" dirty="0"/>
              <a:t>2008</a:t>
            </a:r>
            <a:r>
              <a:rPr lang="zh-CN" altLang="en-US" dirty="0"/>
              <a:t>年颁布的</a:t>
            </a:r>
            <a:r>
              <a:rPr lang="en-US" altLang="zh-CN" dirty="0"/>
              <a:t>《</a:t>
            </a:r>
            <a:r>
              <a:rPr lang="zh-CN" altLang="en-US" dirty="0"/>
              <a:t>中华人民共和国企业所得税法</a:t>
            </a:r>
            <a:r>
              <a:rPr lang="en-US" altLang="zh-CN" dirty="0"/>
              <a:t>》</a:t>
            </a:r>
            <a:r>
              <a:rPr lang="zh-CN" altLang="en-US" dirty="0"/>
              <a:t>及</a:t>
            </a:r>
            <a:r>
              <a:rPr lang="en-US" altLang="zh-CN" dirty="0"/>
              <a:t>《</a:t>
            </a:r>
            <a:r>
              <a:rPr lang="zh-CN" altLang="en-US" dirty="0"/>
              <a:t>实施条例</a:t>
            </a:r>
            <a:r>
              <a:rPr lang="en-US" altLang="zh-CN" dirty="0"/>
              <a:t>》</a:t>
            </a:r>
            <a:r>
              <a:rPr lang="zh-CN" altLang="en-US" dirty="0"/>
              <a:t>规定，企业为开发新技术、新产品、新工艺发生的研究开发费用，未形成无形资产计入当期损益的，在按规定据实扣除的基础上，按照研究开发费用的</a:t>
            </a:r>
            <a:r>
              <a:rPr lang="en-US" altLang="zh-CN" dirty="0"/>
              <a:t>50%</a:t>
            </a:r>
            <a:r>
              <a:rPr lang="zh-CN" altLang="en-US" dirty="0"/>
              <a:t>加计扣除；形成无形资产的，按照无形资产成本的</a:t>
            </a:r>
            <a:r>
              <a:rPr lang="en-US" altLang="zh-CN" dirty="0"/>
              <a:t>150%</a:t>
            </a:r>
            <a:r>
              <a:rPr lang="zh-CN" altLang="en-US" dirty="0"/>
              <a:t>摊销。具体办法可查阅</a:t>
            </a:r>
            <a:r>
              <a:rPr lang="en-US" altLang="zh-CN" dirty="0"/>
              <a:t>《</a:t>
            </a:r>
            <a:r>
              <a:rPr lang="zh-CN" altLang="en-US" dirty="0"/>
              <a:t>国家税务总局关于印发</a:t>
            </a:r>
            <a:r>
              <a:rPr lang="en-US" altLang="zh-CN" dirty="0"/>
              <a:t>&lt;</a:t>
            </a:r>
            <a:r>
              <a:rPr lang="zh-CN" altLang="en-US" dirty="0"/>
              <a:t>企业研究开发费用税前扣除管理办法（试行）</a:t>
            </a:r>
            <a:r>
              <a:rPr lang="en-US" altLang="zh-CN" dirty="0"/>
              <a:t>&gt;</a:t>
            </a:r>
            <a:r>
              <a:rPr lang="zh-CN" altLang="en-US" dirty="0"/>
              <a:t>的通知</a:t>
            </a:r>
            <a:r>
              <a:rPr lang="en-US" altLang="zh-CN" dirty="0"/>
              <a:t>》</a:t>
            </a:r>
            <a:r>
              <a:rPr lang="zh-CN" altLang="en-US" dirty="0"/>
              <a:t>及</a:t>
            </a:r>
            <a:r>
              <a:rPr lang="en-US" altLang="zh-CN" dirty="0"/>
              <a:t>《</a:t>
            </a:r>
            <a:r>
              <a:rPr lang="zh-CN" altLang="en-US" dirty="0"/>
              <a:t>国家税务总局关于企业所得税若干税务事项衔接问题的通知</a:t>
            </a:r>
            <a:r>
              <a:rPr lang="en-US" altLang="zh-CN" dirty="0"/>
              <a:t>》</a:t>
            </a:r>
            <a:r>
              <a:rPr lang="zh-CN" altLang="en-US" dirty="0"/>
              <a:t>。</a:t>
            </a:r>
          </a:p>
        </p:txBody>
      </p:sp>
    </p:spTree>
    <p:extLst>
      <p:ext uri="{BB962C8B-B14F-4D97-AF65-F5344CB8AC3E}">
        <p14:creationId xmlns:p14="http://schemas.microsoft.com/office/powerpoint/2010/main" val="2949381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2.</a:t>
            </a:r>
            <a:r>
              <a:rPr lang="zh-CN" altLang="en-US" sz="3200" b="1" dirty="0" smtClean="0"/>
              <a:t>高新技术</a:t>
            </a:r>
            <a:r>
              <a:rPr lang="zh-CN" altLang="en-US" sz="3200" b="1" dirty="0"/>
              <a:t>企业所得税减免政策 </a:t>
            </a:r>
          </a:p>
        </p:txBody>
      </p:sp>
      <p:sp>
        <p:nvSpPr>
          <p:cNvPr id="3" name="内容占位符 2"/>
          <p:cNvSpPr>
            <a:spLocks noGrp="1"/>
          </p:cNvSpPr>
          <p:nvPr>
            <p:ph idx="1"/>
          </p:nvPr>
        </p:nvSpPr>
        <p:spPr>
          <a:xfrm>
            <a:off x="457200" y="1340768"/>
            <a:ext cx="8229600" cy="5400600"/>
          </a:xfrm>
        </p:spPr>
        <p:txBody>
          <a:bodyPr>
            <a:normAutofit fontScale="92500" lnSpcReduction="20000"/>
          </a:bodyPr>
          <a:lstStyle/>
          <a:p>
            <a:r>
              <a:rPr lang="zh-CN" altLang="en-US" dirty="0" smtClean="0"/>
              <a:t>按</a:t>
            </a:r>
            <a:r>
              <a:rPr lang="zh-CN" altLang="en-US" dirty="0"/>
              <a:t>财政部、税务总局</a:t>
            </a:r>
            <a:r>
              <a:rPr lang="en-US" altLang="zh-CN" dirty="0"/>
              <a:t>《</a:t>
            </a:r>
            <a:r>
              <a:rPr lang="zh-CN" altLang="en-US" dirty="0"/>
              <a:t>关于企业技术创新有关企业所得税优惠政策的通知</a:t>
            </a:r>
            <a:r>
              <a:rPr lang="en-US" altLang="zh-CN" dirty="0"/>
              <a:t>》</a:t>
            </a:r>
            <a:r>
              <a:rPr lang="zh-CN" altLang="en-US" dirty="0"/>
              <a:t>，自</a:t>
            </a:r>
            <a:r>
              <a:rPr lang="en-US" altLang="zh-CN" dirty="0"/>
              <a:t>2006</a:t>
            </a:r>
            <a:r>
              <a:rPr lang="zh-CN" altLang="en-US" dirty="0"/>
              <a:t>年</a:t>
            </a:r>
            <a:r>
              <a:rPr lang="en-US" altLang="zh-CN" dirty="0"/>
              <a:t>1</a:t>
            </a:r>
            <a:r>
              <a:rPr lang="zh-CN" altLang="en-US" dirty="0"/>
              <a:t>月</a:t>
            </a:r>
            <a:r>
              <a:rPr lang="en-US" altLang="zh-CN" dirty="0"/>
              <a:t>1</a:t>
            </a:r>
            <a:r>
              <a:rPr lang="zh-CN" altLang="en-US" dirty="0"/>
              <a:t>日起，国家高新技术产业开发区内新创办的高新技术企业，自获利年度起两年内免征企业所得税，免税期满后减按</a:t>
            </a:r>
            <a:r>
              <a:rPr lang="en-US" altLang="zh-CN" dirty="0"/>
              <a:t>15</a:t>
            </a:r>
            <a:r>
              <a:rPr lang="zh-CN" altLang="en-US" dirty="0"/>
              <a:t>％的税率征收企业所得税。上述企业在投产经营后，其获利年度以第一个获得利润的纳税年度开始计算；企业开办初期有亏损的，可以依照税法规定逐年结转弥补，其获利年度以弥补后有利润的纳税年度开始计算。按照现行规定享受新办高新技术企业自投产年度起两年免征企业所得税优惠政策的内资企业，应继续执行原优惠政策至期满，不再享受自获利年度起两年免征企业所得税的优惠政策。</a:t>
            </a:r>
          </a:p>
        </p:txBody>
      </p:sp>
    </p:spTree>
    <p:extLst>
      <p:ext uri="{BB962C8B-B14F-4D97-AF65-F5344CB8AC3E}">
        <p14:creationId xmlns:p14="http://schemas.microsoft.com/office/powerpoint/2010/main" val="2035314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一</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统计</a:t>
            </a:r>
            <a:r>
              <a:rPr lang="zh-CN" altLang="zh-CN" dirty="0" smtClean="0">
                <a:latin typeface="华文新魏" panose="02010800040101010101" pitchFamily="2" charset="-122"/>
                <a:ea typeface="华文新魏" panose="02010800040101010101" pitchFamily="2" charset="-122"/>
              </a:rPr>
              <a:t>范围</a:t>
            </a:r>
            <a:endParaRPr lang="zh-CN" altLang="en-US" dirty="0"/>
          </a:p>
        </p:txBody>
      </p:sp>
      <p:sp>
        <p:nvSpPr>
          <p:cNvPr id="3" name="内容占位符 2"/>
          <p:cNvSpPr>
            <a:spLocks noGrp="1"/>
          </p:cNvSpPr>
          <p:nvPr>
            <p:ph idx="1"/>
          </p:nvPr>
        </p:nvSpPr>
        <p:spPr/>
        <p:txBody>
          <a:bodyPr>
            <a:normAutofit fontScale="92500"/>
          </a:bodyPr>
          <a:lstStyle/>
          <a:p>
            <a:r>
              <a:rPr lang="zh-CN" altLang="zh-CN" dirty="0" smtClean="0"/>
              <a:t>规模以上工业企业</a:t>
            </a:r>
            <a:endParaRPr lang="en-US" altLang="zh-CN" dirty="0" smtClean="0"/>
          </a:p>
          <a:p>
            <a:r>
              <a:rPr lang="zh-CN" altLang="zh-CN" dirty="0" smtClean="0"/>
              <a:t>特、一、二级总承包、专业承包建筑业企业</a:t>
            </a:r>
            <a:endParaRPr lang="en-US" altLang="zh-CN" dirty="0" smtClean="0"/>
          </a:p>
          <a:p>
            <a:r>
              <a:rPr lang="zh-CN" altLang="zh-CN" dirty="0" smtClean="0"/>
              <a:t>限额以上批发和零售业企业</a:t>
            </a:r>
            <a:endParaRPr lang="en-US" altLang="zh-CN" dirty="0" smtClean="0"/>
          </a:p>
          <a:p>
            <a:r>
              <a:rPr lang="zh-CN" altLang="zh-CN" dirty="0" smtClean="0"/>
              <a:t>规模以上交通运输、仓储和邮政业</a:t>
            </a:r>
            <a:endParaRPr lang="en-US" altLang="zh-CN" dirty="0" smtClean="0"/>
          </a:p>
          <a:p>
            <a:r>
              <a:rPr lang="zh-CN" altLang="zh-CN" dirty="0" smtClean="0"/>
              <a:t>信息传输、软件和信息技术服务业</a:t>
            </a:r>
            <a:endParaRPr lang="en-US" altLang="zh-CN" dirty="0" smtClean="0"/>
          </a:p>
          <a:p>
            <a:r>
              <a:rPr lang="zh-CN" altLang="zh-CN" dirty="0" smtClean="0"/>
              <a:t>租赁和商务服务业</a:t>
            </a:r>
            <a:endParaRPr lang="en-US" altLang="zh-CN" dirty="0" smtClean="0"/>
          </a:p>
          <a:p>
            <a:r>
              <a:rPr lang="zh-CN" altLang="zh-CN" dirty="0" smtClean="0"/>
              <a:t>科学研究和技术服务业</a:t>
            </a:r>
            <a:endParaRPr lang="en-US" altLang="zh-CN" dirty="0" smtClean="0"/>
          </a:p>
          <a:p>
            <a:r>
              <a:rPr lang="zh-CN" altLang="zh-CN" dirty="0" smtClean="0"/>
              <a:t>水利、环境和公共设施管理业企业。</a:t>
            </a:r>
          </a:p>
          <a:p>
            <a:endParaRPr lang="zh-CN" altLang="en-US" dirty="0"/>
          </a:p>
        </p:txBody>
      </p:sp>
    </p:spTree>
    <p:extLst>
      <p:ext uri="{BB962C8B-B14F-4D97-AF65-F5344CB8AC3E}">
        <p14:creationId xmlns:p14="http://schemas.microsoft.com/office/powerpoint/2010/main" val="14887741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b="1" dirty="0" smtClean="0"/>
              <a:t>3.</a:t>
            </a:r>
            <a:r>
              <a:rPr lang="zh-CN" altLang="en-US" sz="3200" b="1" dirty="0" smtClean="0"/>
              <a:t>企业</a:t>
            </a:r>
            <a:r>
              <a:rPr lang="zh-CN" altLang="en-US" sz="3200" b="1" dirty="0"/>
              <a:t>研发活动专用仪器设备加速折旧政策 </a:t>
            </a:r>
          </a:p>
        </p:txBody>
      </p:sp>
      <p:sp>
        <p:nvSpPr>
          <p:cNvPr id="3" name="内容占位符 2"/>
          <p:cNvSpPr>
            <a:spLocks noGrp="1"/>
          </p:cNvSpPr>
          <p:nvPr>
            <p:ph idx="1"/>
          </p:nvPr>
        </p:nvSpPr>
        <p:spPr/>
        <p:txBody>
          <a:bodyPr>
            <a:normAutofit lnSpcReduction="10000"/>
          </a:bodyPr>
          <a:lstStyle/>
          <a:p>
            <a:r>
              <a:rPr lang="zh-CN" altLang="en-US" dirty="0" smtClean="0"/>
              <a:t>按</a:t>
            </a:r>
            <a:r>
              <a:rPr lang="zh-CN" altLang="en-US" dirty="0"/>
              <a:t>财政部、税务总局</a:t>
            </a:r>
            <a:r>
              <a:rPr lang="en-US" altLang="zh-CN" dirty="0"/>
              <a:t>《</a:t>
            </a:r>
            <a:r>
              <a:rPr lang="zh-CN" altLang="en-US" dirty="0"/>
              <a:t>关于企业技术创新有关企业所得税优惠政策的通知</a:t>
            </a:r>
            <a:r>
              <a:rPr lang="en-US" altLang="zh-CN" dirty="0"/>
              <a:t>》</a:t>
            </a:r>
            <a:r>
              <a:rPr lang="zh-CN" altLang="en-US" dirty="0"/>
              <a:t>，企业用于研究开发的仪器和设备，单位价值在</a:t>
            </a:r>
            <a:r>
              <a:rPr lang="en-US" altLang="zh-CN" dirty="0"/>
              <a:t>30</a:t>
            </a:r>
            <a:r>
              <a:rPr lang="zh-CN" altLang="en-US" dirty="0"/>
              <a:t>万元以下的，可一次或分次计入成本费用，在企业所得税税前扣除，其中达到固定资产标准的应单独管理，不再提取折旧。企业用于研究开发的仪器和设备，单位价值在</a:t>
            </a:r>
            <a:r>
              <a:rPr lang="en-US" altLang="zh-CN" dirty="0"/>
              <a:t>30</a:t>
            </a:r>
            <a:r>
              <a:rPr lang="zh-CN" altLang="en-US" dirty="0"/>
              <a:t>万元以上的，允许其采取双倍余额递减法或年数总和法实行加速折旧，具体折旧方法一经确定，不得随意变更。</a:t>
            </a:r>
          </a:p>
        </p:txBody>
      </p:sp>
    </p:spTree>
    <p:extLst>
      <p:ext uri="{BB962C8B-B14F-4D97-AF65-F5344CB8AC3E}">
        <p14:creationId xmlns:p14="http://schemas.microsoft.com/office/powerpoint/2010/main" val="388260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4.</a:t>
            </a:r>
            <a:r>
              <a:rPr lang="zh-CN" altLang="zh-CN" sz="3200" b="1" dirty="0" smtClean="0"/>
              <a:t>技术</a:t>
            </a:r>
            <a:r>
              <a:rPr lang="zh-CN" altLang="zh-CN" sz="3200" b="1" dirty="0"/>
              <a:t>转让、技术开发收入免征增值税和技术转让减免所得税优惠政策</a:t>
            </a:r>
            <a:endParaRPr lang="zh-CN" altLang="en-US" sz="3200" b="1" dirty="0"/>
          </a:p>
        </p:txBody>
      </p:sp>
      <p:sp>
        <p:nvSpPr>
          <p:cNvPr id="3" name="内容占位符 2"/>
          <p:cNvSpPr>
            <a:spLocks noGrp="1"/>
          </p:cNvSpPr>
          <p:nvPr>
            <p:ph idx="1"/>
          </p:nvPr>
        </p:nvSpPr>
        <p:spPr>
          <a:xfrm>
            <a:off x="457200" y="1600200"/>
            <a:ext cx="8229600" cy="4925144"/>
          </a:xfrm>
        </p:spPr>
        <p:txBody>
          <a:bodyPr>
            <a:normAutofit lnSpcReduction="10000"/>
          </a:bodyPr>
          <a:lstStyle/>
          <a:p>
            <a:r>
              <a:rPr lang="zh-CN" altLang="zh-CN" dirty="0" smtClean="0"/>
              <a:t>根据</a:t>
            </a:r>
            <a:r>
              <a:rPr lang="zh-CN" altLang="zh-CN" dirty="0"/>
              <a:t>《财政部国家税务总局关于贯彻落实（中共中央国务院关于加强技术创新，发展高科技，实现产业化的决定）有关税收问题的通知》、《国家税务总局关于取消“单位和个人从事技术转让、技术开发业务免征营业税审批”后有关税收管理问题的通知》以及财政部、国家税务总局《营业税改征增值税试点过渡政策的规定》等文件的规定，对单位和个人从事技术转让、技术开发业务和与之相关的技术咨询、技术服务业务免征增值税。</a:t>
            </a:r>
          </a:p>
        </p:txBody>
      </p:sp>
    </p:spTree>
    <p:extLst>
      <p:ext uri="{BB962C8B-B14F-4D97-AF65-F5344CB8AC3E}">
        <p14:creationId xmlns:p14="http://schemas.microsoft.com/office/powerpoint/2010/main" val="134921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5.</a:t>
            </a:r>
            <a:r>
              <a:rPr lang="zh-CN" altLang="en-US" sz="3200" b="1" dirty="0" smtClean="0"/>
              <a:t>科技</a:t>
            </a:r>
            <a:r>
              <a:rPr lang="zh-CN" altLang="en-US" sz="3200" b="1" dirty="0"/>
              <a:t>开发用品免征进口税收政策</a:t>
            </a:r>
          </a:p>
        </p:txBody>
      </p:sp>
      <p:sp>
        <p:nvSpPr>
          <p:cNvPr id="3" name="内容占位符 2"/>
          <p:cNvSpPr>
            <a:spLocks noGrp="1"/>
          </p:cNvSpPr>
          <p:nvPr>
            <p:ph idx="1"/>
          </p:nvPr>
        </p:nvSpPr>
        <p:spPr/>
        <p:txBody>
          <a:bodyPr/>
          <a:lstStyle/>
          <a:p>
            <a:r>
              <a:rPr lang="zh-CN" altLang="en-US" dirty="0" smtClean="0"/>
              <a:t>根据</a:t>
            </a:r>
            <a:r>
              <a:rPr lang="zh-CN" altLang="en-US" dirty="0"/>
              <a:t>财政部、海关总署、税务总局颁布施行的</a:t>
            </a:r>
            <a:r>
              <a:rPr lang="en-US" altLang="zh-CN" dirty="0"/>
              <a:t>《</a:t>
            </a:r>
            <a:r>
              <a:rPr lang="zh-CN" altLang="en-US" dirty="0"/>
              <a:t>科技开发用品免征进口税收暂行规定</a:t>
            </a:r>
            <a:r>
              <a:rPr lang="en-US" altLang="zh-CN" dirty="0"/>
              <a:t>》</a:t>
            </a:r>
            <a:r>
              <a:rPr lang="zh-CN" altLang="en-US" dirty="0"/>
              <a:t>，认定范围内的科学研究、技术开发机构在合理数量范围内进口国内不能生产或者性能不能满足需要的科技开发用品，免征进口关税和进口环节增值税、消费税。</a:t>
            </a:r>
          </a:p>
        </p:txBody>
      </p:sp>
    </p:spTree>
    <p:extLst>
      <p:ext uri="{BB962C8B-B14F-4D97-AF65-F5344CB8AC3E}">
        <p14:creationId xmlns:p14="http://schemas.microsoft.com/office/powerpoint/2010/main" val="2314220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6.</a:t>
            </a:r>
            <a:r>
              <a:rPr lang="zh-CN" altLang="en-US" sz="3200" b="1" dirty="0" smtClean="0"/>
              <a:t>鼓励</a:t>
            </a:r>
            <a:r>
              <a:rPr lang="zh-CN" altLang="en-US" sz="3200" b="1" dirty="0"/>
              <a:t>企业吸引和培养人才的相关政策 </a:t>
            </a:r>
          </a:p>
        </p:txBody>
      </p:sp>
      <p:sp>
        <p:nvSpPr>
          <p:cNvPr id="3" name="内容占位符 2"/>
          <p:cNvSpPr>
            <a:spLocks noGrp="1"/>
          </p:cNvSpPr>
          <p:nvPr>
            <p:ph idx="1"/>
          </p:nvPr>
        </p:nvSpPr>
        <p:spPr>
          <a:xfrm>
            <a:off x="457200" y="1600200"/>
            <a:ext cx="8229600" cy="4853136"/>
          </a:xfrm>
        </p:spPr>
        <p:txBody>
          <a:bodyPr>
            <a:normAutofit fontScale="92500" lnSpcReduction="20000"/>
          </a:bodyPr>
          <a:lstStyle/>
          <a:p>
            <a:r>
              <a:rPr lang="zh-CN" altLang="en-US" dirty="0" smtClean="0"/>
              <a:t>包括</a:t>
            </a:r>
            <a:r>
              <a:rPr lang="zh-CN" altLang="en-US" dirty="0"/>
              <a:t>支持企业吸引、培养和留住创新人才的政策，符合条件的人才可申办城市入户政策，引进海外优秀人才的政策，激励自主创新的人才评价和奖励制度等。如：科技部</a:t>
            </a:r>
            <a:r>
              <a:rPr lang="en-US" altLang="zh-CN" dirty="0"/>
              <a:t>《</a:t>
            </a:r>
            <a:r>
              <a:rPr lang="zh-CN" altLang="en-US" dirty="0"/>
              <a:t>关于在重大项目实施中加强创新人才培养的暂行办法</a:t>
            </a:r>
            <a:r>
              <a:rPr lang="en-US" altLang="zh-CN" dirty="0"/>
              <a:t>》</a:t>
            </a:r>
            <a:r>
              <a:rPr lang="zh-CN" altLang="en-US" dirty="0"/>
              <a:t>；教育部</a:t>
            </a:r>
            <a:r>
              <a:rPr lang="en-US" altLang="zh-CN" dirty="0"/>
              <a:t>《</a:t>
            </a:r>
            <a:r>
              <a:rPr lang="zh-CN" altLang="en-US" dirty="0"/>
              <a:t>关于进一步加强引进海外优秀留学人才工作的若干意见</a:t>
            </a:r>
            <a:r>
              <a:rPr lang="en-US" altLang="zh-CN" dirty="0"/>
              <a:t>》</a:t>
            </a:r>
            <a:r>
              <a:rPr lang="zh-CN" altLang="en-US" dirty="0"/>
              <a:t>；财政部、发展改革委、科技部、原劳动保障部</a:t>
            </a:r>
            <a:r>
              <a:rPr lang="en-US" altLang="zh-CN" dirty="0"/>
              <a:t>《</a:t>
            </a:r>
            <a:r>
              <a:rPr lang="zh-CN" altLang="en-US" dirty="0"/>
              <a:t>关于企业实行自主创新激励分配制度的若干意见</a:t>
            </a:r>
            <a:r>
              <a:rPr lang="en-US" altLang="zh-CN" dirty="0"/>
              <a:t>》</a:t>
            </a:r>
            <a:r>
              <a:rPr lang="zh-CN" altLang="en-US" dirty="0"/>
              <a:t>；人事部等十六部委</a:t>
            </a:r>
            <a:r>
              <a:rPr lang="en-US" altLang="zh-CN" dirty="0"/>
              <a:t>《</a:t>
            </a:r>
            <a:r>
              <a:rPr lang="zh-CN" altLang="en-US" dirty="0"/>
              <a:t>关于建立海外高层次留学人才回国工作绿色通道的意见</a:t>
            </a:r>
            <a:r>
              <a:rPr lang="en-US" altLang="zh-CN" dirty="0"/>
              <a:t>》</a:t>
            </a:r>
            <a:r>
              <a:rPr lang="zh-CN" altLang="en-US" dirty="0"/>
              <a:t>；教育部等六部委</a:t>
            </a:r>
            <a:r>
              <a:rPr lang="en-US" altLang="zh-CN" dirty="0"/>
              <a:t>《</a:t>
            </a:r>
            <a:r>
              <a:rPr lang="zh-CN" altLang="en-US" dirty="0"/>
              <a:t>关于进一步加强国家重点领域紧缺人才培养工作的意见</a:t>
            </a:r>
            <a:r>
              <a:rPr lang="en-US" altLang="zh-CN" dirty="0"/>
              <a:t>》</a:t>
            </a:r>
            <a:r>
              <a:rPr lang="zh-CN" altLang="en-US" dirty="0"/>
              <a:t>等。</a:t>
            </a:r>
          </a:p>
        </p:txBody>
      </p:sp>
    </p:spTree>
    <p:extLst>
      <p:ext uri="{BB962C8B-B14F-4D97-AF65-F5344CB8AC3E}">
        <p14:creationId xmlns:p14="http://schemas.microsoft.com/office/powerpoint/2010/main" val="5511752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8.</a:t>
            </a:r>
            <a:r>
              <a:rPr lang="zh-CN" altLang="en-US" sz="3200" b="1" dirty="0" smtClean="0"/>
              <a:t>金融</a:t>
            </a:r>
            <a:r>
              <a:rPr lang="zh-CN" altLang="en-US" sz="3200" b="1" dirty="0"/>
              <a:t>支持相关政策</a:t>
            </a:r>
          </a:p>
        </p:txBody>
      </p:sp>
      <p:sp>
        <p:nvSpPr>
          <p:cNvPr id="3" name="内容占位符 2"/>
          <p:cNvSpPr>
            <a:spLocks noGrp="1"/>
          </p:cNvSpPr>
          <p:nvPr>
            <p:ph idx="1"/>
          </p:nvPr>
        </p:nvSpPr>
        <p:spPr/>
        <p:txBody>
          <a:bodyPr>
            <a:normAutofit fontScale="92500" lnSpcReduction="10000"/>
          </a:bodyPr>
          <a:lstStyle/>
          <a:p>
            <a:r>
              <a:rPr lang="zh-CN" altLang="en-US" dirty="0" smtClean="0"/>
              <a:t>包括</a:t>
            </a:r>
            <a:r>
              <a:rPr lang="zh-CN" altLang="en-US" dirty="0"/>
              <a:t>相关的政策性金融贷款、商业性金融贷款、金融服务、创业风险投资、资本市场、保险服务、外汇管理等政策对自主创新的支持等。如：银监会</a:t>
            </a:r>
            <a:r>
              <a:rPr lang="en-US" altLang="zh-CN" dirty="0"/>
              <a:t>《</a:t>
            </a:r>
            <a:r>
              <a:rPr lang="zh-CN" altLang="en-US" dirty="0"/>
              <a:t>支持国家重大科技项目政策性金融政策实施细则</a:t>
            </a:r>
            <a:r>
              <a:rPr lang="en-US" altLang="zh-CN" dirty="0"/>
              <a:t>》</a:t>
            </a:r>
            <a:r>
              <a:rPr lang="zh-CN" altLang="en-US" dirty="0"/>
              <a:t>、</a:t>
            </a:r>
            <a:r>
              <a:rPr lang="en-US" altLang="zh-CN" dirty="0"/>
              <a:t>《</a:t>
            </a:r>
            <a:r>
              <a:rPr lang="zh-CN" altLang="en-US" dirty="0"/>
              <a:t>关于商业银行改善和加强对高新技术企业金融服务的指导意见</a:t>
            </a:r>
            <a:r>
              <a:rPr lang="en-US" altLang="zh-CN" dirty="0"/>
              <a:t>》</a:t>
            </a:r>
            <a:r>
              <a:rPr lang="zh-CN" altLang="en-US" dirty="0"/>
              <a:t>；发展改革委等五部委</a:t>
            </a:r>
            <a:r>
              <a:rPr lang="en-US" altLang="zh-CN" dirty="0"/>
              <a:t>《</a:t>
            </a:r>
            <a:r>
              <a:rPr lang="zh-CN" altLang="en-US" dirty="0"/>
              <a:t>关于加强中小企业信用担保体系建设的意见</a:t>
            </a:r>
            <a:r>
              <a:rPr lang="en-US" altLang="zh-CN" dirty="0"/>
              <a:t>》</a:t>
            </a:r>
            <a:r>
              <a:rPr lang="zh-CN" altLang="en-US" dirty="0"/>
              <a:t>；财政部、工信部、科技部、商务部</a:t>
            </a:r>
            <a:r>
              <a:rPr lang="en-US" altLang="zh-CN" dirty="0"/>
              <a:t>《</a:t>
            </a:r>
            <a:r>
              <a:rPr lang="zh-CN" altLang="en-US" dirty="0"/>
              <a:t>中小企业发展专项资金管理暂行办法</a:t>
            </a:r>
            <a:r>
              <a:rPr lang="en-US" altLang="zh-CN" dirty="0"/>
              <a:t>》</a:t>
            </a:r>
            <a:r>
              <a:rPr lang="zh-CN" altLang="en-US" dirty="0"/>
              <a:t>等。</a:t>
            </a:r>
          </a:p>
        </p:txBody>
      </p:sp>
    </p:spTree>
    <p:extLst>
      <p:ext uri="{BB962C8B-B14F-4D97-AF65-F5344CB8AC3E}">
        <p14:creationId xmlns:p14="http://schemas.microsoft.com/office/powerpoint/2010/main" val="3603914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9.</a:t>
            </a:r>
            <a:r>
              <a:rPr lang="zh-CN" altLang="en-US" sz="3200" b="1" dirty="0" smtClean="0"/>
              <a:t>创造</a:t>
            </a:r>
            <a:r>
              <a:rPr lang="zh-CN" altLang="en-US" sz="3200" b="1" dirty="0"/>
              <a:t>和保护知识产权的相关政策</a:t>
            </a:r>
          </a:p>
        </p:txBody>
      </p:sp>
      <p:sp>
        <p:nvSpPr>
          <p:cNvPr id="3" name="内容占位符 2"/>
          <p:cNvSpPr>
            <a:spLocks noGrp="1"/>
          </p:cNvSpPr>
          <p:nvPr>
            <p:ph idx="1"/>
          </p:nvPr>
        </p:nvSpPr>
        <p:spPr/>
        <p:txBody>
          <a:bodyPr>
            <a:normAutofit fontScale="92500" lnSpcReduction="20000"/>
          </a:bodyPr>
          <a:lstStyle/>
          <a:p>
            <a:r>
              <a:rPr lang="zh-CN" altLang="en-US" dirty="0" smtClean="0"/>
              <a:t>包括对企业申请专利等知识产权保护措施采取补贴、奖励政策，规范知识产权管理，加强对</a:t>
            </a:r>
            <a:r>
              <a:rPr lang="zh-CN" altLang="en-US" dirty="0"/>
              <a:t>知识产权的法律保护等。如：科技部等四部委</a:t>
            </a:r>
            <a:r>
              <a:rPr lang="en-US" altLang="zh-CN" dirty="0"/>
              <a:t>《</a:t>
            </a:r>
            <a:r>
              <a:rPr lang="zh-CN" altLang="en-US" dirty="0"/>
              <a:t>科技计划支持重要技术标准研究与应用的实施细则</a:t>
            </a:r>
            <a:r>
              <a:rPr lang="en-US" altLang="zh-CN" dirty="0"/>
              <a:t>》</a:t>
            </a:r>
            <a:r>
              <a:rPr lang="zh-CN" altLang="en-US" dirty="0"/>
              <a:t>；科技部、财政部</a:t>
            </a:r>
            <a:r>
              <a:rPr lang="en-US" altLang="zh-CN" dirty="0"/>
              <a:t>《</a:t>
            </a:r>
            <a:r>
              <a:rPr lang="zh-CN" altLang="en-US" dirty="0"/>
              <a:t>关于国家科研计划项目研究成果知识产权管理的若干规定</a:t>
            </a:r>
            <a:r>
              <a:rPr lang="en-US" altLang="zh-CN" dirty="0"/>
              <a:t>》</a:t>
            </a:r>
            <a:r>
              <a:rPr lang="zh-CN" altLang="en-US" dirty="0"/>
              <a:t>；科技部</a:t>
            </a:r>
            <a:r>
              <a:rPr lang="en-US" altLang="zh-CN" dirty="0"/>
              <a:t>《</a:t>
            </a:r>
            <a:r>
              <a:rPr lang="zh-CN" altLang="en-US" dirty="0"/>
              <a:t>关于提高知识产权信息利用和服务能力推进知识产权信息服务平台建设的若干意见</a:t>
            </a:r>
            <a:r>
              <a:rPr lang="en-US" altLang="zh-CN" dirty="0"/>
              <a:t>》</a:t>
            </a:r>
            <a:r>
              <a:rPr lang="zh-CN" altLang="en-US" dirty="0"/>
              <a:t>，</a:t>
            </a:r>
            <a:r>
              <a:rPr lang="en-US" altLang="zh-CN" dirty="0"/>
              <a:t>《</a:t>
            </a:r>
            <a:r>
              <a:rPr lang="zh-CN" altLang="en-US" dirty="0"/>
              <a:t>关于印发</a:t>
            </a:r>
            <a:r>
              <a:rPr lang="en-US" altLang="zh-CN" dirty="0"/>
              <a:t>〈</a:t>
            </a:r>
            <a:r>
              <a:rPr lang="zh-CN" altLang="en-US" dirty="0"/>
              <a:t>我国信息产业拥有自主知识产权的关键技术和重要产品目录</a:t>
            </a:r>
            <a:r>
              <a:rPr lang="en-US" altLang="zh-CN" dirty="0"/>
              <a:t>〉</a:t>
            </a:r>
            <a:r>
              <a:rPr lang="zh-CN" altLang="en-US" dirty="0"/>
              <a:t>的通知</a:t>
            </a:r>
            <a:r>
              <a:rPr lang="en-US" altLang="zh-CN" dirty="0"/>
              <a:t>》</a:t>
            </a:r>
            <a:r>
              <a:rPr lang="zh-CN" altLang="en-US" dirty="0"/>
              <a:t>，</a:t>
            </a:r>
            <a:r>
              <a:rPr lang="en-US" altLang="zh-CN" dirty="0"/>
              <a:t>《</a:t>
            </a:r>
            <a:r>
              <a:rPr lang="zh-CN" altLang="en-US" dirty="0"/>
              <a:t>关于加强国家科技计划知识产权管理工作的规定</a:t>
            </a:r>
            <a:r>
              <a:rPr lang="en-US" altLang="zh-CN" dirty="0"/>
              <a:t>》</a:t>
            </a:r>
            <a:r>
              <a:rPr lang="zh-CN" altLang="en-US" dirty="0"/>
              <a:t>等。</a:t>
            </a:r>
          </a:p>
        </p:txBody>
      </p:sp>
    </p:spTree>
    <p:extLst>
      <p:ext uri="{BB962C8B-B14F-4D97-AF65-F5344CB8AC3E}">
        <p14:creationId xmlns:p14="http://schemas.microsoft.com/office/powerpoint/2010/main" val="4240846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10.</a:t>
            </a:r>
            <a:r>
              <a:rPr lang="zh-CN" altLang="en-US" sz="3200" b="1" dirty="0" smtClean="0"/>
              <a:t>优先发展</a:t>
            </a:r>
            <a:r>
              <a:rPr lang="zh-CN" altLang="en-US" sz="3200" b="1" dirty="0"/>
              <a:t>产业的支持政策 </a:t>
            </a:r>
          </a:p>
        </p:txBody>
      </p:sp>
      <p:sp>
        <p:nvSpPr>
          <p:cNvPr id="3" name="内容占位符 2"/>
          <p:cNvSpPr>
            <a:spLocks noGrp="1"/>
          </p:cNvSpPr>
          <p:nvPr>
            <p:ph idx="1"/>
          </p:nvPr>
        </p:nvSpPr>
        <p:spPr/>
        <p:txBody>
          <a:bodyPr>
            <a:normAutofit fontScale="92500" lnSpcReduction="10000"/>
          </a:bodyPr>
          <a:lstStyle/>
          <a:p>
            <a:r>
              <a:rPr lang="zh-CN" altLang="en-US" dirty="0" smtClean="0"/>
              <a:t>包括</a:t>
            </a:r>
            <a:r>
              <a:rPr lang="zh-CN" altLang="en-US" dirty="0"/>
              <a:t>鼓励引导发展具有一定技术基础和发展潜力的优势产业、限制低技术产业准入的政策等。如：</a:t>
            </a:r>
            <a:r>
              <a:rPr lang="en-US" altLang="zh-CN" dirty="0"/>
              <a:t>《</a:t>
            </a:r>
            <a:r>
              <a:rPr lang="zh-CN" altLang="en-US" dirty="0"/>
              <a:t>国务院关于加快培育和发展战略性新兴产业的决定</a:t>
            </a:r>
            <a:r>
              <a:rPr lang="en-US" altLang="zh-CN" dirty="0"/>
              <a:t>》</a:t>
            </a:r>
            <a:r>
              <a:rPr lang="zh-CN" altLang="en-US" dirty="0"/>
              <a:t>；发展改革委等四部委</a:t>
            </a:r>
            <a:r>
              <a:rPr lang="en-US" altLang="zh-CN" dirty="0"/>
              <a:t>《</a:t>
            </a:r>
            <a:r>
              <a:rPr lang="zh-CN" altLang="en-US" dirty="0"/>
              <a:t>当前优先发展的高技术产业化重点领域指南</a:t>
            </a:r>
            <a:r>
              <a:rPr lang="en-US" altLang="zh-CN" dirty="0"/>
              <a:t>》</a:t>
            </a:r>
            <a:r>
              <a:rPr lang="zh-CN" altLang="en-US" dirty="0"/>
              <a:t>；发展改革委、国家开发银行</a:t>
            </a:r>
            <a:r>
              <a:rPr lang="en-US" altLang="zh-CN" dirty="0"/>
              <a:t>《</a:t>
            </a:r>
            <a:r>
              <a:rPr lang="zh-CN" altLang="en-US" dirty="0"/>
              <a:t>关于印发共同推动我国生物产业融资工作意见的通知</a:t>
            </a:r>
            <a:r>
              <a:rPr lang="en-US" altLang="zh-CN" dirty="0"/>
              <a:t>》</a:t>
            </a:r>
            <a:r>
              <a:rPr lang="zh-CN" altLang="en-US" dirty="0"/>
              <a:t>；发展改革委</a:t>
            </a:r>
            <a:r>
              <a:rPr lang="en-US" altLang="zh-CN" dirty="0"/>
              <a:t>《</a:t>
            </a:r>
            <a:r>
              <a:rPr lang="zh-CN" altLang="en-US" dirty="0"/>
              <a:t>电子信息产业调整和振兴规划</a:t>
            </a:r>
            <a:r>
              <a:rPr lang="en-US" altLang="zh-CN" dirty="0"/>
              <a:t>》</a:t>
            </a:r>
            <a:r>
              <a:rPr lang="zh-CN" altLang="en-US" dirty="0"/>
              <a:t>；发展改革委、国务院信息办</a:t>
            </a:r>
            <a:r>
              <a:rPr lang="en-US" altLang="zh-CN" dirty="0"/>
              <a:t>《</a:t>
            </a:r>
            <a:r>
              <a:rPr lang="zh-CN" altLang="en-US" dirty="0"/>
              <a:t>关于印发电子商务发展“十一五”规划的通知</a:t>
            </a:r>
            <a:r>
              <a:rPr lang="en-US" altLang="zh-CN" dirty="0"/>
              <a:t>》</a:t>
            </a:r>
            <a:r>
              <a:rPr lang="zh-CN" altLang="en-US" dirty="0"/>
              <a:t>等。</a:t>
            </a:r>
          </a:p>
        </p:txBody>
      </p:sp>
    </p:spTree>
    <p:extLst>
      <p:ext uri="{BB962C8B-B14F-4D97-AF65-F5344CB8AC3E}">
        <p14:creationId xmlns:p14="http://schemas.microsoft.com/office/powerpoint/2010/main" val="4118010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smtClean="0"/>
              <a:t>11.</a:t>
            </a:r>
            <a:r>
              <a:rPr lang="zh-CN" altLang="en-US" sz="3200" b="1" dirty="0" smtClean="0"/>
              <a:t>关于</a:t>
            </a:r>
            <a:r>
              <a:rPr lang="zh-CN" altLang="en-US" sz="3200" b="1" dirty="0"/>
              <a:t>推进大众创业万众创新的各项政策</a:t>
            </a:r>
          </a:p>
        </p:txBody>
      </p:sp>
      <p:sp>
        <p:nvSpPr>
          <p:cNvPr id="3" name="内容占位符 2"/>
          <p:cNvSpPr>
            <a:spLocks noGrp="1"/>
          </p:cNvSpPr>
          <p:nvPr>
            <p:ph idx="1"/>
          </p:nvPr>
        </p:nvSpPr>
        <p:spPr/>
        <p:txBody>
          <a:bodyPr>
            <a:normAutofit fontScale="85000" lnSpcReduction="20000"/>
          </a:bodyPr>
          <a:lstStyle/>
          <a:p>
            <a:r>
              <a:rPr lang="zh-CN" altLang="en-US" dirty="0" smtClean="0"/>
              <a:t>主要</a:t>
            </a:r>
            <a:r>
              <a:rPr lang="zh-CN" altLang="en-US" dirty="0"/>
              <a:t>指国务院和各地方政府、有关部门针对鼓励大众创业、万众创新所出台的一系列相关政策。如：国务院</a:t>
            </a:r>
            <a:r>
              <a:rPr lang="en-US" altLang="zh-CN" dirty="0"/>
              <a:t>《</a:t>
            </a:r>
            <a:r>
              <a:rPr lang="zh-CN" altLang="en-US" dirty="0"/>
              <a:t>关于大力推进大众创业万众创新若干政策措施的意见</a:t>
            </a:r>
            <a:r>
              <a:rPr lang="en-US" altLang="zh-CN" dirty="0"/>
              <a:t>》</a:t>
            </a:r>
            <a:r>
              <a:rPr lang="zh-CN" altLang="en-US" dirty="0"/>
              <a:t>、</a:t>
            </a:r>
            <a:r>
              <a:rPr lang="en-US" altLang="zh-CN" dirty="0"/>
              <a:t>《</a:t>
            </a:r>
            <a:r>
              <a:rPr lang="zh-CN" altLang="en-US" dirty="0"/>
              <a:t>关于加快构建大众创业万众创新支撑平台的指导意见</a:t>
            </a:r>
            <a:r>
              <a:rPr lang="en-US" altLang="zh-CN" dirty="0"/>
              <a:t>》</a:t>
            </a:r>
            <a:r>
              <a:rPr lang="zh-CN" altLang="en-US" dirty="0"/>
              <a:t>；国务院办公厅</a:t>
            </a:r>
            <a:r>
              <a:rPr lang="en-US" altLang="zh-CN" dirty="0"/>
              <a:t>《</a:t>
            </a:r>
            <a:r>
              <a:rPr lang="zh-CN" altLang="en-US" dirty="0"/>
              <a:t>关于发展众创空间推进大众创新创业的指导意见</a:t>
            </a:r>
            <a:r>
              <a:rPr lang="en-US" altLang="zh-CN" dirty="0"/>
              <a:t>》</a:t>
            </a:r>
            <a:r>
              <a:rPr lang="zh-CN" altLang="en-US" dirty="0"/>
              <a:t>、</a:t>
            </a:r>
            <a:r>
              <a:rPr lang="en-US" altLang="zh-CN" dirty="0"/>
              <a:t>《</a:t>
            </a:r>
            <a:r>
              <a:rPr lang="zh-CN" altLang="en-US" dirty="0"/>
              <a:t>关于加快众创空间发展服务实体经济转型升级的指导意见</a:t>
            </a:r>
            <a:r>
              <a:rPr lang="en-US" altLang="zh-CN" dirty="0"/>
              <a:t>》</a:t>
            </a:r>
            <a:r>
              <a:rPr lang="zh-CN" altLang="en-US" dirty="0"/>
              <a:t>、</a:t>
            </a:r>
            <a:r>
              <a:rPr lang="en-US" altLang="zh-CN" dirty="0"/>
              <a:t>《</a:t>
            </a:r>
            <a:r>
              <a:rPr lang="zh-CN" altLang="en-US" dirty="0"/>
              <a:t>关于建设大众创业万众创新示范基地的实施意见</a:t>
            </a:r>
            <a:r>
              <a:rPr lang="en-US" altLang="zh-CN" dirty="0"/>
              <a:t>》</a:t>
            </a:r>
            <a:r>
              <a:rPr lang="zh-CN" altLang="en-US" dirty="0"/>
              <a:t>；科技部</a:t>
            </a:r>
            <a:r>
              <a:rPr lang="en-US" altLang="zh-CN" dirty="0"/>
              <a:t>《</a:t>
            </a:r>
            <a:r>
              <a:rPr lang="zh-CN" altLang="en-US" dirty="0"/>
              <a:t>关于进一步推动科技型中小企业创新发展的若干意见</a:t>
            </a:r>
            <a:r>
              <a:rPr lang="en-US" altLang="zh-CN" dirty="0"/>
              <a:t>》</a:t>
            </a:r>
            <a:r>
              <a:rPr lang="zh-CN" altLang="en-US" dirty="0"/>
              <a:t>；财政部</a:t>
            </a:r>
            <a:r>
              <a:rPr lang="en-US" altLang="zh-CN" dirty="0"/>
              <a:t>《</a:t>
            </a:r>
            <a:r>
              <a:rPr lang="zh-CN" altLang="en-US" dirty="0"/>
              <a:t>关于支持开展小微企业创业创新基地城市示范工作的通知</a:t>
            </a:r>
            <a:r>
              <a:rPr lang="en-US" altLang="zh-CN" dirty="0"/>
              <a:t>》</a:t>
            </a:r>
            <a:r>
              <a:rPr lang="zh-CN" altLang="en-US" dirty="0"/>
              <a:t>；国土资源部等六部委</a:t>
            </a:r>
            <a:r>
              <a:rPr lang="en-US" altLang="zh-CN" dirty="0"/>
              <a:t>《</a:t>
            </a:r>
            <a:r>
              <a:rPr lang="zh-CN" altLang="en-US" dirty="0"/>
              <a:t>关于支持新产业新业态发展促进大众创业万众创新用地的意见</a:t>
            </a:r>
            <a:r>
              <a:rPr lang="en-US" altLang="zh-CN" dirty="0"/>
              <a:t>》</a:t>
            </a:r>
            <a:r>
              <a:rPr lang="zh-CN" altLang="en-US" dirty="0"/>
              <a:t>等。</a:t>
            </a:r>
          </a:p>
        </p:txBody>
      </p:sp>
    </p:spTree>
    <p:extLst>
      <p:ext uri="{BB962C8B-B14F-4D97-AF65-F5344CB8AC3E}">
        <p14:creationId xmlns:p14="http://schemas.microsoft.com/office/powerpoint/2010/main" val="26489152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a:t>
            </a:r>
            <a:r>
              <a:rPr lang="en-US" altLang="zh-CN" dirty="0" smtClean="0"/>
              <a:t>.</a:t>
            </a:r>
            <a:r>
              <a:rPr lang="zh-CN" altLang="en-US" dirty="0" smtClean="0"/>
              <a:t>表内审核</a:t>
            </a:r>
            <a:endParaRPr lang="zh-CN" altLang="en-US" dirty="0"/>
          </a:p>
        </p:txBody>
      </p:sp>
      <p:sp>
        <p:nvSpPr>
          <p:cNvPr id="3" name="内容占位符 2"/>
          <p:cNvSpPr>
            <a:spLocks noGrp="1"/>
          </p:cNvSpPr>
          <p:nvPr>
            <p:ph idx="1"/>
          </p:nvPr>
        </p:nvSpPr>
        <p:spPr/>
        <p:txBody>
          <a:bodyPr/>
          <a:lstStyle/>
          <a:p>
            <a:r>
              <a:rPr lang="zh-CN" altLang="en-US" dirty="0" smtClean="0"/>
              <a:t>注意事项：</a:t>
            </a:r>
            <a:endParaRPr lang="en-US" altLang="zh-CN" dirty="0" smtClean="0"/>
          </a:p>
          <a:p>
            <a:r>
              <a:rPr lang="en-US" altLang="zh-CN" dirty="0" smtClean="0"/>
              <a:t>1.</a:t>
            </a:r>
            <a:r>
              <a:rPr lang="zh-CN" altLang="en-US" dirty="0" smtClean="0"/>
              <a:t>要注意跳题</a:t>
            </a:r>
            <a:endParaRPr lang="en-US" altLang="zh-CN" dirty="0" smtClean="0"/>
          </a:p>
          <a:p>
            <a:r>
              <a:rPr lang="en-US" altLang="zh-CN" dirty="0" smtClean="0"/>
              <a:t>2.</a:t>
            </a:r>
            <a:r>
              <a:rPr lang="zh-CN" altLang="en-US" dirty="0" smtClean="0"/>
              <a:t>如无特殊要求，每一题都要填</a:t>
            </a:r>
            <a:endParaRPr lang="en-US" altLang="zh-CN" dirty="0" smtClean="0"/>
          </a:p>
          <a:p>
            <a:r>
              <a:rPr lang="en-US" altLang="zh-CN" dirty="0" smtClean="0"/>
              <a:t>3.</a:t>
            </a:r>
            <a:r>
              <a:rPr lang="zh-CN" altLang="en-US" dirty="0" smtClean="0"/>
              <a:t>人数数据要大于等于</a:t>
            </a:r>
            <a:r>
              <a:rPr lang="en-US" altLang="zh-CN" dirty="0" smtClean="0"/>
              <a:t>0</a:t>
            </a:r>
          </a:p>
          <a:p>
            <a:r>
              <a:rPr lang="en-US" altLang="zh-CN" dirty="0" smtClean="0"/>
              <a:t>4.</a:t>
            </a:r>
            <a:r>
              <a:rPr lang="zh-CN" altLang="en-US" dirty="0" smtClean="0"/>
              <a:t>选择其他选项的要予以说明</a:t>
            </a:r>
            <a:endParaRPr lang="zh-CN" altLang="en-US" dirty="0"/>
          </a:p>
        </p:txBody>
      </p:sp>
    </p:spTree>
    <p:extLst>
      <p:ext uri="{BB962C8B-B14F-4D97-AF65-F5344CB8AC3E}">
        <p14:creationId xmlns:p14="http://schemas.microsoft.com/office/powerpoint/2010/main" val="14921579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审核</a:t>
            </a:r>
            <a:r>
              <a:rPr lang="zh-CN" altLang="en-US" dirty="0"/>
              <a:t>关系</a:t>
            </a:r>
            <a:r>
              <a:rPr lang="zh-CN" altLang="en-US" dirty="0" smtClean="0"/>
              <a:t>类型</a:t>
            </a:r>
            <a:r>
              <a:rPr lang="zh-CN" altLang="en-US" dirty="0"/>
              <a:t>说明</a:t>
            </a:r>
            <a:r>
              <a:rPr lang="zh-CN" altLang="en-US" dirty="0" smtClean="0"/>
              <a:t>：</a:t>
            </a:r>
            <a:endParaRPr lang="en-US" altLang="zh-CN" dirty="0" smtClean="0"/>
          </a:p>
          <a:p>
            <a:r>
              <a:rPr lang="en-US" altLang="zh-CN" dirty="0" smtClean="0"/>
              <a:t>A</a:t>
            </a:r>
            <a:r>
              <a:rPr lang="zh-CN" altLang="en-US" dirty="0"/>
              <a:t>：强制性审核 </a:t>
            </a:r>
            <a:r>
              <a:rPr lang="zh-CN" altLang="en-US" dirty="0" smtClean="0"/>
              <a:t>        </a:t>
            </a:r>
            <a:r>
              <a:rPr lang="en-US" altLang="zh-CN" dirty="0" smtClean="0"/>
              <a:t>B</a:t>
            </a:r>
            <a:r>
              <a:rPr lang="zh-CN" altLang="en-US" dirty="0"/>
              <a:t>：准强制性</a:t>
            </a:r>
            <a:r>
              <a:rPr lang="zh-CN" altLang="en-US" dirty="0" smtClean="0"/>
              <a:t>审核</a:t>
            </a:r>
            <a:endParaRPr lang="en-US" altLang="zh-CN" dirty="0" smtClean="0"/>
          </a:p>
          <a:p>
            <a:r>
              <a:rPr lang="en-US" altLang="zh-CN" dirty="0" smtClean="0"/>
              <a:t>C</a:t>
            </a:r>
            <a:r>
              <a:rPr lang="zh-CN" altLang="en-US" dirty="0"/>
              <a:t>：核实性</a:t>
            </a:r>
            <a:r>
              <a:rPr lang="zh-CN" altLang="en-US" dirty="0" smtClean="0"/>
              <a:t>审核         </a:t>
            </a:r>
            <a:r>
              <a:rPr lang="en-US" altLang="zh-CN" dirty="0" smtClean="0"/>
              <a:t>D</a:t>
            </a:r>
            <a:r>
              <a:rPr lang="zh-CN" altLang="en-US" dirty="0"/>
              <a:t>：提示性审核</a:t>
            </a:r>
          </a:p>
          <a:p>
            <a:endParaRPr lang="en-US" altLang="zh-CN" dirty="0" smtClean="0"/>
          </a:p>
          <a:p>
            <a:endParaRPr lang="zh-CN" altLang="en-US" dirty="0"/>
          </a:p>
        </p:txBody>
      </p:sp>
      <p:sp>
        <p:nvSpPr>
          <p:cNvPr id="4" name="标题 3"/>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22937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华文新魏" panose="02010800040101010101" pitchFamily="2" charset="-122"/>
                <a:ea typeface="华文新魏" panose="02010800040101010101" pitchFamily="2" charset="-122"/>
              </a:rPr>
              <a:t>二、上报</a:t>
            </a:r>
            <a:r>
              <a:rPr lang="zh-CN" altLang="en-US" dirty="0" smtClean="0">
                <a:latin typeface="华文新魏" panose="02010800040101010101" pitchFamily="2" charset="-122"/>
                <a:ea typeface="华文新魏" panose="02010800040101010101" pitchFamily="2" charset="-122"/>
              </a:rPr>
              <a:t>时间</a:t>
            </a:r>
            <a:endParaRPr lang="zh-CN" altLang="en-US" dirty="0"/>
          </a:p>
        </p:txBody>
      </p:sp>
      <p:sp>
        <p:nvSpPr>
          <p:cNvPr id="3" name="内容占位符 2"/>
          <p:cNvSpPr>
            <a:spLocks noGrp="1"/>
          </p:cNvSpPr>
          <p:nvPr>
            <p:ph idx="1"/>
          </p:nvPr>
        </p:nvSpPr>
        <p:spPr/>
        <p:txBody>
          <a:bodyPr>
            <a:normAutofit/>
          </a:bodyPr>
          <a:lstStyle/>
          <a:p>
            <a:r>
              <a:rPr lang="zh-CN" altLang="en-US" dirty="0" smtClean="0"/>
              <a:t>调查</a:t>
            </a:r>
            <a:r>
              <a:rPr lang="zh-CN" altLang="en-US" dirty="0"/>
              <a:t>标准时点为</a:t>
            </a:r>
            <a:r>
              <a:rPr lang="en-US" altLang="zh-CN" dirty="0"/>
              <a:t>2016</a:t>
            </a:r>
            <a:r>
              <a:rPr lang="zh-CN" altLang="en-US" dirty="0"/>
              <a:t>年</a:t>
            </a:r>
            <a:r>
              <a:rPr lang="en-US" altLang="zh-CN" dirty="0"/>
              <a:t>12</a:t>
            </a:r>
            <a:r>
              <a:rPr lang="zh-CN" altLang="en-US" dirty="0"/>
              <a:t>月</a:t>
            </a:r>
            <a:r>
              <a:rPr lang="en-US" altLang="zh-CN" dirty="0"/>
              <a:t>31</a:t>
            </a:r>
            <a:r>
              <a:rPr lang="zh-CN" altLang="en-US" dirty="0"/>
              <a:t>日，时期资料为</a:t>
            </a:r>
            <a:r>
              <a:rPr lang="en-US" altLang="zh-CN" dirty="0"/>
              <a:t>2016</a:t>
            </a:r>
            <a:r>
              <a:rPr lang="zh-CN" altLang="en-US" dirty="0"/>
              <a:t>年度</a:t>
            </a:r>
            <a:r>
              <a:rPr lang="zh-CN" altLang="en-US" dirty="0" smtClean="0"/>
              <a:t>。</a:t>
            </a:r>
            <a:endParaRPr lang="en-US" altLang="zh-CN" dirty="0" smtClean="0"/>
          </a:p>
          <a:p>
            <a:r>
              <a:rPr lang="en-US" altLang="zh-CN" dirty="0"/>
              <a:t>2017</a:t>
            </a:r>
            <a:r>
              <a:rPr lang="zh-CN" altLang="en-US" dirty="0"/>
              <a:t>年</a:t>
            </a:r>
            <a:r>
              <a:rPr lang="en-US" altLang="zh-CN" dirty="0"/>
              <a:t>1</a:t>
            </a:r>
            <a:r>
              <a:rPr lang="zh-CN" altLang="en-US" dirty="0"/>
              <a:t>月</a:t>
            </a:r>
            <a:r>
              <a:rPr lang="en-US" altLang="zh-CN" dirty="0"/>
              <a:t>20</a:t>
            </a:r>
            <a:r>
              <a:rPr lang="zh-CN" altLang="en-US" dirty="0"/>
              <a:t>日</a:t>
            </a:r>
            <a:r>
              <a:rPr lang="en-US" altLang="zh-CN" dirty="0"/>
              <a:t>0</a:t>
            </a:r>
            <a:r>
              <a:rPr lang="zh-CN" altLang="en-US" dirty="0"/>
              <a:t>时，网报平台企业端开</a:t>
            </a:r>
            <a:r>
              <a:rPr lang="zh-CN" altLang="en-US" dirty="0" smtClean="0"/>
              <a:t>网。</a:t>
            </a:r>
            <a:endParaRPr lang="zh-CN" altLang="en-US" dirty="0"/>
          </a:p>
          <a:p>
            <a:r>
              <a:rPr lang="en-US" altLang="zh-CN" dirty="0"/>
              <a:t>2017</a:t>
            </a:r>
            <a:r>
              <a:rPr lang="zh-CN" altLang="en-US" dirty="0"/>
              <a:t>年</a:t>
            </a:r>
            <a:r>
              <a:rPr lang="en-US" altLang="zh-CN" dirty="0"/>
              <a:t>3</a:t>
            </a:r>
            <a:r>
              <a:rPr lang="zh-CN" altLang="en-US" dirty="0"/>
              <a:t>月</a:t>
            </a:r>
            <a:r>
              <a:rPr lang="en-US" altLang="zh-CN" dirty="0"/>
              <a:t>10</a:t>
            </a:r>
            <a:r>
              <a:rPr lang="zh-CN" altLang="en-US" dirty="0"/>
              <a:t>日</a:t>
            </a:r>
            <a:r>
              <a:rPr lang="en-US" altLang="zh-CN" dirty="0"/>
              <a:t>24</a:t>
            </a:r>
            <a:r>
              <a:rPr lang="zh-CN" altLang="en-US" dirty="0"/>
              <a:t>时，网报平台企业</a:t>
            </a:r>
            <a:r>
              <a:rPr lang="zh-CN" altLang="en-US" dirty="0" smtClean="0"/>
              <a:t>端关网。</a:t>
            </a:r>
            <a:endParaRPr lang="zh-CN" altLang="en-US" dirty="0"/>
          </a:p>
          <a:p>
            <a:r>
              <a:rPr lang="en-US" altLang="zh-CN" dirty="0"/>
              <a:t>2017</a:t>
            </a:r>
            <a:r>
              <a:rPr lang="zh-CN" altLang="en-US" dirty="0"/>
              <a:t>年</a:t>
            </a:r>
            <a:r>
              <a:rPr lang="en-US" altLang="zh-CN" dirty="0"/>
              <a:t>4</a:t>
            </a:r>
            <a:r>
              <a:rPr lang="zh-CN" altLang="en-US" dirty="0" smtClean="0"/>
              <a:t>月</a:t>
            </a:r>
            <a:r>
              <a:rPr lang="en-US" altLang="zh-CN" dirty="0" smtClean="0"/>
              <a:t>5</a:t>
            </a:r>
            <a:r>
              <a:rPr lang="zh-CN" altLang="en-US" dirty="0" smtClean="0"/>
              <a:t>日，市级数据截止验收</a:t>
            </a:r>
            <a:endParaRPr lang="zh-CN" altLang="en-US" dirty="0"/>
          </a:p>
        </p:txBody>
      </p:sp>
    </p:spTree>
    <p:extLst>
      <p:ext uri="{BB962C8B-B14F-4D97-AF65-F5344CB8AC3E}">
        <p14:creationId xmlns:p14="http://schemas.microsoft.com/office/powerpoint/2010/main" val="30762327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八</a:t>
            </a:r>
            <a:r>
              <a:rPr lang="en-US" altLang="zh-CN" dirty="0" smtClean="0"/>
              <a:t>.</a:t>
            </a:r>
            <a:r>
              <a:rPr lang="zh-CN" altLang="en-US" dirty="0"/>
              <a:t>表</a:t>
            </a:r>
            <a:r>
              <a:rPr lang="zh-CN" altLang="en-US" dirty="0" smtClean="0"/>
              <a:t>间审核</a:t>
            </a:r>
            <a:endParaRPr lang="zh-CN" altLang="en-US" dirty="0"/>
          </a:p>
        </p:txBody>
      </p:sp>
      <p:sp>
        <p:nvSpPr>
          <p:cNvPr id="3" name="内容占位符 2"/>
          <p:cNvSpPr>
            <a:spLocks noGrp="1"/>
          </p:cNvSpPr>
          <p:nvPr>
            <p:ph idx="1"/>
          </p:nvPr>
        </p:nvSpPr>
        <p:spPr/>
        <p:txBody>
          <a:bodyPr>
            <a:normAutofit/>
          </a:bodyPr>
          <a:lstStyle/>
          <a:p>
            <a:r>
              <a:rPr lang="zh-CN" altLang="en-US" sz="2800" dirty="0" smtClean="0"/>
              <a:t>（一）企业</a:t>
            </a:r>
            <a:r>
              <a:rPr lang="zh-CN" altLang="en-US" sz="2800" dirty="0"/>
              <a:t>创新</a:t>
            </a:r>
            <a:r>
              <a:rPr lang="zh-CN" altLang="en-US" sz="2800" dirty="0" smtClean="0"/>
              <a:t>表与</a:t>
            </a:r>
            <a:r>
              <a:rPr lang="zh-CN" altLang="en-US" sz="2800" dirty="0"/>
              <a:t>企业家</a:t>
            </a:r>
            <a:r>
              <a:rPr lang="zh-CN" altLang="en-US" sz="2800" dirty="0" smtClean="0"/>
              <a:t>问卷审核注意事项：</a:t>
            </a:r>
            <a:endParaRPr lang="en-US" altLang="zh-CN" sz="2800" dirty="0" smtClean="0"/>
          </a:p>
          <a:p>
            <a:r>
              <a:rPr lang="en-US" altLang="zh-CN" dirty="0" smtClean="0"/>
              <a:t>1.</a:t>
            </a:r>
            <a:r>
              <a:rPr lang="zh-CN" altLang="en-US" dirty="0" smtClean="0"/>
              <a:t>填了企业创新表之后，再填企业家问卷</a:t>
            </a:r>
            <a:endParaRPr lang="en-US" altLang="zh-CN" dirty="0" smtClean="0"/>
          </a:p>
          <a:p>
            <a:r>
              <a:rPr lang="en-US" altLang="zh-CN" dirty="0" smtClean="0"/>
              <a:t>2.</a:t>
            </a:r>
            <a:r>
              <a:rPr lang="zh-CN" altLang="en-US" dirty="0" smtClean="0"/>
              <a:t>全部“是否”类的题目都要填</a:t>
            </a:r>
            <a:endParaRPr lang="en-US" altLang="zh-CN" dirty="0" smtClean="0"/>
          </a:p>
          <a:p>
            <a:r>
              <a:rPr lang="en-US" altLang="zh-CN" dirty="0" smtClean="0"/>
              <a:t>3.</a:t>
            </a:r>
            <a:r>
              <a:rPr lang="zh-CN" altLang="en-US" dirty="0"/>
              <a:t>企业创新</a:t>
            </a:r>
            <a:r>
              <a:rPr lang="zh-CN" altLang="en-US" dirty="0" smtClean="0"/>
              <a:t>表中若有某一类创新，则</a:t>
            </a:r>
            <a:r>
              <a:rPr lang="zh-CN" altLang="en-US" dirty="0"/>
              <a:t>企业家</a:t>
            </a:r>
            <a:r>
              <a:rPr lang="zh-CN" altLang="en-US" dirty="0" smtClean="0"/>
              <a:t>问卷要填相应的创新影响</a:t>
            </a:r>
            <a:endParaRPr lang="en-US" altLang="zh-CN" dirty="0" smtClean="0"/>
          </a:p>
          <a:p>
            <a:r>
              <a:rPr lang="en-US" altLang="zh-CN" dirty="0" smtClean="0"/>
              <a:t>4.</a:t>
            </a:r>
            <a:r>
              <a:rPr lang="zh-CN" altLang="en-US" dirty="0"/>
              <a:t>企业创新表中</a:t>
            </a:r>
            <a:r>
              <a:rPr lang="zh-CN" altLang="en-US" dirty="0" smtClean="0"/>
              <a:t>没有任何创新，则</a:t>
            </a:r>
            <a:r>
              <a:rPr lang="zh-CN" altLang="en-US" dirty="0"/>
              <a:t>企业家</a:t>
            </a:r>
            <a:r>
              <a:rPr lang="zh-CN" altLang="en-US" dirty="0" smtClean="0"/>
              <a:t>问卷四至六部分</a:t>
            </a:r>
            <a:endParaRPr lang="en-US" altLang="zh-CN" dirty="0"/>
          </a:p>
        </p:txBody>
      </p:sp>
    </p:spTree>
    <p:extLst>
      <p:ext uri="{BB962C8B-B14F-4D97-AF65-F5344CB8AC3E}">
        <p14:creationId xmlns:p14="http://schemas.microsoft.com/office/powerpoint/2010/main" val="14670091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76672"/>
            <a:ext cx="8229600" cy="1143000"/>
          </a:xfrm>
        </p:spPr>
        <p:txBody>
          <a:bodyPr>
            <a:noAutofit/>
          </a:bodyPr>
          <a:lstStyle/>
          <a:p>
            <a:r>
              <a:rPr lang="zh-CN" altLang="en-US" sz="2400" dirty="0" smtClean="0"/>
              <a:t>（二）</a:t>
            </a:r>
            <a:r>
              <a:rPr lang="zh-CN" altLang="zh-CN" sz="2400" dirty="0" smtClean="0"/>
              <a:t>企业</a:t>
            </a:r>
            <a:r>
              <a:rPr lang="zh-CN" altLang="zh-CN" sz="2400" dirty="0"/>
              <a:t>研发项目情况（</a:t>
            </a:r>
            <a:r>
              <a:rPr lang="en-US" altLang="zh-CN" sz="2400" dirty="0"/>
              <a:t>107-1</a:t>
            </a:r>
            <a:r>
              <a:rPr lang="zh-CN" altLang="zh-CN" sz="2400" dirty="0"/>
              <a:t>表）</a:t>
            </a:r>
            <a:r>
              <a:rPr lang="zh-CN" altLang="zh-CN" sz="2400" dirty="0" smtClean="0"/>
              <a:t>与企业</a:t>
            </a:r>
            <a:r>
              <a:rPr lang="zh-CN" altLang="zh-CN" sz="2400" dirty="0"/>
              <a:t>创新</a:t>
            </a:r>
            <a:r>
              <a:rPr lang="zh-CN" altLang="zh-CN" sz="2400" dirty="0" smtClean="0"/>
              <a:t>情况</a:t>
            </a:r>
            <a:endParaRPr lang="zh-CN" altLang="en-US" sz="2400" dirty="0"/>
          </a:p>
        </p:txBody>
      </p:sp>
      <p:sp>
        <p:nvSpPr>
          <p:cNvPr id="3" name="内容占位符 2"/>
          <p:cNvSpPr>
            <a:spLocks noGrp="1"/>
          </p:cNvSpPr>
          <p:nvPr>
            <p:ph idx="1"/>
          </p:nvPr>
        </p:nvSpPr>
        <p:spPr/>
        <p:txBody>
          <a:bodyPr>
            <a:normAutofit/>
          </a:bodyPr>
          <a:lstStyle/>
          <a:p>
            <a:r>
              <a:rPr lang="en-US" altLang="zh-CN" dirty="0" smtClean="0"/>
              <a:t>1</a:t>
            </a:r>
            <a:r>
              <a:rPr lang="zh-CN" altLang="zh-CN" dirty="0"/>
              <a:t>．若项目表</a:t>
            </a:r>
            <a:r>
              <a:rPr lang="zh-CN" altLang="zh-CN" dirty="0" smtClean="0"/>
              <a:t>存在</a:t>
            </a:r>
            <a:r>
              <a:rPr lang="zh-CN" altLang="en-US" dirty="0" smtClean="0"/>
              <a:t>跨年项目</a:t>
            </a:r>
            <a:r>
              <a:rPr lang="zh-CN" altLang="zh-CN" dirty="0" smtClean="0"/>
              <a:t>，</a:t>
            </a:r>
            <a:r>
              <a:rPr lang="zh-CN" altLang="zh-CN" dirty="0"/>
              <a:t>则创新情况表第三部分第</a:t>
            </a:r>
            <a:r>
              <a:rPr lang="en-US" altLang="zh-CN" dirty="0"/>
              <a:t>1</a:t>
            </a:r>
            <a:r>
              <a:rPr lang="zh-CN" altLang="zh-CN" dirty="0"/>
              <a:t>题正在进行的创新活动应选</a:t>
            </a:r>
            <a:r>
              <a:rPr lang="zh-CN" altLang="zh-CN" dirty="0" smtClean="0"/>
              <a:t>“是”</a:t>
            </a:r>
            <a:endParaRPr lang="en-US" altLang="zh-CN" dirty="0" smtClean="0"/>
          </a:p>
          <a:p>
            <a:r>
              <a:rPr lang="zh-CN" altLang="zh-CN" dirty="0" smtClean="0"/>
              <a:t> </a:t>
            </a:r>
            <a:r>
              <a:rPr lang="en-US" altLang="zh-CN" dirty="0" smtClean="0"/>
              <a:t>2</a:t>
            </a:r>
            <a:r>
              <a:rPr lang="zh-CN" altLang="zh-CN" dirty="0"/>
              <a:t>．若项目表存在失败项目，则创新情况表第三部分第</a:t>
            </a:r>
            <a:r>
              <a:rPr lang="en-US" altLang="zh-CN" dirty="0"/>
              <a:t>2</a:t>
            </a:r>
            <a:r>
              <a:rPr lang="zh-CN" altLang="zh-CN" dirty="0"/>
              <a:t>题中止的创新活动应选</a:t>
            </a:r>
            <a:r>
              <a:rPr lang="zh-CN" altLang="zh-CN" dirty="0" smtClean="0"/>
              <a:t>“是” </a:t>
            </a:r>
            <a:endParaRPr lang="en-US" altLang="zh-CN" dirty="0" smtClean="0"/>
          </a:p>
          <a:p>
            <a:r>
              <a:rPr lang="en-US" altLang="zh-CN" dirty="0" smtClean="0"/>
              <a:t>3</a:t>
            </a:r>
            <a:r>
              <a:rPr lang="zh-CN" altLang="zh-CN" dirty="0"/>
              <a:t>．若项目表存在项目合作</a:t>
            </a:r>
            <a:r>
              <a:rPr lang="zh-CN" altLang="zh-CN" dirty="0" smtClean="0"/>
              <a:t>形式</a:t>
            </a:r>
            <a:r>
              <a:rPr lang="zh-CN" altLang="en-US" dirty="0"/>
              <a:t>要</a:t>
            </a:r>
            <a:r>
              <a:rPr lang="zh-CN" altLang="en-US" dirty="0" smtClean="0"/>
              <a:t>与</a:t>
            </a:r>
            <a:r>
              <a:rPr lang="zh-CN" altLang="zh-CN" dirty="0"/>
              <a:t>企业创新情况</a:t>
            </a:r>
            <a:r>
              <a:rPr lang="zh-CN" altLang="zh-CN" dirty="0" smtClean="0"/>
              <a:t>第</a:t>
            </a:r>
            <a:r>
              <a:rPr lang="zh-CN" altLang="zh-CN" dirty="0"/>
              <a:t>六部分创新</a:t>
            </a:r>
            <a:r>
              <a:rPr lang="zh-CN" altLang="zh-CN" dirty="0" smtClean="0"/>
              <a:t>合作</a:t>
            </a:r>
            <a:r>
              <a:rPr lang="zh-CN" altLang="en-US" dirty="0" smtClean="0"/>
              <a:t>形式相对应</a:t>
            </a:r>
            <a:endParaRPr lang="zh-CN" altLang="en-US" sz="1600" dirty="0"/>
          </a:p>
        </p:txBody>
      </p:sp>
    </p:spTree>
    <p:extLst>
      <p:ext uri="{BB962C8B-B14F-4D97-AF65-F5344CB8AC3E}">
        <p14:creationId xmlns:p14="http://schemas.microsoft.com/office/powerpoint/2010/main" val="29490662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dirty="0"/>
              <a:t>（三）</a:t>
            </a:r>
            <a:r>
              <a:rPr lang="zh-CN" altLang="zh-CN" sz="2400" dirty="0"/>
              <a:t>企业研发活动及相关情况（</a:t>
            </a:r>
            <a:r>
              <a:rPr lang="en-US" altLang="zh-CN" sz="2400" dirty="0"/>
              <a:t>107-2</a:t>
            </a:r>
            <a:r>
              <a:rPr lang="zh-CN" altLang="zh-CN" sz="2400" dirty="0"/>
              <a:t>表）</a:t>
            </a:r>
            <a:r>
              <a:rPr lang="zh-CN" altLang="zh-CN" sz="2400" dirty="0" smtClean="0"/>
              <a:t>与创新情况</a:t>
            </a:r>
            <a:r>
              <a:rPr lang="zh-CN" altLang="en-US" sz="2400" dirty="0" smtClean="0"/>
              <a:t>表</a:t>
            </a:r>
            <a:endParaRPr lang="zh-CN" altLang="en-US" sz="2400" dirty="0"/>
          </a:p>
        </p:txBody>
      </p:sp>
      <p:sp>
        <p:nvSpPr>
          <p:cNvPr id="3" name="内容占位符 2"/>
          <p:cNvSpPr>
            <a:spLocks noGrp="1"/>
          </p:cNvSpPr>
          <p:nvPr>
            <p:ph idx="1"/>
          </p:nvPr>
        </p:nvSpPr>
        <p:spPr/>
        <p:txBody>
          <a:bodyPr>
            <a:normAutofit fontScale="55000" lnSpcReduction="20000"/>
          </a:bodyPr>
          <a:lstStyle/>
          <a:p>
            <a:r>
              <a:rPr lang="en-US" altLang="zh-CN" sz="4300" dirty="0"/>
              <a:t>1</a:t>
            </a:r>
            <a:r>
              <a:rPr lang="zh-CN" altLang="zh-CN" sz="4300" dirty="0"/>
              <a:t>．若活动表的新产品产值</a:t>
            </a:r>
            <a:r>
              <a:rPr lang="en-US" altLang="zh-CN" sz="4300" dirty="0"/>
              <a:t>&gt;0</a:t>
            </a:r>
            <a:r>
              <a:rPr lang="zh-CN" altLang="zh-CN" sz="4300" dirty="0"/>
              <a:t>，则创新情况表第一部分第</a:t>
            </a:r>
            <a:r>
              <a:rPr lang="en-US" altLang="zh-CN" sz="4300" dirty="0"/>
              <a:t>1</a:t>
            </a:r>
            <a:r>
              <a:rPr lang="zh-CN" altLang="zh-CN" sz="4300" dirty="0"/>
              <a:t>题产品创新应选“是”（</a:t>
            </a:r>
            <a:r>
              <a:rPr lang="en-US" altLang="zh-CN" sz="4300" dirty="0"/>
              <a:t>C</a:t>
            </a:r>
            <a:r>
              <a:rPr lang="zh-CN" altLang="zh-CN" sz="4300" dirty="0"/>
              <a:t>）</a:t>
            </a:r>
          </a:p>
          <a:p>
            <a:r>
              <a:rPr lang="en-US" altLang="zh-CN" sz="4300" dirty="0" smtClean="0"/>
              <a:t>2</a:t>
            </a:r>
            <a:r>
              <a:rPr lang="zh-CN" altLang="zh-CN" sz="4300" dirty="0"/>
              <a:t>．若活动表的新产品销售收入</a:t>
            </a:r>
            <a:r>
              <a:rPr lang="en-US" altLang="zh-CN" sz="4300" dirty="0"/>
              <a:t>&gt;0</a:t>
            </a:r>
            <a:r>
              <a:rPr lang="zh-CN" altLang="zh-CN" sz="4300" dirty="0"/>
              <a:t>，则创新情况表第一部分第</a:t>
            </a:r>
            <a:r>
              <a:rPr lang="en-US" altLang="zh-CN" sz="4300" dirty="0"/>
              <a:t>4</a:t>
            </a:r>
            <a:r>
              <a:rPr lang="zh-CN" altLang="zh-CN" sz="4300" dirty="0"/>
              <a:t>题新产品份额不应为空；否则创新情况表第一部分第</a:t>
            </a:r>
            <a:r>
              <a:rPr lang="en-US" altLang="zh-CN" sz="4300" dirty="0"/>
              <a:t>4</a:t>
            </a:r>
            <a:r>
              <a:rPr lang="zh-CN" altLang="zh-CN" sz="4300" dirty="0"/>
              <a:t>题新产品份额应为空（</a:t>
            </a:r>
            <a:r>
              <a:rPr lang="en-US" altLang="zh-CN" sz="4300" dirty="0"/>
              <a:t>C</a:t>
            </a:r>
            <a:r>
              <a:rPr lang="zh-CN" altLang="zh-CN" sz="4300" dirty="0"/>
              <a:t>）</a:t>
            </a:r>
          </a:p>
          <a:p>
            <a:r>
              <a:rPr lang="en-US" altLang="zh-CN" sz="4300" dirty="0" smtClean="0"/>
              <a:t>3</a:t>
            </a:r>
            <a:r>
              <a:rPr lang="zh-CN" altLang="zh-CN" sz="4300" dirty="0"/>
              <a:t>．若活动表的“企业内部的日常研发经费支出”</a:t>
            </a:r>
            <a:r>
              <a:rPr lang="en-US" altLang="zh-CN" sz="4300" dirty="0"/>
              <a:t>+</a:t>
            </a:r>
            <a:r>
              <a:rPr lang="zh-CN" altLang="zh-CN" sz="4300" dirty="0"/>
              <a:t>“当年形成用于研发的固定资产支出” </a:t>
            </a:r>
            <a:r>
              <a:rPr lang="en-US" altLang="zh-CN" sz="4300" dirty="0"/>
              <a:t>-</a:t>
            </a:r>
            <a:r>
              <a:rPr lang="zh-CN" altLang="zh-CN" sz="4300" dirty="0"/>
              <a:t>“折旧费用与长期费用摊销”</a:t>
            </a:r>
            <a:r>
              <a:rPr lang="en-US" altLang="zh-CN" sz="4300" dirty="0"/>
              <a:t>-</a:t>
            </a:r>
            <a:r>
              <a:rPr lang="zh-CN" altLang="zh-CN" sz="4300" dirty="0"/>
              <a:t>“无形资产摊销”</a:t>
            </a:r>
            <a:r>
              <a:rPr lang="en-US" altLang="zh-CN" sz="4300" dirty="0"/>
              <a:t>=0</a:t>
            </a:r>
            <a:r>
              <a:rPr lang="zh-CN" altLang="zh-CN" sz="4300" dirty="0"/>
              <a:t>，则创新情况表第四部分创新活动不宜选内部研发活动（</a:t>
            </a:r>
            <a:r>
              <a:rPr lang="en-US" altLang="zh-CN" sz="4300" dirty="0"/>
              <a:t>D</a:t>
            </a:r>
            <a:r>
              <a:rPr lang="zh-CN" altLang="zh-CN" sz="4300" dirty="0"/>
              <a:t>）</a:t>
            </a:r>
          </a:p>
          <a:p>
            <a:r>
              <a:rPr lang="zh-CN" altLang="zh-CN" sz="4300" dirty="0"/>
              <a:t>（若该企业同时填报</a:t>
            </a:r>
            <a:r>
              <a:rPr lang="en-US" altLang="zh-CN" sz="4300" dirty="0"/>
              <a:t>107-2</a:t>
            </a:r>
            <a:r>
              <a:rPr lang="zh-CN" altLang="zh-CN" sz="4300" dirty="0"/>
              <a:t>表与</a:t>
            </a:r>
            <a:r>
              <a:rPr lang="en-US" altLang="zh-CN" sz="4300" dirty="0"/>
              <a:t>L121</a:t>
            </a:r>
            <a:r>
              <a:rPr lang="zh-CN" altLang="zh-CN" sz="4300" dirty="0"/>
              <a:t>表，且</a:t>
            </a:r>
            <a:r>
              <a:rPr lang="en-US" altLang="zh-CN" sz="4300" dirty="0"/>
              <a:t>107-2</a:t>
            </a:r>
            <a:r>
              <a:rPr lang="zh-CN" altLang="zh-CN" sz="4300" dirty="0"/>
              <a:t>表</a:t>
            </a:r>
            <a:r>
              <a:rPr lang="en-US" altLang="zh-CN" sz="4300" dirty="0"/>
              <a:t>9+19-12-13=0</a:t>
            </a:r>
            <a:r>
              <a:rPr lang="zh-CN" altLang="zh-CN" sz="4300" dirty="0"/>
              <a:t>，则</a:t>
            </a:r>
            <a:r>
              <a:rPr lang="en-US" altLang="zh-CN" sz="4300" dirty="0"/>
              <a:t>L121</a:t>
            </a:r>
            <a:r>
              <a:rPr lang="zh-CN" altLang="zh-CN" sz="4300" dirty="0"/>
              <a:t>表</a:t>
            </a:r>
            <a:r>
              <a:rPr lang="en-US" altLang="zh-CN" sz="4300" dirty="0"/>
              <a:t>10</a:t>
            </a:r>
            <a:r>
              <a:rPr lang="zh-CN" altLang="zh-CN" sz="4300" dirty="0"/>
              <a:t>题不宜选“</a:t>
            </a:r>
            <a:r>
              <a:rPr lang="en-US" altLang="zh-CN" sz="4300" dirty="0"/>
              <a:t>1</a:t>
            </a:r>
            <a:r>
              <a:rPr lang="zh-CN" altLang="zh-CN" sz="4300" dirty="0"/>
              <a:t>”，否则应予以提示：是否有本企业自行承担进行的研发活动？请核实）</a:t>
            </a:r>
          </a:p>
          <a:p>
            <a:endParaRPr lang="zh-CN" altLang="en-US" dirty="0"/>
          </a:p>
        </p:txBody>
      </p:sp>
    </p:spTree>
    <p:extLst>
      <p:ext uri="{BB962C8B-B14F-4D97-AF65-F5344CB8AC3E}">
        <p14:creationId xmlns:p14="http://schemas.microsoft.com/office/powerpoint/2010/main" val="25635808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altLang="zh-CN" dirty="0"/>
              <a:t>4</a:t>
            </a:r>
            <a:r>
              <a:rPr lang="zh-CN" altLang="zh-CN" dirty="0"/>
              <a:t>．若活动表的委托外单位开展研发的经费支出</a:t>
            </a:r>
            <a:r>
              <a:rPr lang="en-US" altLang="zh-CN" dirty="0"/>
              <a:t>=0</a:t>
            </a:r>
            <a:r>
              <a:rPr lang="zh-CN" altLang="zh-CN" dirty="0"/>
              <a:t>，则创新情况表第四部分创新活动不宜选外部研发活动（</a:t>
            </a:r>
            <a:r>
              <a:rPr lang="en-US" altLang="zh-CN" dirty="0"/>
              <a:t>D</a:t>
            </a:r>
            <a:r>
              <a:rPr lang="zh-CN" altLang="zh-CN" dirty="0"/>
              <a:t>）</a:t>
            </a:r>
          </a:p>
          <a:p>
            <a:r>
              <a:rPr lang="en-US" altLang="zh-CN" dirty="0"/>
              <a:t>5</a:t>
            </a:r>
            <a:r>
              <a:rPr lang="zh-CN" altLang="zh-CN" dirty="0"/>
              <a:t>．若活动表的技术改造经费支出</a:t>
            </a:r>
            <a:r>
              <a:rPr lang="en-US" altLang="zh-CN" dirty="0"/>
              <a:t>&gt;0</a:t>
            </a:r>
            <a:r>
              <a:rPr lang="zh-CN" altLang="zh-CN" dirty="0"/>
              <a:t>，则创新情况表第四部分创新活动应选获得机器设备和软件（</a:t>
            </a:r>
            <a:r>
              <a:rPr lang="en-US" altLang="zh-CN" dirty="0"/>
              <a:t>D</a:t>
            </a:r>
            <a:r>
              <a:rPr lang="zh-CN" altLang="zh-CN" dirty="0"/>
              <a:t>）</a:t>
            </a:r>
          </a:p>
          <a:p>
            <a:r>
              <a:rPr lang="en-US" altLang="zh-CN" dirty="0"/>
              <a:t>6</a:t>
            </a:r>
            <a:r>
              <a:rPr lang="zh-CN" altLang="zh-CN" dirty="0"/>
              <a:t>．若活动表的引进境外技术经费支出</a:t>
            </a:r>
            <a:r>
              <a:rPr lang="en-US" altLang="zh-CN" dirty="0"/>
              <a:t>&gt;0</a:t>
            </a:r>
            <a:r>
              <a:rPr lang="zh-CN" altLang="zh-CN" dirty="0"/>
              <a:t>或购买境内技术经费支出</a:t>
            </a:r>
            <a:r>
              <a:rPr lang="en-US" altLang="zh-CN" dirty="0"/>
              <a:t>&gt;0</a:t>
            </a:r>
            <a:r>
              <a:rPr lang="zh-CN" altLang="zh-CN" dirty="0"/>
              <a:t>，则创新情况表第四部分创新活动应选从外部获取相关技术（</a:t>
            </a:r>
            <a:r>
              <a:rPr lang="en-US" altLang="zh-CN" dirty="0"/>
              <a:t>D</a:t>
            </a:r>
            <a:r>
              <a:rPr lang="zh-CN" altLang="zh-CN" dirty="0"/>
              <a:t>）</a:t>
            </a:r>
          </a:p>
          <a:p>
            <a:r>
              <a:rPr lang="en-US" altLang="zh-CN" dirty="0"/>
              <a:t>7</a:t>
            </a:r>
            <a:r>
              <a:rPr lang="zh-CN" altLang="zh-CN" dirty="0"/>
              <a:t>．若活动表的当年专利申请受理数</a:t>
            </a:r>
            <a:r>
              <a:rPr lang="en-US" altLang="zh-CN" dirty="0"/>
              <a:t>&gt;0</a:t>
            </a:r>
            <a:r>
              <a:rPr lang="zh-CN" altLang="zh-CN" dirty="0"/>
              <a:t>，则创新情况表第七部分知识产权第</a:t>
            </a:r>
            <a:r>
              <a:rPr lang="en-US" altLang="zh-CN" dirty="0"/>
              <a:t>1</a:t>
            </a:r>
            <a:r>
              <a:rPr lang="zh-CN" altLang="zh-CN" dirty="0"/>
              <a:t>题应选申请了专利（</a:t>
            </a:r>
            <a:r>
              <a:rPr lang="en-US" altLang="zh-CN" dirty="0"/>
              <a:t>C</a:t>
            </a:r>
            <a:r>
              <a:rPr lang="zh-CN" altLang="zh-CN" dirty="0"/>
              <a:t>）</a:t>
            </a:r>
          </a:p>
          <a:p>
            <a:r>
              <a:rPr lang="en-US" altLang="zh-CN" dirty="0"/>
              <a:t>8</a:t>
            </a:r>
            <a:r>
              <a:rPr lang="zh-CN" altLang="zh-CN" dirty="0"/>
              <a:t>．若活动表的形成国家或行业标准</a:t>
            </a:r>
            <a:r>
              <a:rPr lang="en-US" altLang="zh-CN" dirty="0"/>
              <a:t>&gt;0</a:t>
            </a:r>
            <a:r>
              <a:rPr lang="zh-CN" altLang="zh-CN" dirty="0"/>
              <a:t>，则创新情况表第七部分知识产权第</a:t>
            </a:r>
            <a:r>
              <a:rPr lang="en-US" altLang="zh-CN" dirty="0"/>
              <a:t> 1 </a:t>
            </a:r>
            <a:r>
              <a:rPr lang="zh-CN" altLang="zh-CN" dirty="0"/>
              <a:t>题应选形成了国家或行业技术标准（</a:t>
            </a:r>
            <a:r>
              <a:rPr lang="en-US" altLang="zh-CN" dirty="0"/>
              <a:t>C</a:t>
            </a:r>
            <a:r>
              <a:rPr lang="zh-CN" altLang="zh-CN" dirty="0" smtClean="0"/>
              <a:t>）</a:t>
            </a:r>
            <a:endParaRPr lang="zh-CN" altLang="zh-CN" dirty="0"/>
          </a:p>
        </p:txBody>
      </p:sp>
    </p:spTree>
    <p:extLst>
      <p:ext uri="{BB962C8B-B14F-4D97-AF65-F5344CB8AC3E}">
        <p14:creationId xmlns:p14="http://schemas.microsoft.com/office/powerpoint/2010/main" val="4264999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dirty="0"/>
              <a:t>（四）企业研发活动及相关情况（</a:t>
            </a:r>
            <a:r>
              <a:rPr lang="en-US" altLang="zh-CN" sz="2800" dirty="0"/>
              <a:t>107-2</a:t>
            </a:r>
            <a:r>
              <a:rPr lang="zh-CN" altLang="en-US" sz="2800" dirty="0"/>
              <a:t>表）</a:t>
            </a:r>
            <a:r>
              <a:rPr lang="zh-CN" altLang="en-US" sz="2800" dirty="0" smtClean="0"/>
              <a:t>与创新</a:t>
            </a:r>
            <a:r>
              <a:rPr lang="zh-CN" altLang="en-US" sz="2800" dirty="0"/>
              <a:t>调查企业家</a:t>
            </a:r>
            <a:r>
              <a:rPr lang="zh-CN" altLang="en-US" sz="2800" dirty="0" smtClean="0"/>
              <a:t>问卷</a:t>
            </a:r>
            <a:endParaRPr lang="zh-CN" altLang="en-US" sz="2800" dirty="0"/>
          </a:p>
        </p:txBody>
      </p:sp>
      <p:sp>
        <p:nvSpPr>
          <p:cNvPr id="3" name="内容占位符 2"/>
          <p:cNvSpPr>
            <a:spLocks noGrp="1"/>
          </p:cNvSpPr>
          <p:nvPr>
            <p:ph idx="1"/>
          </p:nvPr>
        </p:nvSpPr>
        <p:spPr/>
        <p:txBody>
          <a:bodyPr>
            <a:normAutofit/>
          </a:bodyPr>
          <a:lstStyle/>
          <a:p>
            <a:r>
              <a:rPr lang="en-US" altLang="zh-CN" dirty="0" smtClean="0"/>
              <a:t>1</a:t>
            </a:r>
            <a:r>
              <a:rPr lang="zh-CN" altLang="en-US" dirty="0"/>
              <a:t>．若活动表的研究开发费用加计扣除减免税</a:t>
            </a:r>
            <a:r>
              <a:rPr lang="en-US" altLang="zh-CN" dirty="0"/>
              <a:t>&gt;0</a:t>
            </a:r>
            <a:r>
              <a:rPr lang="zh-CN" altLang="en-US" dirty="0"/>
              <a:t>，则企业家问卷第六部分政策影响的第</a:t>
            </a:r>
            <a:r>
              <a:rPr lang="en-US" altLang="zh-CN" dirty="0"/>
              <a:t>1</a:t>
            </a:r>
            <a:r>
              <a:rPr lang="zh-CN" altLang="en-US" dirty="0"/>
              <a:t>题的第一步问题不应选“无效果”（</a:t>
            </a:r>
            <a:r>
              <a:rPr lang="en-US" altLang="zh-CN" dirty="0"/>
              <a:t>C</a:t>
            </a:r>
            <a:r>
              <a:rPr lang="zh-CN" altLang="en-US" dirty="0"/>
              <a:t>）</a:t>
            </a:r>
          </a:p>
          <a:p>
            <a:r>
              <a:rPr lang="en-US" altLang="zh-CN" dirty="0" smtClean="0"/>
              <a:t>2</a:t>
            </a:r>
            <a:r>
              <a:rPr lang="zh-CN" altLang="en-US" dirty="0"/>
              <a:t>．若活动表的高新技术企业减免税</a:t>
            </a:r>
            <a:r>
              <a:rPr lang="en-US" altLang="zh-CN" dirty="0"/>
              <a:t>&gt;0</a:t>
            </a:r>
            <a:r>
              <a:rPr lang="zh-CN" altLang="en-US" dirty="0"/>
              <a:t>，则企业家问卷第六部分政策影响的第</a:t>
            </a:r>
            <a:r>
              <a:rPr lang="en-US" altLang="zh-CN" dirty="0"/>
              <a:t>2</a:t>
            </a:r>
            <a:r>
              <a:rPr lang="zh-CN" altLang="en-US" dirty="0"/>
              <a:t>题的第一步问题不应选“无效果”（</a:t>
            </a:r>
            <a:r>
              <a:rPr lang="en-US" altLang="zh-CN" dirty="0"/>
              <a:t>C</a:t>
            </a:r>
            <a:r>
              <a:rPr lang="zh-CN" altLang="en-US" dirty="0" smtClean="0"/>
              <a:t>）</a:t>
            </a:r>
            <a:endParaRPr lang="zh-CN" altLang="en-US" dirty="0"/>
          </a:p>
        </p:txBody>
      </p:sp>
    </p:spTree>
    <p:extLst>
      <p:ext uri="{BB962C8B-B14F-4D97-AF65-F5344CB8AC3E}">
        <p14:creationId xmlns:p14="http://schemas.microsoft.com/office/powerpoint/2010/main" val="15496939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九</a:t>
            </a:r>
            <a:r>
              <a:rPr lang="en-US" altLang="zh-CN" dirty="0" smtClean="0"/>
              <a:t>.</a:t>
            </a:r>
            <a:r>
              <a:rPr lang="zh-CN" altLang="en-US" dirty="0" smtClean="0"/>
              <a:t>其他一些要点</a:t>
            </a:r>
            <a:endParaRPr lang="zh-CN" altLang="en-US" dirty="0"/>
          </a:p>
        </p:txBody>
      </p:sp>
      <p:sp>
        <p:nvSpPr>
          <p:cNvPr id="3" name="内容占位符 2"/>
          <p:cNvSpPr>
            <a:spLocks noGrp="1"/>
          </p:cNvSpPr>
          <p:nvPr>
            <p:ph idx="1"/>
          </p:nvPr>
        </p:nvSpPr>
        <p:spPr/>
        <p:txBody>
          <a:bodyPr>
            <a:normAutofit/>
          </a:bodyPr>
          <a:lstStyle/>
          <a:p>
            <a:r>
              <a:rPr lang="en-US" altLang="zh-CN" dirty="0" smtClean="0"/>
              <a:t>1</a:t>
            </a:r>
            <a:r>
              <a:rPr lang="zh-CN" altLang="zh-CN" dirty="0"/>
              <a:t>．有多种营业活动的企业应根据全部营业活动的情况填报，创新及相关情况并不局限在企业主营活动上。</a:t>
            </a:r>
          </a:p>
          <a:p>
            <a:r>
              <a:rPr lang="zh-CN" altLang="zh-CN" dirty="0"/>
              <a:t>相应地，对各种创新及相关情况的判断，都是从整个企业而言出发的，只要企业的众多产品或活动中有一项符合，即可判断为“是”，而不用考虑其他不符合要求的情况。</a:t>
            </a:r>
          </a:p>
          <a:p>
            <a:endParaRPr lang="zh-CN" altLang="en-US" dirty="0"/>
          </a:p>
        </p:txBody>
      </p:sp>
    </p:spTree>
    <p:extLst>
      <p:ext uri="{BB962C8B-B14F-4D97-AF65-F5344CB8AC3E}">
        <p14:creationId xmlns:p14="http://schemas.microsoft.com/office/powerpoint/2010/main" val="3688345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08720"/>
            <a:ext cx="8229600" cy="5217443"/>
          </a:xfrm>
        </p:spPr>
        <p:txBody>
          <a:bodyPr>
            <a:normAutofit fontScale="92500"/>
          </a:bodyPr>
          <a:lstStyle/>
          <a:p>
            <a:r>
              <a:rPr lang="en-US" altLang="zh-CN" dirty="0"/>
              <a:t>2</a:t>
            </a:r>
            <a:r>
              <a:rPr lang="zh-CN" altLang="zh-CN" dirty="0"/>
              <a:t>．成功推向市场是产品创新实现的必要条件</a:t>
            </a:r>
            <a:r>
              <a:rPr lang="zh-CN" altLang="zh-CN" dirty="0" smtClean="0"/>
              <a:t>。</a:t>
            </a:r>
            <a:r>
              <a:rPr lang="zh-CN" altLang="en-US" dirty="0" smtClean="0"/>
              <a:t>（实现产品创新</a:t>
            </a:r>
            <a:r>
              <a:rPr lang="zh-CN" altLang="en-US" smtClean="0"/>
              <a:t>不一定要成功</a:t>
            </a:r>
            <a:r>
              <a:rPr lang="zh-CN" altLang="en-US" dirty="0" smtClean="0"/>
              <a:t>推向市场）</a:t>
            </a:r>
            <a:endParaRPr lang="zh-CN" altLang="zh-CN" dirty="0"/>
          </a:p>
          <a:p>
            <a:r>
              <a:rPr lang="zh-CN" altLang="zh-CN" dirty="0"/>
              <a:t>推向市场可能有多种方式，例如根据订单或母公司的要求设计制造产品，并不意味着一定要在自由竞争市场上出现。</a:t>
            </a:r>
          </a:p>
          <a:p>
            <a:r>
              <a:rPr lang="zh-CN" altLang="zh-CN" dirty="0"/>
              <a:t>推向市场也不要求一定要形成交易，即使销售失败也可算作成功推向市场，因此对工业企业，可以有产品创新但无新产品销售收入。</a:t>
            </a:r>
          </a:p>
          <a:p>
            <a:r>
              <a:rPr lang="zh-CN" altLang="zh-CN" dirty="0"/>
              <a:t>作为技术储备未推向市场的新产品原型可算作创新活动，但暂不算作产品创新。</a:t>
            </a:r>
          </a:p>
          <a:p>
            <a:endParaRPr lang="zh-CN" altLang="en-US" dirty="0"/>
          </a:p>
        </p:txBody>
      </p:sp>
    </p:spTree>
    <p:extLst>
      <p:ext uri="{BB962C8B-B14F-4D97-AF65-F5344CB8AC3E}">
        <p14:creationId xmlns:p14="http://schemas.microsoft.com/office/powerpoint/2010/main" val="1043129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fontScale="85000" lnSpcReduction="10000"/>
          </a:bodyPr>
          <a:lstStyle/>
          <a:p>
            <a:r>
              <a:rPr lang="en-US" altLang="zh-CN" dirty="0"/>
              <a:t>3</a:t>
            </a:r>
            <a:r>
              <a:rPr lang="zh-CN" altLang="zh-CN" dirty="0"/>
              <a:t>．关于新产品。创新调查里新产品的技术含量要求低，如新建企业的几乎所有产品（除直接转销等定义明确规定之外）都可定义为新产品（产品创新），而研发年报里新产品的涵义要求具有一定技术含量。从这个角度看创新调查的新产品范围更广。</a:t>
            </a:r>
          </a:p>
          <a:p>
            <a:r>
              <a:rPr lang="zh-CN" altLang="zh-CN" dirty="0"/>
              <a:t>从另一个角度看，研发年报里对于企业推出新产品有“经政府有关部门认定并在有效期内的新产品”这样的说法，如政府为一种新产品（如新药）颁布了四年新产品有效期，四年里它都是新产品，但创新调查要求只有在报告期（当年）内才应统计</a:t>
            </a:r>
            <a:r>
              <a:rPr lang="zh-CN" altLang="zh-CN" dirty="0" smtClean="0"/>
              <a:t>。</a:t>
            </a:r>
            <a:endParaRPr lang="zh-CN" altLang="zh-CN" dirty="0"/>
          </a:p>
          <a:p>
            <a:r>
              <a:rPr lang="zh-CN" altLang="zh-CN" dirty="0"/>
              <a:t>除去这些较为极端的情况外，一般可以认为，企业创新调查与研发年报中的新产品概念是基本一致的。</a:t>
            </a:r>
          </a:p>
          <a:p>
            <a:endParaRPr lang="zh-CN" altLang="en-US" dirty="0"/>
          </a:p>
        </p:txBody>
      </p:sp>
    </p:spTree>
    <p:extLst>
      <p:ext uri="{BB962C8B-B14F-4D97-AF65-F5344CB8AC3E}">
        <p14:creationId xmlns:p14="http://schemas.microsoft.com/office/powerpoint/2010/main" val="6931950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433467"/>
          </a:xfrm>
        </p:spPr>
        <p:txBody>
          <a:bodyPr>
            <a:normAutofit fontScale="92500" lnSpcReduction="20000"/>
          </a:bodyPr>
          <a:lstStyle/>
          <a:p>
            <a:r>
              <a:rPr lang="en-US" altLang="zh-CN" dirty="0"/>
              <a:t>4</a:t>
            </a:r>
            <a:r>
              <a:rPr lang="zh-CN" altLang="zh-CN" dirty="0"/>
              <a:t>．关于新颖度。新颖度问题并不只针对某一种产品，而是本企业各种产品的总体情况。新颖度与产品或工艺的技术水平高低没有必然关系，例如，如果某种产品对于本企业而言已经不是全新或有重大改进的了，即使它拥有全球领先的技术水准，也不能认定为企业新，更不可能是国际市场新。新颖度与产品的实际销售市场也没有必然关系，例如，某种产品只在国内市场上销售，但在国外市场上没有类似产品出现过，同样可以认定为国际市场新。</a:t>
            </a:r>
          </a:p>
          <a:p>
            <a:r>
              <a:rPr lang="zh-CN" altLang="zh-CN" dirty="0"/>
              <a:t>不同新颖度产品所占的份额是反映创新产出的重要问题，因此尽管该题有一定填报难度，也仍需保留在问卷中</a:t>
            </a:r>
            <a:r>
              <a:rPr lang="zh-CN" altLang="zh-CN" dirty="0" smtClean="0"/>
              <a:t>。</a:t>
            </a:r>
            <a:endParaRPr lang="zh-CN" altLang="en-US" dirty="0"/>
          </a:p>
        </p:txBody>
      </p:sp>
    </p:spTree>
    <p:extLst>
      <p:ext uri="{BB962C8B-B14F-4D97-AF65-F5344CB8AC3E}">
        <p14:creationId xmlns:p14="http://schemas.microsoft.com/office/powerpoint/2010/main" val="39267481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a:t>
            </a:r>
            <a:r>
              <a:rPr lang="zh-CN" altLang="en-US" dirty="0" smtClean="0"/>
              <a:t>．</a:t>
            </a:r>
            <a:r>
              <a:rPr lang="zh-CN" altLang="en-US" dirty="0"/>
              <a:t>本调查遵循统计上的法人在地原则，填报内容也限于本企业法人的情况。集团内的母公司和子公司以及视同法人的企业尤其应注意。例如，某项创新是由具有法人资格的集团子公司实现的，则该项创新的有关情况应由子公司填报，母公司不应重复填报相应内容。</a:t>
            </a:r>
          </a:p>
          <a:p>
            <a:endParaRPr lang="zh-CN" altLang="en-US" dirty="0"/>
          </a:p>
        </p:txBody>
      </p:sp>
    </p:spTree>
    <p:extLst>
      <p:ext uri="{BB962C8B-B14F-4D97-AF65-F5344CB8AC3E}">
        <p14:creationId xmlns:p14="http://schemas.microsoft.com/office/powerpoint/2010/main" val="4102014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三</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调查</a:t>
            </a:r>
            <a:r>
              <a:rPr lang="zh-CN" altLang="zh-CN" dirty="0" smtClean="0">
                <a:latin typeface="华文新魏" panose="02010800040101010101" pitchFamily="2" charset="-122"/>
                <a:ea typeface="华文新魏" panose="02010800040101010101" pitchFamily="2" charset="-122"/>
              </a:rPr>
              <a:t>方法</a:t>
            </a:r>
            <a:r>
              <a:rPr lang="zh-CN" altLang="en-US" dirty="0" smtClean="0">
                <a:latin typeface="华文新魏" panose="02010800040101010101" pitchFamily="2" charset="-122"/>
                <a:ea typeface="华文新魏" panose="02010800040101010101" pitchFamily="2" charset="-122"/>
              </a:rPr>
              <a:t>和上报方式</a:t>
            </a:r>
            <a:endParaRPr lang="zh-CN" altLang="en-US" dirty="0"/>
          </a:p>
        </p:txBody>
      </p:sp>
      <p:sp>
        <p:nvSpPr>
          <p:cNvPr id="3" name="内容占位符 2"/>
          <p:cNvSpPr>
            <a:spLocks noGrp="1"/>
          </p:cNvSpPr>
          <p:nvPr>
            <p:ph idx="1"/>
          </p:nvPr>
        </p:nvSpPr>
        <p:spPr/>
        <p:txBody>
          <a:bodyPr>
            <a:normAutofit/>
          </a:bodyPr>
          <a:lstStyle/>
          <a:p>
            <a:r>
              <a:rPr lang="zh-CN" altLang="en-US" dirty="0" smtClean="0"/>
              <a:t>（一）调查方法：</a:t>
            </a:r>
            <a:endParaRPr lang="en-US" altLang="zh-CN" dirty="0" smtClean="0"/>
          </a:p>
          <a:p>
            <a:r>
              <a:rPr lang="zh-CN" altLang="zh-CN" dirty="0" smtClean="0"/>
              <a:t>对</a:t>
            </a:r>
            <a:r>
              <a:rPr lang="zh-CN" altLang="zh-CN" dirty="0"/>
              <a:t>调查范围内的单位采用全数调查</a:t>
            </a:r>
            <a:r>
              <a:rPr lang="zh-CN" altLang="zh-CN" dirty="0" smtClean="0"/>
              <a:t>。</a:t>
            </a:r>
            <a:endParaRPr lang="en-US" altLang="zh-CN" dirty="0" smtClean="0"/>
          </a:p>
          <a:p>
            <a:pPr>
              <a:lnSpc>
                <a:spcPct val="120000"/>
              </a:lnSpc>
            </a:pPr>
            <a:r>
              <a:rPr lang="zh-CN" altLang="en-US" dirty="0"/>
              <a:t>（二）报送地址：</a:t>
            </a:r>
            <a:endParaRPr lang="en-US" altLang="zh-CN" dirty="0"/>
          </a:p>
          <a:p>
            <a:pPr marL="609600" indent="-609600">
              <a:lnSpc>
                <a:spcPct val="120000"/>
              </a:lnSpc>
              <a:buNone/>
            </a:pPr>
            <a:r>
              <a:rPr lang="zh-CN" altLang="en-US" b="1" dirty="0">
                <a:hlinkClick r:id="rId2"/>
              </a:rPr>
              <a:t>统计联网直报平台</a:t>
            </a:r>
            <a:endParaRPr lang="zh-CN" altLang="en-US" b="1" dirty="0"/>
          </a:p>
          <a:p>
            <a:pPr marL="0" indent="0">
              <a:buNone/>
            </a:pPr>
            <a:endParaRPr lang="zh-CN" altLang="zh-CN" dirty="0"/>
          </a:p>
        </p:txBody>
      </p:sp>
    </p:spTree>
    <p:extLst>
      <p:ext uri="{BB962C8B-B14F-4D97-AF65-F5344CB8AC3E}">
        <p14:creationId xmlns:p14="http://schemas.microsoft.com/office/powerpoint/2010/main" val="8963021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348880"/>
            <a:ext cx="8229600" cy="3777283"/>
          </a:xfrm>
        </p:spPr>
        <p:txBody>
          <a:bodyPr>
            <a:normAutofit/>
          </a:bodyPr>
          <a:lstStyle/>
          <a:p>
            <a:pPr marL="0" indent="0" algn="ctr">
              <a:buNone/>
            </a:pPr>
            <a:r>
              <a:rPr lang="zh-CN" altLang="en-US" sz="11500" dirty="0" smtClean="0">
                <a:latin typeface="宋徽宗瘦金体" pitchFamily="65" charset="-122"/>
                <a:ea typeface="宋徽宗瘦金体" pitchFamily="65" charset="-122"/>
              </a:rPr>
              <a:t>谢谢</a:t>
            </a:r>
            <a:endParaRPr lang="zh-CN" altLang="en-US" sz="11500" dirty="0">
              <a:latin typeface="宋徽宗瘦金体" pitchFamily="65" charset="-122"/>
              <a:ea typeface="宋徽宗瘦金体" pitchFamily="65" charset="-122"/>
            </a:endParaRPr>
          </a:p>
        </p:txBody>
      </p:sp>
    </p:spTree>
    <p:extLst>
      <p:ext uri="{BB962C8B-B14F-4D97-AF65-F5344CB8AC3E}">
        <p14:creationId xmlns:p14="http://schemas.microsoft.com/office/powerpoint/2010/main" val="3599926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latin typeface="华文新魏" panose="02010800040101010101" pitchFamily="2" charset="-122"/>
                <a:ea typeface="华文新魏" panose="02010800040101010101" pitchFamily="2" charset="-122"/>
              </a:rPr>
              <a:t>四</a:t>
            </a:r>
            <a:r>
              <a:rPr lang="zh-CN" altLang="zh-CN" dirty="0" smtClean="0">
                <a:latin typeface="华文新魏" panose="02010800040101010101" pitchFamily="2" charset="-122"/>
                <a:ea typeface="华文新魏" panose="02010800040101010101" pitchFamily="2" charset="-122"/>
              </a:rPr>
              <a:t>、</a:t>
            </a:r>
            <a:r>
              <a:rPr lang="zh-CN" altLang="zh-CN" dirty="0">
                <a:latin typeface="华文新魏" panose="02010800040101010101" pitchFamily="2" charset="-122"/>
                <a:ea typeface="华文新魏" panose="02010800040101010101" pitchFamily="2" charset="-122"/>
              </a:rPr>
              <a:t>统计表</a:t>
            </a:r>
            <a:r>
              <a:rPr lang="zh-CN" altLang="zh-CN" dirty="0" smtClean="0">
                <a:latin typeface="华文新魏" panose="02010800040101010101" pitchFamily="2" charset="-122"/>
                <a:ea typeface="华文新魏" panose="02010800040101010101" pitchFamily="2" charset="-122"/>
              </a:rPr>
              <a:t>式</a:t>
            </a:r>
            <a:endParaRPr lang="zh-CN" altLang="en-US" dirty="0"/>
          </a:p>
        </p:txBody>
      </p:sp>
      <p:sp>
        <p:nvSpPr>
          <p:cNvPr id="3" name="内容占位符 2"/>
          <p:cNvSpPr>
            <a:spLocks noGrp="1"/>
          </p:cNvSpPr>
          <p:nvPr>
            <p:ph idx="1"/>
          </p:nvPr>
        </p:nvSpPr>
        <p:spPr/>
        <p:txBody>
          <a:bodyPr>
            <a:normAutofit/>
          </a:bodyPr>
          <a:lstStyle/>
          <a:p>
            <a:r>
              <a:rPr lang="zh-CN" altLang="en-US" sz="3600" dirty="0" smtClean="0"/>
              <a:t>（一）工业</a:t>
            </a:r>
            <a:endParaRPr lang="en-US" altLang="zh-CN" sz="3600" dirty="0" smtClean="0"/>
          </a:p>
          <a:p>
            <a:r>
              <a:rPr lang="zh-CN" altLang="zh-CN" sz="3000" dirty="0" smtClean="0"/>
              <a:t>（</a:t>
            </a:r>
            <a:r>
              <a:rPr lang="en-US" altLang="zh-CN" sz="3000" dirty="0"/>
              <a:t>1</a:t>
            </a:r>
            <a:r>
              <a:rPr lang="zh-CN" altLang="zh-CN" sz="3000" dirty="0"/>
              <a:t>）工业企业创新情况（</a:t>
            </a:r>
            <a:r>
              <a:rPr lang="en-US" altLang="zh-CN" sz="3000" dirty="0"/>
              <a:t>L121</a:t>
            </a:r>
            <a:r>
              <a:rPr lang="zh-CN" altLang="zh-CN" sz="3000" dirty="0"/>
              <a:t>表</a:t>
            </a:r>
            <a:r>
              <a:rPr lang="zh-CN" altLang="zh-CN" sz="3000" dirty="0" smtClean="0"/>
              <a:t>）</a:t>
            </a:r>
            <a:endParaRPr lang="en-US" altLang="zh-CN" sz="3000" dirty="0" smtClean="0"/>
          </a:p>
          <a:p>
            <a:pPr marL="0" indent="0">
              <a:buNone/>
            </a:pPr>
            <a:r>
              <a:rPr lang="zh-CN" altLang="en-US" sz="3000" dirty="0" smtClean="0"/>
              <a:t>    </a:t>
            </a:r>
            <a:r>
              <a:rPr lang="zh-CN" altLang="zh-CN" sz="3000" dirty="0" smtClean="0"/>
              <a:t>（原</a:t>
            </a:r>
            <a:r>
              <a:rPr lang="en-US" altLang="zh-CN" sz="3000" dirty="0" smtClean="0"/>
              <a:t>501-1</a:t>
            </a:r>
            <a:r>
              <a:rPr lang="zh-CN" altLang="zh-CN" sz="3000" dirty="0" smtClean="0"/>
              <a:t>表）</a:t>
            </a:r>
          </a:p>
          <a:p>
            <a:r>
              <a:rPr lang="zh-CN" altLang="zh-CN" sz="3000" dirty="0" smtClean="0"/>
              <a:t>（</a:t>
            </a:r>
            <a:r>
              <a:rPr lang="en-US" altLang="zh-CN" sz="3000" dirty="0"/>
              <a:t>2</a:t>
            </a:r>
            <a:r>
              <a:rPr lang="zh-CN" altLang="zh-CN" sz="3000" dirty="0"/>
              <a:t>）工业企业创新调查企业家问卷（</a:t>
            </a:r>
            <a:r>
              <a:rPr lang="en-US" altLang="zh-CN" sz="3000" dirty="0"/>
              <a:t>L122</a:t>
            </a:r>
            <a:r>
              <a:rPr lang="zh-CN" altLang="zh-CN" sz="3000" dirty="0"/>
              <a:t>表</a:t>
            </a:r>
            <a:r>
              <a:rPr lang="zh-CN" altLang="zh-CN" sz="3000" dirty="0" smtClean="0"/>
              <a:t>）</a:t>
            </a:r>
            <a:r>
              <a:rPr lang="en-US" altLang="zh-CN" sz="3000" dirty="0" smtClean="0"/>
              <a:t>                            </a:t>
            </a:r>
            <a:r>
              <a:rPr lang="zh-CN" altLang="zh-CN" sz="3000" dirty="0" smtClean="0"/>
              <a:t>（原</a:t>
            </a:r>
            <a:r>
              <a:rPr lang="en-US" altLang="zh-CN" sz="3000" dirty="0" smtClean="0"/>
              <a:t>501-2</a:t>
            </a:r>
            <a:r>
              <a:rPr lang="zh-CN" altLang="zh-CN" sz="3000" dirty="0"/>
              <a:t>表）</a:t>
            </a:r>
          </a:p>
          <a:p>
            <a:endParaRPr lang="zh-CN" altLang="en-US" dirty="0"/>
          </a:p>
        </p:txBody>
      </p:sp>
    </p:spTree>
    <p:extLst>
      <p:ext uri="{BB962C8B-B14F-4D97-AF65-F5344CB8AC3E}">
        <p14:creationId xmlns:p14="http://schemas.microsoft.com/office/powerpoint/2010/main" val="2789907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600" dirty="0" smtClean="0"/>
              <a:t>（二）建筑业</a:t>
            </a:r>
            <a:endParaRPr lang="en-US" altLang="zh-CN" sz="3600" dirty="0" smtClean="0"/>
          </a:p>
          <a:p>
            <a:pPr marL="0" indent="0">
              <a:buNone/>
            </a:pPr>
            <a:r>
              <a:rPr lang="zh-CN" altLang="zh-CN" sz="3000" dirty="0" smtClean="0"/>
              <a:t>（</a:t>
            </a:r>
            <a:r>
              <a:rPr lang="en-US" altLang="zh-CN" sz="3000" dirty="0" smtClean="0"/>
              <a:t>1</a:t>
            </a:r>
            <a:r>
              <a:rPr lang="zh-CN" altLang="zh-CN" sz="3000" dirty="0" smtClean="0"/>
              <a:t>）</a:t>
            </a:r>
            <a:r>
              <a:rPr lang="zh-CN" altLang="zh-CN" sz="3000" dirty="0"/>
              <a:t>建筑业企业创新情况（</a:t>
            </a:r>
            <a:r>
              <a:rPr lang="en-US" altLang="zh-CN" sz="3000" dirty="0"/>
              <a:t>L123</a:t>
            </a:r>
            <a:r>
              <a:rPr lang="zh-CN" altLang="zh-CN" sz="3000" dirty="0"/>
              <a:t>表）</a:t>
            </a:r>
            <a:endParaRPr lang="en-US" altLang="zh-CN" sz="3000" dirty="0"/>
          </a:p>
          <a:p>
            <a:pPr marL="0" indent="0">
              <a:buNone/>
            </a:pPr>
            <a:r>
              <a:rPr lang="zh-CN" altLang="en-US" sz="3000" dirty="0"/>
              <a:t>    </a:t>
            </a:r>
            <a:r>
              <a:rPr lang="zh-CN" altLang="zh-CN" sz="3000" dirty="0"/>
              <a:t>（原</a:t>
            </a:r>
            <a:r>
              <a:rPr lang="en-US" altLang="zh-CN" sz="3000" dirty="0"/>
              <a:t>502-1</a:t>
            </a:r>
            <a:r>
              <a:rPr lang="zh-CN" altLang="zh-CN" sz="3000" dirty="0"/>
              <a:t>表</a:t>
            </a:r>
            <a:r>
              <a:rPr lang="zh-CN" altLang="zh-CN" sz="3000" dirty="0" smtClean="0"/>
              <a:t>）</a:t>
            </a:r>
            <a:endParaRPr lang="en-US" altLang="zh-CN" sz="3000" dirty="0" smtClean="0"/>
          </a:p>
          <a:p>
            <a:pPr marL="0" indent="0">
              <a:buNone/>
            </a:pPr>
            <a:r>
              <a:rPr lang="zh-CN" altLang="en-US" sz="3000" dirty="0" smtClean="0"/>
              <a:t>（</a:t>
            </a:r>
            <a:r>
              <a:rPr lang="en-US" altLang="zh-CN" sz="3000" dirty="0" smtClean="0"/>
              <a:t>2</a:t>
            </a:r>
            <a:r>
              <a:rPr lang="zh-CN" altLang="zh-CN" sz="3000" dirty="0" smtClean="0"/>
              <a:t>）</a:t>
            </a:r>
            <a:r>
              <a:rPr lang="zh-CN" altLang="zh-CN" sz="3000" dirty="0"/>
              <a:t>建筑业企业创新调查企业家问卷（</a:t>
            </a:r>
            <a:r>
              <a:rPr lang="en-US" altLang="zh-CN" sz="3000" dirty="0"/>
              <a:t>L124</a:t>
            </a:r>
            <a:r>
              <a:rPr lang="zh-CN" altLang="zh-CN" sz="3000" dirty="0"/>
              <a:t>表）</a:t>
            </a:r>
            <a:endParaRPr lang="en-US" altLang="zh-CN" sz="3000" dirty="0"/>
          </a:p>
          <a:p>
            <a:pPr marL="0" indent="0">
              <a:buNone/>
            </a:pPr>
            <a:r>
              <a:rPr lang="en-US" altLang="zh-CN" sz="3000" dirty="0"/>
              <a:t>   </a:t>
            </a:r>
            <a:r>
              <a:rPr lang="zh-CN" altLang="zh-CN" sz="3000" dirty="0"/>
              <a:t>（原</a:t>
            </a:r>
            <a:r>
              <a:rPr lang="en-US" altLang="zh-CN" sz="3000" dirty="0"/>
              <a:t>502-2</a:t>
            </a:r>
            <a:r>
              <a:rPr lang="zh-CN" altLang="zh-CN" sz="3000" dirty="0"/>
              <a:t>表）</a:t>
            </a:r>
          </a:p>
          <a:p>
            <a:pPr marL="0" indent="0">
              <a:buNone/>
            </a:pPr>
            <a:endParaRPr lang="zh-CN" altLang="zh-CN" dirty="0"/>
          </a:p>
          <a:p>
            <a:endParaRPr lang="en-US" altLang="zh-CN" dirty="0"/>
          </a:p>
          <a:p>
            <a:endParaRPr lang="zh-CN" altLang="en-US" dirty="0"/>
          </a:p>
        </p:txBody>
      </p:sp>
    </p:spTree>
    <p:extLst>
      <p:ext uri="{BB962C8B-B14F-4D97-AF65-F5344CB8AC3E}">
        <p14:creationId xmlns:p14="http://schemas.microsoft.com/office/powerpoint/2010/main" val="3239741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en-US" sz="3600" dirty="0" smtClean="0"/>
              <a:t>（三）服务业</a:t>
            </a:r>
            <a:endParaRPr lang="en-US" altLang="zh-CN" sz="3600" dirty="0" smtClean="0"/>
          </a:p>
          <a:p>
            <a:pPr marL="0" indent="0">
              <a:buNone/>
            </a:pPr>
            <a:r>
              <a:rPr lang="zh-CN" altLang="zh-CN" sz="3000" dirty="0" smtClean="0"/>
              <a:t>（</a:t>
            </a:r>
            <a:r>
              <a:rPr lang="en-US" altLang="zh-CN" sz="3000" dirty="0"/>
              <a:t>5</a:t>
            </a:r>
            <a:r>
              <a:rPr lang="zh-CN" altLang="zh-CN" sz="3000" dirty="0"/>
              <a:t>）服务业企业创新情况（</a:t>
            </a:r>
            <a:r>
              <a:rPr lang="en-US" altLang="zh-CN" sz="3000" dirty="0"/>
              <a:t>L125</a:t>
            </a:r>
            <a:r>
              <a:rPr lang="zh-CN" altLang="zh-CN" sz="3000" dirty="0"/>
              <a:t>表）</a:t>
            </a:r>
            <a:endParaRPr lang="en-US" altLang="zh-CN" sz="3000" dirty="0"/>
          </a:p>
          <a:p>
            <a:pPr marL="0" indent="0">
              <a:buNone/>
            </a:pPr>
            <a:r>
              <a:rPr lang="en-US" altLang="zh-CN" sz="3000" dirty="0"/>
              <a:t>   </a:t>
            </a:r>
            <a:r>
              <a:rPr lang="zh-CN" altLang="zh-CN" sz="3000" dirty="0"/>
              <a:t>（原</a:t>
            </a:r>
            <a:r>
              <a:rPr lang="en-US" altLang="zh-CN" sz="3000" dirty="0"/>
              <a:t>503-1</a:t>
            </a:r>
            <a:r>
              <a:rPr lang="zh-CN" altLang="zh-CN" sz="3000" dirty="0"/>
              <a:t>表）</a:t>
            </a:r>
          </a:p>
          <a:p>
            <a:pPr marL="0" indent="0">
              <a:buNone/>
            </a:pPr>
            <a:r>
              <a:rPr lang="zh-CN" altLang="zh-CN" sz="3000" dirty="0"/>
              <a:t>（</a:t>
            </a:r>
            <a:r>
              <a:rPr lang="en-US" altLang="zh-CN" sz="3000" dirty="0"/>
              <a:t>6</a:t>
            </a:r>
            <a:r>
              <a:rPr lang="zh-CN" altLang="zh-CN" sz="3000" dirty="0"/>
              <a:t>）服务业企业创新调查企业家</a:t>
            </a:r>
            <a:r>
              <a:rPr lang="zh-CN" altLang="zh-CN" sz="3000" dirty="0" smtClean="0"/>
              <a:t>问卷（</a:t>
            </a:r>
            <a:r>
              <a:rPr lang="en-US" altLang="zh-CN" sz="3000" dirty="0"/>
              <a:t>L126</a:t>
            </a:r>
            <a:r>
              <a:rPr lang="zh-CN" altLang="zh-CN" sz="3000" dirty="0"/>
              <a:t>表）</a:t>
            </a:r>
            <a:endParaRPr lang="en-US" altLang="zh-CN" sz="3000" dirty="0"/>
          </a:p>
          <a:p>
            <a:pPr marL="0" indent="0">
              <a:buNone/>
            </a:pPr>
            <a:r>
              <a:rPr lang="en-US" altLang="zh-CN" sz="3000" dirty="0"/>
              <a:t>   </a:t>
            </a:r>
            <a:r>
              <a:rPr lang="zh-CN" altLang="zh-CN" sz="3000" dirty="0"/>
              <a:t>（原</a:t>
            </a:r>
            <a:r>
              <a:rPr lang="en-US" altLang="zh-CN" sz="3000" dirty="0"/>
              <a:t>503-2</a:t>
            </a:r>
            <a:r>
              <a:rPr lang="zh-CN" altLang="zh-CN" sz="3000" dirty="0"/>
              <a:t>表）</a:t>
            </a:r>
          </a:p>
          <a:p>
            <a:endParaRPr lang="zh-CN" altLang="en-US" dirty="0"/>
          </a:p>
        </p:txBody>
      </p:sp>
    </p:spTree>
    <p:extLst>
      <p:ext uri="{BB962C8B-B14F-4D97-AF65-F5344CB8AC3E}">
        <p14:creationId xmlns:p14="http://schemas.microsoft.com/office/powerpoint/2010/main" val="213984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五、指标解释</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515926652"/>
              </p:ext>
            </p:extLst>
          </p:nvPr>
        </p:nvGraphicFramePr>
        <p:xfrm>
          <a:off x="1331640" y="2492896"/>
          <a:ext cx="6779096" cy="1615440"/>
        </p:xfrm>
        <a:graphic>
          <a:graphicData uri="http://schemas.openxmlformats.org/drawingml/2006/table">
            <a:tbl>
              <a:tblPr firstRow="1" bandRow="1">
                <a:tableStyleId>{5C22544A-7EE6-4342-B048-85BDC9FD1C3A}</a:tableStyleId>
              </a:tblPr>
              <a:tblGrid>
                <a:gridCol w="6779096"/>
              </a:tblGrid>
              <a:tr h="370840">
                <a:tc>
                  <a:txBody>
                    <a:bodyPr/>
                    <a:lstStyle/>
                    <a:p>
                      <a:pPr algn="ctr"/>
                      <a:r>
                        <a:rPr lang="zh-CN" altLang="en-US" sz="4000" dirty="0" smtClean="0"/>
                        <a:t>创  新</a:t>
                      </a:r>
                      <a:endParaRPr lang="zh-CN" altLang="en-US" sz="4000" dirty="0"/>
                    </a:p>
                  </a:txBody>
                  <a:tcPr/>
                </a:tc>
              </a:tr>
              <a:tr h="370840">
                <a:tc>
                  <a:txBody>
                    <a:bodyPr/>
                    <a:lstStyle/>
                    <a:p>
                      <a:r>
                        <a:rPr lang="zh-CN" altLang="en-US" dirty="0" smtClean="0"/>
                        <a:t>指本企业推出了新的或有重大改进的产品或工艺，或采用了新的组织管理方式或营销方法。此处的“新”是指它们对本企业而言必须是新的，但对于其他企业或整个市场而言不要求一定是新的。</a:t>
                      </a:r>
                      <a:endParaRPr lang="zh-CN" altLang="en-US" dirty="0"/>
                    </a:p>
                  </a:txBody>
                  <a:tcPr/>
                </a:tc>
              </a:tr>
            </a:tbl>
          </a:graphicData>
        </a:graphic>
      </p:graphicFrame>
    </p:spTree>
    <p:extLst>
      <p:ext uri="{BB962C8B-B14F-4D97-AF65-F5344CB8AC3E}">
        <p14:creationId xmlns:p14="http://schemas.microsoft.com/office/powerpoint/2010/main" val="870799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200" dirty="0" smtClean="0"/>
              <a:t>1.</a:t>
            </a:r>
            <a:r>
              <a:rPr lang="zh-CN" altLang="en-US" sz="3200" dirty="0" smtClean="0"/>
              <a:t>产品（服务）创新</a:t>
            </a:r>
            <a:endParaRPr lang="zh-CN" altLang="en-US" sz="3200" dirty="0"/>
          </a:p>
        </p:txBody>
      </p:sp>
      <p:sp>
        <p:nvSpPr>
          <p:cNvPr id="3" name="内容占位符 2"/>
          <p:cNvSpPr>
            <a:spLocks noGrp="1"/>
          </p:cNvSpPr>
          <p:nvPr>
            <p:ph idx="1"/>
          </p:nvPr>
        </p:nvSpPr>
        <p:spPr>
          <a:xfrm>
            <a:off x="323528" y="1196752"/>
            <a:ext cx="8640960" cy="4525963"/>
          </a:xfrm>
        </p:spPr>
        <p:txBody>
          <a:bodyPr/>
          <a:lstStyle/>
          <a:p>
            <a:r>
              <a:rPr lang="zh-CN" altLang="en-US" sz="2400" dirty="0"/>
              <a:t>产品（服务）创新：指企业向市场推出了全新的或有重大改进的服务或产品。 “新”要体现在服务或产品的功能或特性上，包括在技术规范、材料、组件、用户友好性等方面的重大改进。不包括仅有微小改变的情况，也不包括直接转销。此处的“新”是指该产品（服务）对本企业而言必须是新的，但对于其他企业或整个市场而言不一定是新的。</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685993003"/>
              </p:ext>
            </p:extLst>
          </p:nvPr>
        </p:nvGraphicFramePr>
        <p:xfrm>
          <a:off x="611560" y="3645024"/>
          <a:ext cx="8136904" cy="2468880"/>
        </p:xfrm>
        <a:graphic>
          <a:graphicData uri="http://schemas.openxmlformats.org/drawingml/2006/table">
            <a:tbl>
              <a:tblPr firstRow="1" bandRow="1">
                <a:tableStyleId>{5C22544A-7EE6-4342-B048-85BDC9FD1C3A}</a:tableStyleId>
              </a:tblPr>
              <a:tblGrid>
                <a:gridCol w="961159"/>
                <a:gridCol w="7175745"/>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工业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货物方面产品创新的例子有新能源汽车、新功能手机等；服务方面产品创新的例子有新的保修服务，如显著延长的新产品保修期限等。</a:t>
                      </a:r>
                    </a:p>
                  </a:txBody>
                  <a:tcPr>
                    <a:solidFill>
                      <a:schemeClr val="accent1">
                        <a:lumMod val="20000"/>
                        <a:lumOff val="80000"/>
                      </a:schemeClr>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建筑业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货物方面产品创新的例子有功能或特性有重大改进的房屋、桥梁或配套的建筑构配件、建筑制品等；服务方面产品创新的例子有新形式的装修售后服务等。</a:t>
                      </a:r>
                    </a:p>
                  </a:txBody>
                  <a:tcPr>
                    <a:solidFill>
                      <a:schemeClr val="accent1">
                        <a:lumMod val="20000"/>
                        <a:lumOff val="80000"/>
                      </a:schemeClr>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服务业</a:t>
                      </a:r>
                    </a:p>
                  </a:txBody>
                  <a:tcPr>
                    <a:solidFill>
                      <a:schemeClr val="accent1">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b="0" dirty="0" smtClean="0">
                          <a:solidFill>
                            <a:schemeClr val="tx1"/>
                          </a:solidFill>
                        </a:rPr>
                        <a:t>服务方面产品（服务）创新的例子有显著改进的咨询服务、有突破进展的设计方案等；非服务方面产品（服务）创新的例子有新面世的盒装或下载版软件等。</a:t>
                      </a:r>
                    </a:p>
                  </a:txBody>
                  <a:tcPr>
                    <a:solidFill>
                      <a:schemeClr val="accent1">
                        <a:lumMod val="20000"/>
                        <a:lumOff val="80000"/>
                      </a:schemeClr>
                    </a:solidFill>
                  </a:tcPr>
                </a:tc>
              </a:tr>
            </a:tbl>
          </a:graphicData>
        </a:graphic>
      </p:graphicFrame>
    </p:spTree>
    <p:extLst>
      <p:ext uri="{BB962C8B-B14F-4D97-AF65-F5344CB8AC3E}">
        <p14:creationId xmlns:p14="http://schemas.microsoft.com/office/powerpoint/2010/main" val="7034455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368</TotalTime>
  <Words>4174</Words>
  <Application>Microsoft Office PowerPoint</Application>
  <PresentationFormat>全屏显示(4:3)</PresentationFormat>
  <Paragraphs>155</Paragraphs>
  <Slides>40</Slides>
  <Notes>1</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一、统计范围</vt:lpstr>
      <vt:lpstr>二、上报时间</vt:lpstr>
      <vt:lpstr>三、调查方法和上报方式</vt:lpstr>
      <vt:lpstr>四、统计表式</vt:lpstr>
      <vt:lpstr>PowerPoint 演示文稿</vt:lpstr>
      <vt:lpstr>PowerPoint 演示文稿</vt:lpstr>
      <vt:lpstr>五、指标解释</vt:lpstr>
      <vt:lpstr>1.产品（服务）创新</vt:lpstr>
      <vt:lpstr>2.工艺创新</vt:lpstr>
      <vt:lpstr>3.新颖度类别</vt:lpstr>
      <vt:lpstr>4.创新活动 </vt:lpstr>
      <vt:lpstr>PowerPoint 演示文稿</vt:lpstr>
      <vt:lpstr>7.创新合作 </vt:lpstr>
      <vt:lpstr>8.组织（管理）创新 </vt:lpstr>
      <vt:lpstr>9.营销创新</vt:lpstr>
      <vt:lpstr>9.先发优势 </vt:lpstr>
      <vt:lpstr>六、相关政策</vt:lpstr>
      <vt:lpstr>2.高新技术企业所得税减免政策 </vt:lpstr>
      <vt:lpstr>3.企业研发活动专用仪器设备加速折旧政策 </vt:lpstr>
      <vt:lpstr>4.技术转让、技术开发收入免征增值税和技术转让减免所得税优惠政策</vt:lpstr>
      <vt:lpstr>5.科技开发用品免征进口税收政策</vt:lpstr>
      <vt:lpstr>6.鼓励企业吸引和培养人才的相关政策 </vt:lpstr>
      <vt:lpstr>8.金融支持相关政策</vt:lpstr>
      <vt:lpstr>9.创造和保护知识产权的相关政策</vt:lpstr>
      <vt:lpstr>10.优先发展产业的支持政策 </vt:lpstr>
      <vt:lpstr>11.关于推进大众创业万众创新的各项政策</vt:lpstr>
      <vt:lpstr>七.表内审核</vt:lpstr>
      <vt:lpstr>PowerPoint 演示文稿</vt:lpstr>
      <vt:lpstr>八.表间审核</vt:lpstr>
      <vt:lpstr>（二）企业研发项目情况（107-1表）与企业创新情况</vt:lpstr>
      <vt:lpstr>（三）企业研发活动及相关情况（107-2表）与创新情况表</vt:lpstr>
      <vt:lpstr>PowerPoint 演示文稿</vt:lpstr>
      <vt:lpstr>（四）企业研发活动及相关情况（107-2表）与创新调查企业家问卷</vt:lpstr>
      <vt:lpstr>九.其他一些要点</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ऐ疄៫u</cp:lastModifiedBy>
  <cp:revision>32</cp:revision>
  <dcterms:modified xsi:type="dcterms:W3CDTF">2016-11-22T03:57:00Z</dcterms:modified>
</cp:coreProperties>
</file>