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7" r:id="rId3"/>
    <p:sldId id="779" r:id="rId4"/>
    <p:sldId id="621" r:id="rId5"/>
    <p:sldId id="694" r:id="rId6"/>
    <p:sldId id="690" r:id="rId8"/>
    <p:sldId id="691" r:id="rId9"/>
    <p:sldId id="692" r:id="rId10"/>
    <p:sldId id="714" r:id="rId11"/>
    <p:sldId id="715" r:id="rId12"/>
    <p:sldId id="716" r:id="rId13"/>
    <p:sldId id="717" r:id="rId14"/>
    <p:sldId id="718" r:id="rId15"/>
    <p:sldId id="719" r:id="rId16"/>
    <p:sldId id="729" r:id="rId17"/>
    <p:sldId id="720" r:id="rId18"/>
    <p:sldId id="727" r:id="rId19"/>
    <p:sldId id="721" r:id="rId20"/>
    <p:sldId id="728" r:id="rId21"/>
    <p:sldId id="722" r:id="rId22"/>
    <p:sldId id="723" r:id="rId23"/>
    <p:sldId id="724" r:id="rId24"/>
    <p:sldId id="725" r:id="rId25"/>
    <p:sldId id="726" r:id="rId26"/>
    <p:sldId id="683" r:id="rId27"/>
    <p:sldId id="684" r:id="rId28"/>
    <p:sldId id="775" r:id="rId29"/>
    <p:sldId id="748" r:id="rId30"/>
    <p:sldId id="749" r:id="rId31"/>
    <p:sldId id="750" r:id="rId32"/>
    <p:sldId id="751" r:id="rId33"/>
    <p:sldId id="752" r:id="rId34"/>
    <p:sldId id="753" r:id="rId35"/>
    <p:sldId id="754" r:id="rId36"/>
    <p:sldId id="622" r:id="rId37"/>
    <p:sldId id="756" r:id="rId38"/>
    <p:sldId id="625" r:id="rId39"/>
    <p:sldId id="626" r:id="rId40"/>
    <p:sldId id="627" r:id="rId41"/>
    <p:sldId id="679" r:id="rId42"/>
    <p:sldId id="628" r:id="rId43"/>
    <p:sldId id="629" r:id="rId44"/>
    <p:sldId id="631" r:id="rId45"/>
    <p:sldId id="632" r:id="rId46"/>
    <p:sldId id="633" r:id="rId47"/>
    <p:sldId id="634" r:id="rId48"/>
    <p:sldId id="635" r:id="rId49"/>
    <p:sldId id="636" r:id="rId50"/>
    <p:sldId id="637" r:id="rId51"/>
    <p:sldId id="640" r:id="rId52"/>
    <p:sldId id="642" r:id="rId53"/>
    <p:sldId id="643" r:id="rId54"/>
    <p:sldId id="644" r:id="rId55"/>
    <p:sldId id="645" r:id="rId56"/>
    <p:sldId id="646" r:id="rId57"/>
    <p:sldId id="647" r:id="rId58"/>
    <p:sldId id="648" r:id="rId59"/>
    <p:sldId id="649" r:id="rId60"/>
    <p:sldId id="757" r:id="rId61"/>
    <p:sldId id="651" r:id="rId62"/>
    <p:sldId id="652" r:id="rId63"/>
    <p:sldId id="777" r:id="rId64"/>
    <p:sldId id="778" r:id="rId65"/>
    <p:sldId id="654" r:id="rId66"/>
    <p:sldId id="655" r:id="rId67"/>
    <p:sldId id="656" r:id="rId68"/>
    <p:sldId id="661" r:id="rId69"/>
    <p:sldId id="662" r:id="rId70"/>
    <p:sldId id="663" r:id="rId71"/>
    <p:sldId id="664" r:id="rId72"/>
    <p:sldId id="665" r:id="rId73"/>
    <p:sldId id="352" r:id="rId74"/>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C3D2EF"/>
    <a:srgbClr val="B4D4EE"/>
    <a:srgbClr val="9900CC"/>
    <a:srgbClr val="0000FF"/>
    <a:srgbClr val="FF3300"/>
    <a:srgbClr val="CC9900"/>
    <a:srgbClr val="0066FF"/>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2133"/>
    <p:restoredTop sz="89531"/>
  </p:normalViewPr>
  <p:slideViewPr>
    <p:cSldViewPr showGuides="1">
      <p:cViewPr varScale="1">
        <p:scale>
          <a:sx n="122" d="100"/>
          <a:sy n="122" d="100"/>
        </p:scale>
        <p:origin x="-90" y="-120"/>
      </p:cViewPr>
      <p:guideLst>
        <p:guide orient="horz" pos="2160"/>
        <p:guide pos="2870"/>
      </p:guideLst>
    </p:cSldViewPr>
  </p:slideViewPr>
  <p:notesTextViewPr>
    <p:cViewPr>
      <p:scale>
        <a:sx n="100" d="100"/>
        <a:sy n="100" d="100"/>
      </p:scale>
      <p:origin x="0" y="0"/>
    </p:cViewPr>
  </p:notesText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7" Type="http://schemas.openxmlformats.org/officeDocument/2006/relationships/tableStyles" Target="tableStyles.xml"/><Relationship Id="rId76" Type="http://schemas.openxmlformats.org/officeDocument/2006/relationships/viewProps" Target="viewProps.xml"/><Relationship Id="rId75" Type="http://schemas.openxmlformats.org/officeDocument/2006/relationships/presProps" Target="presProps.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notesMaster" Target="notesMasters/notesMaster1.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154EB3A3-799D-4F0F-9BDD-7EDBB3C71FAB}" type="doc">
      <dgm:prSet loTypeId="urn:microsoft.com/office/officeart/2005/8/layout/hProcess9" loCatId="process" qsTypeId="urn:microsoft.com/office/officeart/2005/8/quickstyle/simple1#1" qsCatId="simple" csTypeId="urn:microsoft.com/office/officeart/2005/8/colors/accent1_2#1" csCatId="accent1" phldr="1"/>
      <dgm:spPr/>
    </dgm:pt>
    <dgm:pt modelId="{571AC580-D1C0-4FEE-AFCB-32B576BD22DC}">
      <dgm:prSet phldrT="[文本]"/>
      <dgm:spPr/>
      <dgm:t>
        <a:bodyPr/>
        <a:lstStyle/>
        <a:p>
          <a:r>
            <a:rPr lang="zh-CN" altLang="en-US" dirty="0" smtClean="0"/>
            <a:t>项目申请</a:t>
          </a:r>
          <a:endParaRPr lang="zh-CN" altLang="en-US" dirty="0"/>
        </a:p>
      </dgm:t>
    </dgm:pt>
    <dgm:pt modelId="{8DBD4DC3-7BF4-433E-9DEC-B03DE7EDA2EC}" cxnId="{F24BC204-8BCF-4734-A975-00F862ADBC7D}" type="parTrans">
      <dgm:prSet/>
      <dgm:spPr/>
      <dgm:t>
        <a:bodyPr/>
        <a:lstStyle/>
        <a:p>
          <a:endParaRPr lang="zh-CN" altLang="en-US"/>
        </a:p>
      </dgm:t>
    </dgm:pt>
    <dgm:pt modelId="{9AEE75E2-147C-4F17-BDF1-1A809D3E5345}" cxnId="{F24BC204-8BCF-4734-A975-00F862ADBC7D}" type="sibTrans">
      <dgm:prSet/>
      <dgm:spPr/>
      <dgm:t>
        <a:bodyPr/>
        <a:lstStyle/>
        <a:p>
          <a:endParaRPr lang="zh-CN" altLang="en-US"/>
        </a:p>
      </dgm:t>
    </dgm:pt>
    <dgm:pt modelId="{E6A7FC49-310D-4D65-9CFB-D671B4F9E93B}">
      <dgm:prSet phldrT="[文本]"/>
      <dgm:spPr/>
      <dgm:t>
        <a:bodyPr/>
        <a:lstStyle/>
        <a:p>
          <a:r>
            <a:rPr lang="zh-CN" altLang="en-US" dirty="0" smtClean="0"/>
            <a:t>成果申请</a:t>
          </a:r>
          <a:endParaRPr lang="zh-CN" altLang="en-US" dirty="0"/>
        </a:p>
      </dgm:t>
    </dgm:pt>
    <dgm:pt modelId="{7727F0C5-7472-4585-A974-FD2D8BC1FCDD}" cxnId="{A71F4F6B-5203-46AE-8DF0-48D05DB5D5D4}" type="parTrans">
      <dgm:prSet/>
      <dgm:spPr/>
      <dgm:t>
        <a:bodyPr/>
        <a:lstStyle/>
        <a:p>
          <a:endParaRPr lang="zh-CN" altLang="en-US"/>
        </a:p>
      </dgm:t>
    </dgm:pt>
    <dgm:pt modelId="{A06A2BF5-48EB-4365-B9BF-8837F8277230}" cxnId="{A71F4F6B-5203-46AE-8DF0-48D05DB5D5D4}" type="sibTrans">
      <dgm:prSet/>
      <dgm:spPr/>
      <dgm:t>
        <a:bodyPr/>
        <a:lstStyle/>
        <a:p>
          <a:endParaRPr lang="zh-CN" altLang="en-US"/>
        </a:p>
      </dgm:t>
    </dgm:pt>
    <dgm:pt modelId="{39AA6286-CF44-4799-8020-516933D6E1FC}">
      <dgm:prSet phldrT="[文本]"/>
      <dgm:spPr/>
      <dgm:t>
        <a:bodyPr/>
        <a:lstStyle/>
        <a:p>
          <a:r>
            <a:rPr lang="zh-CN" altLang="en-US" dirty="0" smtClean="0"/>
            <a:t>推广应用</a:t>
          </a:r>
          <a:endParaRPr lang="zh-CN" altLang="en-US" dirty="0"/>
        </a:p>
      </dgm:t>
    </dgm:pt>
    <dgm:pt modelId="{77697F17-D287-461F-94C5-D8718C255E6E}" cxnId="{9FA8EC1D-93B4-4FE3-831B-E3AD886E7700}" type="parTrans">
      <dgm:prSet/>
      <dgm:spPr/>
      <dgm:t>
        <a:bodyPr/>
        <a:lstStyle/>
        <a:p>
          <a:endParaRPr lang="zh-CN" altLang="en-US"/>
        </a:p>
      </dgm:t>
    </dgm:pt>
    <dgm:pt modelId="{3607DD4A-8C85-44E9-B186-064E8C862B33}" cxnId="{9FA8EC1D-93B4-4FE3-831B-E3AD886E7700}" type="sibTrans">
      <dgm:prSet/>
      <dgm:spPr/>
      <dgm:t>
        <a:bodyPr/>
        <a:lstStyle/>
        <a:p>
          <a:endParaRPr lang="zh-CN" altLang="en-US"/>
        </a:p>
      </dgm:t>
    </dgm:pt>
    <dgm:pt modelId="{D4C40FB0-6AF5-40F3-870E-576A545D6993}">
      <dgm:prSet/>
      <dgm:spPr/>
      <dgm:t>
        <a:bodyPr/>
        <a:lstStyle/>
        <a:p>
          <a:r>
            <a:rPr lang="zh-CN" altLang="en-US" dirty="0" smtClean="0"/>
            <a:t>立项认证</a:t>
          </a:r>
          <a:endParaRPr lang="zh-CN" altLang="en-US" dirty="0"/>
        </a:p>
      </dgm:t>
    </dgm:pt>
    <dgm:pt modelId="{BEBE43C4-7C2C-42F6-AA42-C0DD3D731A3F}" cxnId="{8F947D73-90AF-42E4-9171-5FC887773971}" type="parTrans">
      <dgm:prSet/>
      <dgm:spPr/>
      <dgm:t>
        <a:bodyPr/>
        <a:lstStyle/>
        <a:p>
          <a:endParaRPr lang="zh-CN" altLang="en-US"/>
        </a:p>
      </dgm:t>
    </dgm:pt>
    <dgm:pt modelId="{51FC621A-F3A2-4AF6-9E80-A703FE5E2F4D}" cxnId="{8F947D73-90AF-42E4-9171-5FC887773971}" type="sibTrans">
      <dgm:prSet/>
      <dgm:spPr/>
      <dgm:t>
        <a:bodyPr/>
        <a:lstStyle/>
        <a:p>
          <a:endParaRPr lang="zh-CN" altLang="en-US"/>
        </a:p>
      </dgm:t>
    </dgm:pt>
    <dgm:pt modelId="{88169508-72FE-4565-8F74-DC7B803392FE}">
      <dgm:prSet/>
      <dgm:spPr/>
      <dgm:t>
        <a:bodyPr/>
        <a:lstStyle/>
        <a:p>
          <a:r>
            <a:rPr lang="zh-CN" altLang="en-US" dirty="0" smtClean="0"/>
            <a:t>组织实施</a:t>
          </a:r>
          <a:endParaRPr lang="zh-CN" altLang="en-US" dirty="0"/>
        </a:p>
      </dgm:t>
    </dgm:pt>
    <dgm:pt modelId="{98DCAF45-B1BF-45D3-8F70-575E6A23D433}" cxnId="{4C9B0653-1D15-4F24-9820-83C325EED68D}" type="parTrans">
      <dgm:prSet/>
      <dgm:spPr/>
      <dgm:t>
        <a:bodyPr/>
        <a:lstStyle/>
        <a:p>
          <a:endParaRPr lang="zh-CN" altLang="en-US"/>
        </a:p>
      </dgm:t>
    </dgm:pt>
    <dgm:pt modelId="{34CA1B72-9FDE-49EE-9256-47D6566FFF93}" cxnId="{4C9B0653-1D15-4F24-9820-83C325EED68D}" type="sibTrans">
      <dgm:prSet/>
      <dgm:spPr/>
      <dgm:t>
        <a:bodyPr/>
        <a:lstStyle/>
        <a:p>
          <a:endParaRPr lang="zh-CN" altLang="en-US"/>
        </a:p>
      </dgm:t>
    </dgm:pt>
    <dgm:pt modelId="{DBD77E29-A669-4D92-B82F-06C632B3EF2D}">
      <dgm:prSet/>
      <dgm:spPr/>
      <dgm:t>
        <a:bodyPr/>
        <a:lstStyle/>
        <a:p>
          <a:r>
            <a:rPr lang="zh-CN" altLang="en-US" dirty="0" smtClean="0"/>
            <a:t>检查评估</a:t>
          </a:r>
          <a:endParaRPr lang="zh-CN" altLang="en-US" dirty="0"/>
        </a:p>
      </dgm:t>
    </dgm:pt>
    <dgm:pt modelId="{F3D347A5-BEEC-47DB-9F36-731A7E85AD77}" cxnId="{A12D1D79-4A80-4EF7-AF76-F7A11F774663}" type="parTrans">
      <dgm:prSet/>
      <dgm:spPr/>
      <dgm:t>
        <a:bodyPr/>
        <a:lstStyle/>
        <a:p>
          <a:endParaRPr lang="zh-CN" altLang="en-US"/>
        </a:p>
      </dgm:t>
    </dgm:pt>
    <dgm:pt modelId="{E4E67C31-C9C6-4813-BFFE-99DE6AFFE209}" cxnId="{A12D1D79-4A80-4EF7-AF76-F7A11F774663}" type="sibTrans">
      <dgm:prSet/>
      <dgm:spPr/>
      <dgm:t>
        <a:bodyPr/>
        <a:lstStyle/>
        <a:p>
          <a:endParaRPr lang="zh-CN" altLang="en-US"/>
        </a:p>
      </dgm:t>
    </dgm:pt>
    <dgm:pt modelId="{35BC450F-C65F-410D-8E3E-EBD9F82D3881}">
      <dgm:prSet/>
      <dgm:spPr/>
      <dgm:t>
        <a:bodyPr/>
        <a:lstStyle/>
        <a:p>
          <a:r>
            <a:rPr lang="zh-CN" altLang="en-US" dirty="0" smtClean="0"/>
            <a:t>验收鉴定</a:t>
          </a:r>
          <a:endParaRPr lang="zh-CN" altLang="en-US" dirty="0"/>
        </a:p>
      </dgm:t>
    </dgm:pt>
    <dgm:pt modelId="{16178CF0-7C2E-444C-98C0-7741A6E0D7A1}" cxnId="{4E2AE6E6-58F8-45B1-9A73-22C9A011437D}" type="parTrans">
      <dgm:prSet/>
      <dgm:spPr/>
      <dgm:t>
        <a:bodyPr/>
        <a:lstStyle/>
        <a:p>
          <a:endParaRPr lang="zh-CN" altLang="en-US"/>
        </a:p>
      </dgm:t>
    </dgm:pt>
    <dgm:pt modelId="{7B0C58AD-5673-46F8-8D19-F09061F99404}" cxnId="{4E2AE6E6-58F8-45B1-9A73-22C9A011437D}" type="sibTrans">
      <dgm:prSet/>
      <dgm:spPr/>
      <dgm:t>
        <a:bodyPr/>
        <a:lstStyle/>
        <a:p>
          <a:endParaRPr lang="zh-CN" altLang="en-US"/>
        </a:p>
      </dgm:t>
    </dgm:pt>
    <dgm:pt modelId="{2760B07F-3702-4791-8430-021431E70CC7}" type="pres">
      <dgm:prSet presAssocID="{154EB3A3-799D-4F0F-9BDD-7EDBB3C71FAB}" presName="CompostProcess" presStyleCnt="0">
        <dgm:presLayoutVars>
          <dgm:dir/>
          <dgm:resizeHandles val="exact"/>
        </dgm:presLayoutVars>
      </dgm:prSet>
      <dgm:spPr/>
    </dgm:pt>
    <dgm:pt modelId="{12B7B9A5-D3F7-4FEF-9BFB-DFA9C3B88FD6}" type="pres">
      <dgm:prSet presAssocID="{154EB3A3-799D-4F0F-9BDD-7EDBB3C71FAB}" presName="arrow" presStyleLbl="bgShp" presStyleIdx="0" presStyleCnt="1"/>
      <dgm:spPr/>
    </dgm:pt>
    <dgm:pt modelId="{2CE282FB-4B8A-455B-8EE9-8D90D061A61C}" type="pres">
      <dgm:prSet presAssocID="{154EB3A3-799D-4F0F-9BDD-7EDBB3C71FAB}" presName="linearProcess" presStyleCnt="0"/>
      <dgm:spPr/>
    </dgm:pt>
    <dgm:pt modelId="{531C12AB-D3A5-49DF-84F3-6712BFB9A431}" type="pres">
      <dgm:prSet presAssocID="{571AC580-D1C0-4FEE-AFCB-32B576BD22DC}" presName="textNode" presStyleLbl="node1" presStyleIdx="0" presStyleCnt="7">
        <dgm:presLayoutVars>
          <dgm:bulletEnabled val="1"/>
        </dgm:presLayoutVars>
      </dgm:prSet>
      <dgm:spPr/>
      <dgm:t>
        <a:bodyPr/>
        <a:lstStyle/>
        <a:p>
          <a:endParaRPr lang="zh-CN" altLang="en-US"/>
        </a:p>
      </dgm:t>
    </dgm:pt>
    <dgm:pt modelId="{605AA135-C259-450C-A77C-322AD127ADAE}" type="pres">
      <dgm:prSet presAssocID="{9AEE75E2-147C-4F17-BDF1-1A809D3E5345}" presName="sibTrans" presStyleCnt="0"/>
      <dgm:spPr/>
    </dgm:pt>
    <dgm:pt modelId="{33A783D9-ADA0-4CB6-9E25-B5E119382D12}" type="pres">
      <dgm:prSet presAssocID="{D4C40FB0-6AF5-40F3-870E-576A545D6993}" presName="textNode" presStyleLbl="node1" presStyleIdx="1" presStyleCnt="7">
        <dgm:presLayoutVars>
          <dgm:bulletEnabled val="1"/>
        </dgm:presLayoutVars>
      </dgm:prSet>
      <dgm:spPr/>
      <dgm:t>
        <a:bodyPr/>
        <a:lstStyle/>
        <a:p>
          <a:endParaRPr lang="zh-CN" altLang="en-US"/>
        </a:p>
      </dgm:t>
    </dgm:pt>
    <dgm:pt modelId="{2ED481BA-2DCF-4EB5-9D16-CC8E4EAF9881}" type="pres">
      <dgm:prSet presAssocID="{51FC621A-F3A2-4AF6-9E80-A703FE5E2F4D}" presName="sibTrans" presStyleCnt="0"/>
      <dgm:spPr/>
    </dgm:pt>
    <dgm:pt modelId="{93E79F17-0528-4F13-86E0-C6B8A9AE2707}" type="pres">
      <dgm:prSet presAssocID="{88169508-72FE-4565-8F74-DC7B803392FE}" presName="textNode" presStyleLbl="node1" presStyleIdx="2" presStyleCnt="7">
        <dgm:presLayoutVars>
          <dgm:bulletEnabled val="1"/>
        </dgm:presLayoutVars>
      </dgm:prSet>
      <dgm:spPr/>
      <dgm:t>
        <a:bodyPr/>
        <a:lstStyle/>
        <a:p>
          <a:endParaRPr lang="zh-CN" altLang="en-US"/>
        </a:p>
      </dgm:t>
    </dgm:pt>
    <dgm:pt modelId="{9665B8F9-F6A0-40C7-9485-0F66896E136F}" type="pres">
      <dgm:prSet presAssocID="{34CA1B72-9FDE-49EE-9256-47D6566FFF93}" presName="sibTrans" presStyleCnt="0"/>
      <dgm:spPr/>
    </dgm:pt>
    <dgm:pt modelId="{1D28289F-9DCA-47AF-B6DB-BE058E5698C3}" type="pres">
      <dgm:prSet presAssocID="{DBD77E29-A669-4D92-B82F-06C632B3EF2D}" presName="textNode" presStyleLbl="node1" presStyleIdx="3" presStyleCnt="7">
        <dgm:presLayoutVars>
          <dgm:bulletEnabled val="1"/>
        </dgm:presLayoutVars>
      </dgm:prSet>
      <dgm:spPr/>
      <dgm:t>
        <a:bodyPr/>
        <a:lstStyle/>
        <a:p>
          <a:endParaRPr lang="zh-CN" altLang="en-US"/>
        </a:p>
      </dgm:t>
    </dgm:pt>
    <dgm:pt modelId="{D8640CF4-D2E4-4669-B62E-20FF3B4C90C0}" type="pres">
      <dgm:prSet presAssocID="{E4E67C31-C9C6-4813-BFFE-99DE6AFFE209}" presName="sibTrans" presStyleCnt="0"/>
      <dgm:spPr/>
    </dgm:pt>
    <dgm:pt modelId="{4DD0289E-76D8-4D44-A7FF-FBDC79A138FD}" type="pres">
      <dgm:prSet presAssocID="{35BC450F-C65F-410D-8E3E-EBD9F82D3881}" presName="textNode" presStyleLbl="node1" presStyleIdx="4" presStyleCnt="7">
        <dgm:presLayoutVars>
          <dgm:bulletEnabled val="1"/>
        </dgm:presLayoutVars>
      </dgm:prSet>
      <dgm:spPr/>
      <dgm:t>
        <a:bodyPr/>
        <a:lstStyle/>
        <a:p>
          <a:endParaRPr lang="zh-CN" altLang="en-US"/>
        </a:p>
      </dgm:t>
    </dgm:pt>
    <dgm:pt modelId="{31112D58-4FA3-4872-A326-66CA2E767BB1}" type="pres">
      <dgm:prSet presAssocID="{7B0C58AD-5673-46F8-8D19-F09061F99404}" presName="sibTrans" presStyleCnt="0"/>
      <dgm:spPr/>
    </dgm:pt>
    <dgm:pt modelId="{A8D899C2-8D32-4A6D-916F-7B4A1F62DCE9}" type="pres">
      <dgm:prSet presAssocID="{E6A7FC49-310D-4D65-9CFB-D671B4F9E93B}" presName="textNode" presStyleLbl="node1" presStyleIdx="5" presStyleCnt="7">
        <dgm:presLayoutVars>
          <dgm:bulletEnabled val="1"/>
        </dgm:presLayoutVars>
      </dgm:prSet>
      <dgm:spPr/>
      <dgm:t>
        <a:bodyPr/>
        <a:lstStyle/>
        <a:p>
          <a:endParaRPr lang="zh-CN" altLang="en-US"/>
        </a:p>
      </dgm:t>
    </dgm:pt>
    <dgm:pt modelId="{9082AB63-5E61-4345-9C86-F6CD2520017E}" type="pres">
      <dgm:prSet presAssocID="{A06A2BF5-48EB-4365-B9BF-8837F8277230}" presName="sibTrans" presStyleCnt="0"/>
      <dgm:spPr/>
    </dgm:pt>
    <dgm:pt modelId="{F65DC641-B47F-4911-82D0-9BCC5CE36FDA}" type="pres">
      <dgm:prSet presAssocID="{39AA6286-CF44-4799-8020-516933D6E1FC}" presName="textNode" presStyleLbl="node1" presStyleIdx="6" presStyleCnt="7">
        <dgm:presLayoutVars>
          <dgm:bulletEnabled val="1"/>
        </dgm:presLayoutVars>
      </dgm:prSet>
      <dgm:spPr/>
      <dgm:t>
        <a:bodyPr/>
        <a:lstStyle/>
        <a:p>
          <a:endParaRPr lang="zh-CN" altLang="en-US"/>
        </a:p>
      </dgm:t>
    </dgm:pt>
  </dgm:ptLst>
  <dgm:cxnLst>
    <dgm:cxn modelId="{502C0AA5-6699-4387-9906-1BAD3A8047A3}" type="presOf" srcId="{35BC450F-C65F-410D-8E3E-EBD9F82D3881}" destId="{4DD0289E-76D8-4D44-A7FF-FBDC79A138FD}" srcOrd="0" destOrd="0" presId="urn:microsoft.com/office/officeart/2005/8/layout/hProcess9"/>
    <dgm:cxn modelId="{8F947D73-90AF-42E4-9171-5FC887773971}" srcId="{154EB3A3-799D-4F0F-9BDD-7EDBB3C71FAB}" destId="{D4C40FB0-6AF5-40F3-870E-576A545D6993}" srcOrd="1" destOrd="0" parTransId="{BEBE43C4-7C2C-42F6-AA42-C0DD3D731A3F}" sibTransId="{51FC621A-F3A2-4AF6-9E80-A703FE5E2F4D}"/>
    <dgm:cxn modelId="{9FA8EC1D-93B4-4FE3-831B-E3AD886E7700}" srcId="{154EB3A3-799D-4F0F-9BDD-7EDBB3C71FAB}" destId="{39AA6286-CF44-4799-8020-516933D6E1FC}" srcOrd="6" destOrd="0" parTransId="{77697F17-D287-461F-94C5-D8718C255E6E}" sibTransId="{3607DD4A-8C85-44E9-B186-064E8C862B33}"/>
    <dgm:cxn modelId="{079358B4-B8E8-4015-AAB9-08C64FD9D75A}" type="presOf" srcId="{D4C40FB0-6AF5-40F3-870E-576A545D6993}" destId="{33A783D9-ADA0-4CB6-9E25-B5E119382D12}" srcOrd="0" destOrd="0" presId="urn:microsoft.com/office/officeart/2005/8/layout/hProcess9"/>
    <dgm:cxn modelId="{4C9B0653-1D15-4F24-9820-83C325EED68D}" srcId="{154EB3A3-799D-4F0F-9BDD-7EDBB3C71FAB}" destId="{88169508-72FE-4565-8F74-DC7B803392FE}" srcOrd="2" destOrd="0" parTransId="{98DCAF45-B1BF-45D3-8F70-575E6A23D433}" sibTransId="{34CA1B72-9FDE-49EE-9256-47D6566FFF93}"/>
    <dgm:cxn modelId="{46090BE5-B026-4F88-985D-00C784E0DA96}" type="presOf" srcId="{E6A7FC49-310D-4D65-9CFB-D671B4F9E93B}" destId="{A8D899C2-8D32-4A6D-916F-7B4A1F62DCE9}" srcOrd="0" destOrd="0" presId="urn:microsoft.com/office/officeart/2005/8/layout/hProcess9"/>
    <dgm:cxn modelId="{4E2AE6E6-58F8-45B1-9A73-22C9A011437D}" srcId="{154EB3A3-799D-4F0F-9BDD-7EDBB3C71FAB}" destId="{35BC450F-C65F-410D-8E3E-EBD9F82D3881}" srcOrd="4" destOrd="0" parTransId="{16178CF0-7C2E-444C-98C0-7741A6E0D7A1}" sibTransId="{7B0C58AD-5673-46F8-8D19-F09061F99404}"/>
    <dgm:cxn modelId="{A12D1D79-4A80-4EF7-AF76-F7A11F774663}" srcId="{154EB3A3-799D-4F0F-9BDD-7EDBB3C71FAB}" destId="{DBD77E29-A669-4D92-B82F-06C632B3EF2D}" srcOrd="3" destOrd="0" parTransId="{F3D347A5-BEEC-47DB-9F36-731A7E85AD77}" sibTransId="{E4E67C31-C9C6-4813-BFFE-99DE6AFFE209}"/>
    <dgm:cxn modelId="{A71F4F6B-5203-46AE-8DF0-48D05DB5D5D4}" srcId="{154EB3A3-799D-4F0F-9BDD-7EDBB3C71FAB}" destId="{E6A7FC49-310D-4D65-9CFB-D671B4F9E93B}" srcOrd="5" destOrd="0" parTransId="{7727F0C5-7472-4585-A974-FD2D8BC1FCDD}" sibTransId="{A06A2BF5-48EB-4365-B9BF-8837F8277230}"/>
    <dgm:cxn modelId="{E6D7BA06-7DEF-4971-B077-145AF578B569}" type="presOf" srcId="{39AA6286-CF44-4799-8020-516933D6E1FC}" destId="{F65DC641-B47F-4911-82D0-9BCC5CE36FDA}" srcOrd="0" destOrd="0" presId="urn:microsoft.com/office/officeart/2005/8/layout/hProcess9"/>
    <dgm:cxn modelId="{4C91DB53-F273-4157-BD83-40CDC4854E7A}" type="presOf" srcId="{571AC580-D1C0-4FEE-AFCB-32B576BD22DC}" destId="{531C12AB-D3A5-49DF-84F3-6712BFB9A431}" srcOrd="0" destOrd="0" presId="urn:microsoft.com/office/officeart/2005/8/layout/hProcess9"/>
    <dgm:cxn modelId="{F24BC204-8BCF-4734-A975-00F862ADBC7D}" srcId="{154EB3A3-799D-4F0F-9BDD-7EDBB3C71FAB}" destId="{571AC580-D1C0-4FEE-AFCB-32B576BD22DC}" srcOrd="0" destOrd="0" parTransId="{8DBD4DC3-7BF4-433E-9DEC-B03DE7EDA2EC}" sibTransId="{9AEE75E2-147C-4F17-BDF1-1A809D3E5345}"/>
    <dgm:cxn modelId="{609BC109-4AB2-4F43-933C-74C39CF7E13D}" type="presOf" srcId="{DBD77E29-A669-4D92-B82F-06C632B3EF2D}" destId="{1D28289F-9DCA-47AF-B6DB-BE058E5698C3}" srcOrd="0" destOrd="0" presId="urn:microsoft.com/office/officeart/2005/8/layout/hProcess9"/>
    <dgm:cxn modelId="{5BEA2BA9-7628-4F44-829C-E5FFF0725938}" type="presOf" srcId="{88169508-72FE-4565-8F74-DC7B803392FE}" destId="{93E79F17-0528-4F13-86E0-C6B8A9AE2707}" srcOrd="0" destOrd="0" presId="urn:microsoft.com/office/officeart/2005/8/layout/hProcess9"/>
    <dgm:cxn modelId="{5ED2226E-5230-4D94-A4F5-2B95F4FEB988}" type="presOf" srcId="{154EB3A3-799D-4F0F-9BDD-7EDBB3C71FAB}" destId="{2760B07F-3702-4791-8430-021431E70CC7}" srcOrd="0" destOrd="0" presId="urn:microsoft.com/office/officeart/2005/8/layout/hProcess9"/>
    <dgm:cxn modelId="{EB9ADCC9-90B3-498F-9EDB-AD0F89AEFB48}" type="presParOf" srcId="{2760B07F-3702-4791-8430-021431E70CC7}" destId="{12B7B9A5-D3F7-4FEF-9BFB-DFA9C3B88FD6}" srcOrd="0" destOrd="0" presId="urn:microsoft.com/office/officeart/2005/8/layout/hProcess9"/>
    <dgm:cxn modelId="{58C5A617-9551-40DC-A45B-1CE73708B68B}" type="presParOf" srcId="{2760B07F-3702-4791-8430-021431E70CC7}" destId="{2CE282FB-4B8A-455B-8EE9-8D90D061A61C}" srcOrd="1" destOrd="0" presId="urn:microsoft.com/office/officeart/2005/8/layout/hProcess9"/>
    <dgm:cxn modelId="{5C9BBB07-B3AA-4118-BC71-CE3FB3A9B4F9}" type="presParOf" srcId="{2CE282FB-4B8A-455B-8EE9-8D90D061A61C}" destId="{531C12AB-D3A5-49DF-84F3-6712BFB9A431}" srcOrd="0" destOrd="0" presId="urn:microsoft.com/office/officeart/2005/8/layout/hProcess9"/>
    <dgm:cxn modelId="{C84E6686-10BC-40F3-B895-726C86B76EAB}" type="presParOf" srcId="{2CE282FB-4B8A-455B-8EE9-8D90D061A61C}" destId="{605AA135-C259-450C-A77C-322AD127ADAE}" srcOrd="1" destOrd="0" presId="urn:microsoft.com/office/officeart/2005/8/layout/hProcess9"/>
    <dgm:cxn modelId="{357D2AA8-0682-4767-871E-E2114F4197FE}" type="presParOf" srcId="{2CE282FB-4B8A-455B-8EE9-8D90D061A61C}" destId="{33A783D9-ADA0-4CB6-9E25-B5E119382D12}" srcOrd="2" destOrd="0" presId="urn:microsoft.com/office/officeart/2005/8/layout/hProcess9"/>
    <dgm:cxn modelId="{969A2958-9F9F-4D69-ABD0-3E6C3ED6782F}" type="presParOf" srcId="{2CE282FB-4B8A-455B-8EE9-8D90D061A61C}" destId="{2ED481BA-2DCF-4EB5-9D16-CC8E4EAF9881}" srcOrd="3" destOrd="0" presId="urn:microsoft.com/office/officeart/2005/8/layout/hProcess9"/>
    <dgm:cxn modelId="{F26DE9A2-1509-464D-8D9E-AF3BE430E25A}" type="presParOf" srcId="{2CE282FB-4B8A-455B-8EE9-8D90D061A61C}" destId="{93E79F17-0528-4F13-86E0-C6B8A9AE2707}" srcOrd="4" destOrd="0" presId="urn:microsoft.com/office/officeart/2005/8/layout/hProcess9"/>
    <dgm:cxn modelId="{67937B50-883B-4002-8430-3A77B4F8F6E7}" type="presParOf" srcId="{2CE282FB-4B8A-455B-8EE9-8D90D061A61C}" destId="{9665B8F9-F6A0-40C7-9485-0F66896E136F}" srcOrd="5" destOrd="0" presId="urn:microsoft.com/office/officeart/2005/8/layout/hProcess9"/>
    <dgm:cxn modelId="{C37A842B-7378-4384-9896-6762232B9AFA}" type="presParOf" srcId="{2CE282FB-4B8A-455B-8EE9-8D90D061A61C}" destId="{1D28289F-9DCA-47AF-B6DB-BE058E5698C3}" srcOrd="6" destOrd="0" presId="urn:microsoft.com/office/officeart/2005/8/layout/hProcess9"/>
    <dgm:cxn modelId="{7EAB79B8-8C19-4877-A440-0A18180B6FC2}" type="presParOf" srcId="{2CE282FB-4B8A-455B-8EE9-8D90D061A61C}" destId="{D8640CF4-D2E4-4669-B62E-20FF3B4C90C0}" srcOrd="7" destOrd="0" presId="urn:microsoft.com/office/officeart/2005/8/layout/hProcess9"/>
    <dgm:cxn modelId="{1E222BFA-7C7B-4924-B716-E72B448674E9}" type="presParOf" srcId="{2CE282FB-4B8A-455B-8EE9-8D90D061A61C}" destId="{4DD0289E-76D8-4D44-A7FF-FBDC79A138FD}" srcOrd="8" destOrd="0" presId="urn:microsoft.com/office/officeart/2005/8/layout/hProcess9"/>
    <dgm:cxn modelId="{DF4AC75F-5AF7-44D8-B9F8-544FF1F541D0}" type="presParOf" srcId="{2CE282FB-4B8A-455B-8EE9-8D90D061A61C}" destId="{31112D58-4FA3-4872-A326-66CA2E767BB1}" srcOrd="9" destOrd="0" presId="urn:microsoft.com/office/officeart/2005/8/layout/hProcess9"/>
    <dgm:cxn modelId="{1933EE34-465B-4FFC-AF99-7C0AD466C81E}" type="presParOf" srcId="{2CE282FB-4B8A-455B-8EE9-8D90D061A61C}" destId="{A8D899C2-8D32-4A6D-916F-7B4A1F62DCE9}" srcOrd="10" destOrd="0" presId="urn:microsoft.com/office/officeart/2005/8/layout/hProcess9"/>
    <dgm:cxn modelId="{DCF545A8-9EC4-44D2-825B-DE2938B70C32}" type="presParOf" srcId="{2CE282FB-4B8A-455B-8EE9-8D90D061A61C}" destId="{9082AB63-5E61-4345-9C86-F6CD2520017E}" srcOrd="11" destOrd="0" presId="urn:microsoft.com/office/officeart/2005/8/layout/hProcess9"/>
    <dgm:cxn modelId="{4762AB3C-7FD3-4096-8DF7-C18A226D22E8}" type="presParOf" srcId="{2CE282FB-4B8A-455B-8EE9-8D90D061A61C}" destId="{F65DC641-B47F-4911-82D0-9BCC5CE36FDA}" srcOrd="12" destOrd="0" presId="urn:microsoft.com/office/officeart/2005/8/layout/hProcess9"/>
  </dgm:cxnLst>
  <dgm:bg/>
  <dgm:whole/>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1" name="组合 0"/>
      <dsp:cNvGrpSpPr/>
    </dsp:nvGrpSpPr>
    <dsp:grpSpPr>
      <a:xfrm>
        <a:off x="0" y="0"/>
        <a:ext cx="8280920" cy="3071727"/>
        <a:chOff x="0" y="0"/>
        <a:chExt cx="8280920" cy="3071727"/>
      </a:xfrm>
    </dsp:grpSpPr>
    <dsp:sp>
      <dsp:nvSpPr>
        <dsp:cNvPr id="2" name="右箭头 1"/>
        <dsp:cNvSpPr/>
      </dsp:nvSpPr>
      <dsp:spPr bwMode="white">
        <a:xfrm>
          <a:off x="621069" y="0"/>
          <a:ext cx="7038782" cy="3071727"/>
        </a:xfrm>
        <a:prstGeom prst="rightArrow">
          <a:avLst/>
        </a:prstGeom>
      </dsp:spPr>
      <dsp:style>
        <a:lnRef idx="0">
          <a:schemeClr val="accent1"/>
        </a:lnRef>
        <a:fillRef idx="1">
          <a:schemeClr val="accent1">
            <a:tint val="40000"/>
          </a:schemeClr>
        </a:fillRef>
        <a:effectRef idx="0">
          <a:scrgbClr r="0" g="0" b="0"/>
        </a:effectRef>
        <a:fontRef idx="minor"/>
      </dsp:style>
      <dsp:txBody>
        <a:bodyPr/>
        <a:p/>
      </dsp:txBody>
      <dsp:txXfrm>
        <a:off x="621069" y="0"/>
        <a:ext cx="7038782" cy="3071727"/>
      </dsp:txXfrm>
    </dsp:sp>
    <dsp:sp>
      <dsp:nvSpPr>
        <dsp:cNvPr id="3" name="圆角矩形 2"/>
        <dsp:cNvSpPr/>
      </dsp:nvSpPr>
      <dsp:spPr bwMode="white">
        <a:xfrm>
          <a:off x="0" y="921518"/>
          <a:ext cx="1035115" cy="1228691"/>
        </a:xfrm>
        <a:prstGeom prst="roundRect">
          <a:avLst/>
        </a:prstGeom>
      </dsp:spPr>
      <dsp:style>
        <a:lnRef idx="2">
          <a:schemeClr val="lt1"/>
        </a:lnRef>
        <a:fillRef idx="1">
          <a:schemeClr val="accent1"/>
        </a:fillRef>
        <a:effectRef idx="0">
          <a:scrgbClr r="0" g="0" b="0"/>
        </a:effectRef>
        <a:fontRef idx="minor">
          <a:schemeClr val="lt1"/>
        </a:fontRef>
      </dsp:style>
      <dsp:txBody>
        <a:bodyPr lIns="106680" tIns="106680" rIns="106680" bIns="106680" anchor="ctr"/>
        <a:lstStyle>
          <a:lvl2pPr marL="228600" indent="-228600">
            <a:defRPr sz="2100"/>
          </a:lvl2pPr>
          <a:lvl3pPr marL="457200" indent="-228600">
            <a:defRPr sz="2100"/>
          </a:lvl3pPr>
          <a:lvl4pPr marL="685800" indent="-228600">
            <a:defRPr sz="2100"/>
          </a:lvl4pPr>
          <a:lvl5pPr marL="914400" indent="-228600">
            <a:defRPr sz="2100"/>
          </a:lvl5pPr>
          <a:lvl6pPr marL="1143000" indent="-228600">
            <a:defRPr sz="2100"/>
          </a:lvl6pPr>
          <a:lvl7pPr marL="1371600" indent="-228600">
            <a:defRPr sz="2100"/>
          </a:lvl7pPr>
          <a:lvl8pPr marL="1600200" indent="-228600">
            <a:defRPr sz="2100"/>
          </a:lvl8pPr>
          <a:lvl9pPr marL="1828800" indent="-228600">
            <a:defRPr sz="2100"/>
          </a:lvl9pPr>
        </a:lstStyle>
        <a:p>
          <a:pPr lvl="0" algn="ctr">
            <a:lnSpc>
              <a:spcPct val="100000"/>
            </a:lnSpc>
            <a:spcBef>
              <a:spcPct val="0"/>
            </a:spcBef>
            <a:spcAft>
              <a:spcPct val="35000"/>
            </a:spcAft>
          </a:pPr>
          <a:r>
            <a:rPr lang="zh-CN" altLang="en-US" dirty="0" smtClean="0"/>
            <a:t>项目申请</a:t>
          </a:r>
          <a:endParaRPr lang="zh-CN" altLang="en-US" dirty="0"/>
        </a:p>
      </dsp:txBody>
      <dsp:txXfrm>
        <a:off x="0" y="921518"/>
        <a:ext cx="1035115" cy="1228691"/>
      </dsp:txXfrm>
    </dsp:sp>
    <dsp:sp>
      <dsp:nvSpPr>
        <dsp:cNvPr id="4" name="圆角矩形 3"/>
        <dsp:cNvSpPr/>
      </dsp:nvSpPr>
      <dsp:spPr bwMode="white">
        <a:xfrm>
          <a:off x="1207634" y="921518"/>
          <a:ext cx="1035115" cy="1228691"/>
        </a:xfrm>
        <a:prstGeom prst="roundRect">
          <a:avLst/>
        </a:prstGeom>
      </dsp:spPr>
      <dsp:style>
        <a:lnRef idx="2">
          <a:schemeClr val="lt1"/>
        </a:lnRef>
        <a:fillRef idx="1">
          <a:schemeClr val="accent1"/>
        </a:fillRef>
        <a:effectRef idx="0">
          <a:scrgbClr r="0" g="0" b="0"/>
        </a:effectRef>
        <a:fontRef idx="minor">
          <a:schemeClr val="lt1"/>
        </a:fontRef>
      </dsp:style>
      <dsp:txBody>
        <a:bodyPr lIns="106680" tIns="106680" rIns="106680" bIns="106680" anchor="ctr"/>
        <a:lstStyle>
          <a:lvl2pPr marL="228600" indent="-228600">
            <a:defRPr sz="2100"/>
          </a:lvl2pPr>
          <a:lvl3pPr marL="457200" indent="-228600">
            <a:defRPr sz="2100"/>
          </a:lvl3pPr>
          <a:lvl4pPr marL="685800" indent="-228600">
            <a:defRPr sz="2100"/>
          </a:lvl4pPr>
          <a:lvl5pPr marL="914400" indent="-228600">
            <a:defRPr sz="2100"/>
          </a:lvl5pPr>
          <a:lvl6pPr marL="1143000" indent="-228600">
            <a:defRPr sz="2100"/>
          </a:lvl6pPr>
          <a:lvl7pPr marL="1371600" indent="-228600">
            <a:defRPr sz="2100"/>
          </a:lvl7pPr>
          <a:lvl8pPr marL="1600200" indent="-228600">
            <a:defRPr sz="2100"/>
          </a:lvl8pPr>
          <a:lvl9pPr marL="1828800" indent="-228600">
            <a:defRPr sz="2100"/>
          </a:lvl9pPr>
        </a:lstStyle>
        <a:p>
          <a:pPr lvl="0" algn="ctr">
            <a:lnSpc>
              <a:spcPct val="100000"/>
            </a:lnSpc>
            <a:spcBef>
              <a:spcPct val="0"/>
            </a:spcBef>
            <a:spcAft>
              <a:spcPct val="35000"/>
            </a:spcAft>
          </a:pPr>
          <a:r>
            <a:rPr lang="zh-CN" altLang="en-US" dirty="0" smtClean="0"/>
            <a:t>立项认证</a:t>
          </a:r>
          <a:endParaRPr lang="zh-CN" altLang="en-US" dirty="0"/>
        </a:p>
      </dsp:txBody>
      <dsp:txXfrm>
        <a:off x="1207634" y="921518"/>
        <a:ext cx="1035115" cy="1228691"/>
      </dsp:txXfrm>
    </dsp:sp>
    <dsp:sp>
      <dsp:nvSpPr>
        <dsp:cNvPr id="5" name="圆角矩形 4"/>
        <dsp:cNvSpPr/>
      </dsp:nvSpPr>
      <dsp:spPr bwMode="white">
        <a:xfrm>
          <a:off x="2415268" y="921518"/>
          <a:ext cx="1035115" cy="1228691"/>
        </a:xfrm>
        <a:prstGeom prst="roundRect">
          <a:avLst/>
        </a:prstGeom>
      </dsp:spPr>
      <dsp:style>
        <a:lnRef idx="2">
          <a:schemeClr val="lt1"/>
        </a:lnRef>
        <a:fillRef idx="1">
          <a:schemeClr val="accent1"/>
        </a:fillRef>
        <a:effectRef idx="0">
          <a:scrgbClr r="0" g="0" b="0"/>
        </a:effectRef>
        <a:fontRef idx="minor">
          <a:schemeClr val="lt1"/>
        </a:fontRef>
      </dsp:style>
      <dsp:txBody>
        <a:bodyPr lIns="106680" tIns="106680" rIns="106680" bIns="106680" anchor="ctr"/>
        <a:lstStyle>
          <a:lvl2pPr marL="228600" indent="-228600">
            <a:defRPr sz="2100"/>
          </a:lvl2pPr>
          <a:lvl3pPr marL="457200" indent="-228600">
            <a:defRPr sz="2100"/>
          </a:lvl3pPr>
          <a:lvl4pPr marL="685800" indent="-228600">
            <a:defRPr sz="2100"/>
          </a:lvl4pPr>
          <a:lvl5pPr marL="914400" indent="-228600">
            <a:defRPr sz="2100"/>
          </a:lvl5pPr>
          <a:lvl6pPr marL="1143000" indent="-228600">
            <a:defRPr sz="2100"/>
          </a:lvl6pPr>
          <a:lvl7pPr marL="1371600" indent="-228600">
            <a:defRPr sz="2100"/>
          </a:lvl7pPr>
          <a:lvl8pPr marL="1600200" indent="-228600">
            <a:defRPr sz="2100"/>
          </a:lvl8pPr>
          <a:lvl9pPr marL="1828800" indent="-228600">
            <a:defRPr sz="2100"/>
          </a:lvl9pPr>
        </a:lstStyle>
        <a:p>
          <a:pPr lvl="0" algn="ctr">
            <a:lnSpc>
              <a:spcPct val="100000"/>
            </a:lnSpc>
            <a:spcBef>
              <a:spcPct val="0"/>
            </a:spcBef>
            <a:spcAft>
              <a:spcPct val="35000"/>
            </a:spcAft>
          </a:pPr>
          <a:r>
            <a:rPr lang="zh-CN" altLang="en-US" dirty="0" smtClean="0"/>
            <a:t>组织实施</a:t>
          </a:r>
          <a:endParaRPr lang="zh-CN" altLang="en-US" dirty="0"/>
        </a:p>
      </dsp:txBody>
      <dsp:txXfrm>
        <a:off x="2415268" y="921518"/>
        <a:ext cx="1035115" cy="1228691"/>
      </dsp:txXfrm>
    </dsp:sp>
    <dsp:sp>
      <dsp:nvSpPr>
        <dsp:cNvPr id="6" name="圆角矩形 5"/>
        <dsp:cNvSpPr/>
      </dsp:nvSpPr>
      <dsp:spPr bwMode="white">
        <a:xfrm>
          <a:off x="3622903" y="921518"/>
          <a:ext cx="1035115" cy="1228691"/>
        </a:xfrm>
        <a:prstGeom prst="roundRect">
          <a:avLst/>
        </a:prstGeom>
      </dsp:spPr>
      <dsp:style>
        <a:lnRef idx="2">
          <a:schemeClr val="lt1"/>
        </a:lnRef>
        <a:fillRef idx="1">
          <a:schemeClr val="accent1"/>
        </a:fillRef>
        <a:effectRef idx="0">
          <a:scrgbClr r="0" g="0" b="0"/>
        </a:effectRef>
        <a:fontRef idx="minor">
          <a:schemeClr val="lt1"/>
        </a:fontRef>
      </dsp:style>
      <dsp:txBody>
        <a:bodyPr lIns="106680" tIns="106680" rIns="106680" bIns="106680" anchor="ctr"/>
        <a:lstStyle>
          <a:lvl2pPr marL="228600" indent="-228600">
            <a:defRPr sz="2100"/>
          </a:lvl2pPr>
          <a:lvl3pPr marL="457200" indent="-228600">
            <a:defRPr sz="2100"/>
          </a:lvl3pPr>
          <a:lvl4pPr marL="685800" indent="-228600">
            <a:defRPr sz="2100"/>
          </a:lvl4pPr>
          <a:lvl5pPr marL="914400" indent="-228600">
            <a:defRPr sz="2100"/>
          </a:lvl5pPr>
          <a:lvl6pPr marL="1143000" indent="-228600">
            <a:defRPr sz="2100"/>
          </a:lvl6pPr>
          <a:lvl7pPr marL="1371600" indent="-228600">
            <a:defRPr sz="2100"/>
          </a:lvl7pPr>
          <a:lvl8pPr marL="1600200" indent="-228600">
            <a:defRPr sz="2100"/>
          </a:lvl8pPr>
          <a:lvl9pPr marL="1828800" indent="-228600">
            <a:defRPr sz="2100"/>
          </a:lvl9pPr>
        </a:lstStyle>
        <a:p>
          <a:pPr lvl="0" algn="ctr">
            <a:lnSpc>
              <a:spcPct val="100000"/>
            </a:lnSpc>
            <a:spcBef>
              <a:spcPct val="0"/>
            </a:spcBef>
            <a:spcAft>
              <a:spcPct val="35000"/>
            </a:spcAft>
          </a:pPr>
          <a:r>
            <a:rPr lang="zh-CN" altLang="en-US" dirty="0" smtClean="0"/>
            <a:t>检查评估</a:t>
          </a:r>
          <a:endParaRPr lang="zh-CN" altLang="en-US" dirty="0"/>
        </a:p>
      </dsp:txBody>
      <dsp:txXfrm>
        <a:off x="3622903" y="921518"/>
        <a:ext cx="1035115" cy="1228691"/>
      </dsp:txXfrm>
    </dsp:sp>
    <dsp:sp>
      <dsp:nvSpPr>
        <dsp:cNvPr id="7" name="圆角矩形 6"/>
        <dsp:cNvSpPr/>
      </dsp:nvSpPr>
      <dsp:spPr bwMode="white">
        <a:xfrm>
          <a:off x="4830537" y="921518"/>
          <a:ext cx="1035115" cy="1228691"/>
        </a:xfrm>
        <a:prstGeom prst="roundRect">
          <a:avLst/>
        </a:prstGeom>
      </dsp:spPr>
      <dsp:style>
        <a:lnRef idx="2">
          <a:schemeClr val="lt1"/>
        </a:lnRef>
        <a:fillRef idx="1">
          <a:schemeClr val="accent1"/>
        </a:fillRef>
        <a:effectRef idx="0">
          <a:scrgbClr r="0" g="0" b="0"/>
        </a:effectRef>
        <a:fontRef idx="minor">
          <a:schemeClr val="lt1"/>
        </a:fontRef>
      </dsp:style>
      <dsp:txBody>
        <a:bodyPr lIns="106680" tIns="106680" rIns="106680" bIns="106680" anchor="ctr"/>
        <a:lstStyle>
          <a:lvl2pPr marL="228600" indent="-228600">
            <a:defRPr sz="2100"/>
          </a:lvl2pPr>
          <a:lvl3pPr marL="457200" indent="-228600">
            <a:defRPr sz="2100"/>
          </a:lvl3pPr>
          <a:lvl4pPr marL="685800" indent="-228600">
            <a:defRPr sz="2100"/>
          </a:lvl4pPr>
          <a:lvl5pPr marL="914400" indent="-228600">
            <a:defRPr sz="2100"/>
          </a:lvl5pPr>
          <a:lvl6pPr marL="1143000" indent="-228600">
            <a:defRPr sz="2100"/>
          </a:lvl6pPr>
          <a:lvl7pPr marL="1371600" indent="-228600">
            <a:defRPr sz="2100"/>
          </a:lvl7pPr>
          <a:lvl8pPr marL="1600200" indent="-228600">
            <a:defRPr sz="2100"/>
          </a:lvl8pPr>
          <a:lvl9pPr marL="1828800" indent="-228600">
            <a:defRPr sz="2100"/>
          </a:lvl9pPr>
        </a:lstStyle>
        <a:p>
          <a:pPr lvl="0" algn="ctr">
            <a:lnSpc>
              <a:spcPct val="100000"/>
            </a:lnSpc>
            <a:spcBef>
              <a:spcPct val="0"/>
            </a:spcBef>
            <a:spcAft>
              <a:spcPct val="35000"/>
            </a:spcAft>
          </a:pPr>
          <a:r>
            <a:rPr lang="zh-CN" altLang="en-US" dirty="0" smtClean="0"/>
            <a:t>验收鉴定</a:t>
          </a:r>
          <a:endParaRPr lang="zh-CN" altLang="en-US" dirty="0"/>
        </a:p>
      </dsp:txBody>
      <dsp:txXfrm>
        <a:off x="4830537" y="921518"/>
        <a:ext cx="1035115" cy="1228691"/>
      </dsp:txXfrm>
    </dsp:sp>
    <dsp:sp>
      <dsp:nvSpPr>
        <dsp:cNvPr id="8" name="圆角矩形 7"/>
        <dsp:cNvSpPr/>
      </dsp:nvSpPr>
      <dsp:spPr bwMode="white">
        <a:xfrm>
          <a:off x="6038171" y="921518"/>
          <a:ext cx="1035115" cy="1228691"/>
        </a:xfrm>
        <a:prstGeom prst="roundRect">
          <a:avLst/>
        </a:prstGeom>
      </dsp:spPr>
      <dsp:style>
        <a:lnRef idx="2">
          <a:schemeClr val="lt1"/>
        </a:lnRef>
        <a:fillRef idx="1">
          <a:schemeClr val="accent1"/>
        </a:fillRef>
        <a:effectRef idx="0">
          <a:scrgbClr r="0" g="0" b="0"/>
        </a:effectRef>
        <a:fontRef idx="minor">
          <a:schemeClr val="lt1"/>
        </a:fontRef>
      </dsp:style>
      <dsp:txBody>
        <a:bodyPr lIns="106680" tIns="106680" rIns="106680" bIns="106680" anchor="ctr"/>
        <a:lstStyle>
          <a:lvl2pPr marL="228600" indent="-228600">
            <a:defRPr sz="2100"/>
          </a:lvl2pPr>
          <a:lvl3pPr marL="457200" indent="-228600">
            <a:defRPr sz="2100"/>
          </a:lvl3pPr>
          <a:lvl4pPr marL="685800" indent="-228600">
            <a:defRPr sz="2100"/>
          </a:lvl4pPr>
          <a:lvl5pPr marL="914400" indent="-228600">
            <a:defRPr sz="2100"/>
          </a:lvl5pPr>
          <a:lvl6pPr marL="1143000" indent="-228600">
            <a:defRPr sz="2100"/>
          </a:lvl6pPr>
          <a:lvl7pPr marL="1371600" indent="-228600">
            <a:defRPr sz="2100"/>
          </a:lvl7pPr>
          <a:lvl8pPr marL="1600200" indent="-228600">
            <a:defRPr sz="2100"/>
          </a:lvl8pPr>
          <a:lvl9pPr marL="1828800" indent="-228600">
            <a:defRPr sz="2100"/>
          </a:lvl9pPr>
        </a:lstStyle>
        <a:p>
          <a:pPr lvl="0" algn="ctr">
            <a:lnSpc>
              <a:spcPct val="100000"/>
            </a:lnSpc>
            <a:spcBef>
              <a:spcPct val="0"/>
            </a:spcBef>
            <a:spcAft>
              <a:spcPct val="35000"/>
            </a:spcAft>
          </a:pPr>
          <a:r>
            <a:rPr lang="zh-CN" altLang="en-US" dirty="0" smtClean="0"/>
            <a:t>成果申请</a:t>
          </a:r>
          <a:endParaRPr lang="zh-CN" altLang="en-US" dirty="0"/>
        </a:p>
      </dsp:txBody>
      <dsp:txXfrm>
        <a:off x="6038171" y="921518"/>
        <a:ext cx="1035115" cy="1228691"/>
      </dsp:txXfrm>
    </dsp:sp>
    <dsp:sp>
      <dsp:nvSpPr>
        <dsp:cNvPr id="9" name="圆角矩形 8"/>
        <dsp:cNvSpPr/>
      </dsp:nvSpPr>
      <dsp:spPr bwMode="white">
        <a:xfrm>
          <a:off x="7245805" y="921518"/>
          <a:ext cx="1035115" cy="1228691"/>
        </a:xfrm>
        <a:prstGeom prst="roundRect">
          <a:avLst/>
        </a:prstGeom>
      </dsp:spPr>
      <dsp:style>
        <a:lnRef idx="2">
          <a:schemeClr val="lt1"/>
        </a:lnRef>
        <a:fillRef idx="1">
          <a:schemeClr val="accent1"/>
        </a:fillRef>
        <a:effectRef idx="0">
          <a:scrgbClr r="0" g="0" b="0"/>
        </a:effectRef>
        <a:fontRef idx="minor">
          <a:schemeClr val="lt1"/>
        </a:fontRef>
      </dsp:style>
      <dsp:txBody>
        <a:bodyPr lIns="106680" tIns="106680" rIns="106680" bIns="106680" anchor="ctr"/>
        <a:lstStyle>
          <a:lvl2pPr marL="228600" indent="-228600">
            <a:defRPr sz="2100"/>
          </a:lvl2pPr>
          <a:lvl3pPr marL="457200" indent="-228600">
            <a:defRPr sz="2100"/>
          </a:lvl3pPr>
          <a:lvl4pPr marL="685800" indent="-228600">
            <a:defRPr sz="2100"/>
          </a:lvl4pPr>
          <a:lvl5pPr marL="914400" indent="-228600">
            <a:defRPr sz="2100"/>
          </a:lvl5pPr>
          <a:lvl6pPr marL="1143000" indent="-228600">
            <a:defRPr sz="2100"/>
          </a:lvl6pPr>
          <a:lvl7pPr marL="1371600" indent="-228600">
            <a:defRPr sz="2100"/>
          </a:lvl7pPr>
          <a:lvl8pPr marL="1600200" indent="-228600">
            <a:defRPr sz="2100"/>
          </a:lvl8pPr>
          <a:lvl9pPr marL="1828800" indent="-228600">
            <a:defRPr sz="2100"/>
          </a:lvl9pPr>
        </a:lstStyle>
        <a:p>
          <a:pPr lvl="0" algn="ctr">
            <a:lnSpc>
              <a:spcPct val="100000"/>
            </a:lnSpc>
            <a:spcBef>
              <a:spcPct val="0"/>
            </a:spcBef>
            <a:spcAft>
              <a:spcPct val="35000"/>
            </a:spcAft>
          </a:pPr>
          <a:r>
            <a:rPr lang="zh-CN" altLang="en-US" dirty="0" smtClean="0"/>
            <a:t>推广应用</a:t>
          </a:r>
          <a:endParaRPr lang="zh-CN" altLang="en-US" dirty="0"/>
        </a:p>
      </dsp:txBody>
      <dsp:txXfrm>
        <a:off x="7245805" y="921518"/>
        <a:ext cx="1035115" cy="1228691"/>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页眉占位符 1"/>
          <p:cNvSpPr>
            <a:spLocks noGrp="1" noChangeArrowheads="1"/>
          </p:cNvSpPr>
          <p:nvPr>
            <p:ph type="hdr" sz="quarter" idx="4294967295"/>
          </p:nvPr>
        </p:nvSpPr>
        <p:spPr bwMode="auto">
          <a:xfrm>
            <a:off x="0" y="0"/>
            <a:ext cx="2971800" cy="457200"/>
          </a:xfrm>
          <a:prstGeom prst="rect">
            <a:avLst/>
          </a:prstGeom>
          <a:noFill/>
          <a:ln>
            <a:noFill/>
          </a:ln>
        </p:spPr>
        <p:txBody>
          <a:bodyPr vert="horz" wrap="square" lIns="91440" tIns="45720" rIns="91440" bIns="45720" numCol="1" anchor="t" anchorCtr="0" compatLnSpc="1"/>
          <a:lstStyle>
            <a:lvl1pPr>
              <a:defRPr>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日期占位符 2"/>
          <p:cNvSpPr>
            <a:spLocks noGrp="1" noChangeArrowheads="1"/>
          </p:cNvSpPr>
          <p:nvPr>
            <p:ph type="dt" idx="1"/>
          </p:nvPr>
        </p:nvSpPr>
        <p:spPr bwMode="auto">
          <a:xfrm>
            <a:off x="3884613" y="0"/>
            <a:ext cx="2971800" cy="457200"/>
          </a:xfrm>
          <a:prstGeom prst="rect">
            <a:avLst/>
          </a:prstGeom>
          <a:noFill/>
          <a:ln>
            <a:noFill/>
          </a:ln>
        </p:spPr>
        <p:txBody>
          <a:bodyPr vert="horz" wrap="square" lIns="91440" tIns="45720" rIns="91440" bIns="45720" numCol="1" anchor="t" anchorCtr="0" compatLnSpc="1"/>
          <a:lstStyle>
            <a:lvl1pPr>
              <a:defRPr>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B2DF314A-6DBA-4C69-8F0D-46C2D0B29542}" type="datetime1">
              <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364" name="幻灯片图像占位符 3"/>
          <p:cNvSpPr>
            <a:spLocks noGrp="1" noRot="1" noChangeAspect="1"/>
          </p:cNvSpPr>
          <p:nvPr>
            <p:ph type="sldImg" idx="2"/>
          </p:nvPr>
        </p:nvSpPr>
        <p:spPr>
          <a:xfrm>
            <a:off x="1143000" y="685800"/>
            <a:ext cx="4572000" cy="3429000"/>
          </a:xfrm>
          <a:prstGeom prst="rect">
            <a:avLst/>
          </a:prstGeom>
          <a:noFill/>
          <a:ln w="12700">
            <a:noFill/>
          </a:ln>
        </p:spPr>
      </p:sp>
      <p:sp>
        <p:nvSpPr>
          <p:cNvPr id="55301" name="备注占位符 4"/>
          <p:cNvSpPr>
            <a:spLocks noGrp="1" noRot="1" noChangeAspect="1" noChangeArrowheads="1"/>
          </p:cNvSpPr>
          <p:nvPr/>
        </p:nvSpPr>
        <p:spPr bwMode="auto">
          <a:xfrm>
            <a:off x="685800" y="4343400"/>
            <a:ext cx="5486400" cy="4114800"/>
          </a:xfrm>
          <a:prstGeom prst="rect">
            <a:avLst/>
          </a:prstGeom>
          <a:noFill/>
          <a:ln w="12700">
            <a:noFill/>
            <a:miter lim="800000"/>
          </a:ln>
        </p:spPr>
        <p:txBody>
          <a:bodyPr anchor="ctr"/>
          <a:lstStyle/>
          <a:p>
            <a:pPr marL="0" marR="0" lvl="0" indent="0" algn="l" defTabSz="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a:noFill/>
          </a:ln>
        </p:spPr>
        <p:txBody>
          <a:bodyPr vert="horz" wrap="square" lIns="91440" tIns="45720" rIns="91440" bIns="45720" numCol="1" anchor="b" anchorCtr="0" compatLnSpc="1"/>
          <a:lstStyle>
            <a:lvl1pPr>
              <a:defRPr>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a:noFill/>
          </a:ln>
        </p:spPr>
        <p:txBody>
          <a:bodyPr vert="horz" wrap="square" lIns="91440" tIns="45720" rIns="91440" bIns="45720" numCol="1" anchor="b" anchorCtr="0" compatLnSpc="1"/>
          <a:p>
            <a:pPr lvl="0"/>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hf sldNum="0"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幻灯片图像占位符 1"/>
          <p:cNvSpPr>
            <a:spLocks noGrp="1" noRot="1" noChangeAspect="1"/>
          </p:cNvSpPr>
          <p:nvPr>
            <p:ph type="sldImg"/>
          </p:nvPr>
        </p:nvSpPr>
        <p:spPr>
          <a:ln/>
        </p:spPr>
      </p:sp>
      <p:sp>
        <p:nvSpPr>
          <p:cNvPr id="20482" name="备注占位符 2"/>
          <p:cNvSpPr>
            <a:spLocks noGrp="1"/>
          </p:cNvSpPr>
          <p:nvPr>
            <p:ph type="body" idx="1"/>
          </p:nvPr>
        </p:nvSpPr>
        <p:spPr>
          <a:xfrm>
            <a:off x="685800" y="4343400"/>
            <a:ext cx="5486400" cy="4114800"/>
          </a:xfrm>
          <a:prstGeom prst="rect">
            <a:avLst/>
          </a:prstGeom>
          <a:noFill/>
          <a:ln w="9525">
            <a:noFill/>
          </a:ln>
        </p:spPr>
        <p:txBody>
          <a:bodyPr/>
          <a:p>
            <a:pPr lvl="0"/>
            <a:endParaRPr lang="zh-CN" altLang="en-US" dirty="0"/>
          </a:p>
        </p:txBody>
      </p:sp>
      <p:sp>
        <p:nvSpPr>
          <p:cNvPr id="20483" name="日期占位符 3"/>
          <p:cNvSpPr txBox="1">
            <a:spLocks noGrp="1"/>
          </p:cNvSpPr>
          <p:nvPr>
            <p:ph type="dt" sz="half"/>
          </p:nvPr>
        </p:nvSpPr>
        <p:spPr>
          <a:xfrm>
            <a:off x="3884613" y="0"/>
            <a:ext cx="2971800" cy="457200"/>
          </a:xfrm>
          <a:prstGeom prst="rect">
            <a:avLst/>
          </a:prstGeom>
          <a:noFill/>
          <a:ln w="9525">
            <a:noFill/>
          </a:ln>
        </p:spPr>
        <p:txBody>
          <a:bodyPr/>
          <a:p>
            <a:pPr lvl="0"/>
            <a:fld id="{BB962C8B-B14F-4D97-AF65-F5344CB8AC3E}" type="datetime1">
              <a:rPr lang="zh-CN" altLang="en-US" dirty="0"/>
            </a:fld>
            <a:endParaRPr lang="zh-CN" altLang="en-US" dirty="0"/>
          </a:p>
        </p:txBody>
      </p:sp>
      <p:sp>
        <p:nvSpPr>
          <p:cNvPr id="20484" name="灯片编号占位符 4"/>
          <p:cNvSpPr txBox="1">
            <a:spLocks noGrp="1"/>
          </p:cNvSpPr>
          <p:nvPr>
            <p:ph type="sldNum" sz="quarter"/>
          </p:nvPr>
        </p:nvSpPr>
        <p:spPr>
          <a:xfrm>
            <a:off x="3884613" y="8685213"/>
            <a:ext cx="2971800" cy="457200"/>
          </a:xfrm>
          <a:prstGeom prst="rect">
            <a:avLst/>
          </a:prstGeom>
          <a:noFill/>
          <a:ln w="9525">
            <a:noFill/>
          </a:ln>
        </p:spPr>
        <p:txBody>
          <a:bodyPr anchor="b"/>
          <a:p>
            <a:pPr lvl="0"/>
            <a:fld id="{9A0DB2DC-4C9A-4742-B13C-FB6460FD3503}" type="slidenum">
              <a:rPr lang="zh-CN" altLang="en-US" dirty="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5" name="幻灯片图像占位符 1"/>
          <p:cNvSpPr>
            <a:spLocks noGrp="1" noRot="1" noChangeAspect="1" noTextEdit="1"/>
          </p:cNvSpPr>
          <p:nvPr>
            <p:ph type="sldImg"/>
          </p:nvPr>
        </p:nvSpPr>
        <p:spPr>
          <a:ln/>
        </p:spPr>
      </p:sp>
      <p:sp>
        <p:nvSpPr>
          <p:cNvPr id="113666" name="备注占位符 2"/>
          <p:cNvSpPr>
            <a:spLocks noGrp="1"/>
          </p:cNvSpPr>
          <p:nvPr>
            <p:ph type="body" idx="1"/>
          </p:nvPr>
        </p:nvSpPr>
        <p:spPr>
          <a:xfrm>
            <a:off x="685800" y="4343400"/>
            <a:ext cx="5486400" cy="4114800"/>
          </a:xfrm>
          <a:prstGeom prst="rect">
            <a:avLst/>
          </a:prstGeom>
          <a:noFill/>
          <a:ln w="9525">
            <a:noFill/>
          </a:ln>
        </p:spPr>
        <p:txBody>
          <a:bodyPr/>
          <a:p>
            <a:pPr lvl="0"/>
            <a:endParaRPr lang="zh-CN" altLang="en-US" dirty="0"/>
          </a:p>
        </p:txBody>
      </p:sp>
      <p:sp>
        <p:nvSpPr>
          <p:cNvPr id="113667" name="日期占位符 3"/>
          <p:cNvSpPr txBox="1">
            <a:spLocks noGrp="1"/>
          </p:cNvSpPr>
          <p:nvPr/>
        </p:nvSpPr>
        <p:spPr>
          <a:xfrm>
            <a:off x="3884613" y="0"/>
            <a:ext cx="2971800" cy="457200"/>
          </a:xfrm>
          <a:prstGeom prst="rect">
            <a:avLst/>
          </a:prstGeom>
          <a:noFill/>
          <a:ln w="9525">
            <a:noFill/>
          </a:ln>
        </p:spPr>
        <p:txBody>
          <a:bodyPr/>
          <a:p>
            <a:pPr lvl="0"/>
            <a:fld id="{BB962C8B-B14F-4D97-AF65-F5344CB8AC3E}" type="datetime1">
              <a:rPr lang="zh-CN" altLang="en-US" dirty="0"/>
            </a:fld>
            <a:endParaRPr lang="zh-CN" altLang="en-US" dirty="0"/>
          </a:p>
        </p:txBody>
      </p:sp>
      <p:sp>
        <p:nvSpPr>
          <p:cNvPr id="113668" name="灯片编号占位符 4"/>
          <p:cNvSpPr txBox="1">
            <a:spLocks noGrp="1"/>
          </p:cNvSpPr>
          <p:nvPr/>
        </p:nvSpPr>
        <p:spPr>
          <a:xfrm>
            <a:off x="3884613" y="8685213"/>
            <a:ext cx="2971800" cy="457200"/>
          </a:xfrm>
          <a:prstGeom prst="rect">
            <a:avLst/>
          </a:prstGeom>
          <a:noFill/>
          <a:ln w="9525">
            <a:noFill/>
          </a:ln>
        </p:spPr>
        <p:txBody>
          <a:bodyPr anchor="b"/>
          <a:p>
            <a:pPr lvl="0"/>
            <a:fld id="{9A0DB2DC-4C9A-4742-B13C-FB6460FD3503}" type="slidenum">
              <a:rPr lang="zh-CN" altLang="en-US" dirty="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3" name="幻灯片图像占位符 1"/>
          <p:cNvSpPr>
            <a:spLocks noGrp="1" noRot="1" noChangeAspect="1" noTextEdit="1"/>
          </p:cNvSpPr>
          <p:nvPr>
            <p:ph type="sldImg"/>
          </p:nvPr>
        </p:nvSpPr>
        <p:spPr>
          <a:ln/>
        </p:spPr>
      </p:sp>
      <p:sp>
        <p:nvSpPr>
          <p:cNvPr id="115714" name="备注占位符 2"/>
          <p:cNvSpPr>
            <a:spLocks noGrp="1"/>
          </p:cNvSpPr>
          <p:nvPr>
            <p:ph type="body" idx="1"/>
          </p:nvPr>
        </p:nvSpPr>
        <p:spPr>
          <a:xfrm>
            <a:off x="685800" y="4343400"/>
            <a:ext cx="5486400" cy="4114800"/>
          </a:xfrm>
          <a:prstGeom prst="rect">
            <a:avLst/>
          </a:prstGeom>
          <a:noFill/>
          <a:ln w="9525">
            <a:noFill/>
          </a:ln>
        </p:spPr>
        <p:txBody>
          <a:bodyPr/>
          <a:p>
            <a:pPr lvl="0"/>
            <a:endParaRPr lang="zh-CN" altLang="en-US" dirty="0"/>
          </a:p>
        </p:txBody>
      </p:sp>
      <p:sp>
        <p:nvSpPr>
          <p:cNvPr id="115715" name="日期占位符 3"/>
          <p:cNvSpPr txBox="1">
            <a:spLocks noGrp="1"/>
          </p:cNvSpPr>
          <p:nvPr/>
        </p:nvSpPr>
        <p:spPr>
          <a:xfrm>
            <a:off x="3884613" y="0"/>
            <a:ext cx="2971800" cy="457200"/>
          </a:xfrm>
          <a:prstGeom prst="rect">
            <a:avLst/>
          </a:prstGeom>
          <a:noFill/>
          <a:ln w="9525">
            <a:noFill/>
          </a:ln>
        </p:spPr>
        <p:txBody>
          <a:bodyPr/>
          <a:p>
            <a:pPr lvl="0"/>
            <a:fld id="{BB962C8B-B14F-4D97-AF65-F5344CB8AC3E}" type="datetime1">
              <a:rPr lang="zh-CN" altLang="en-US" dirty="0"/>
            </a:fld>
            <a:endParaRPr lang="zh-CN" altLang="en-US" dirty="0"/>
          </a:p>
        </p:txBody>
      </p:sp>
      <p:sp>
        <p:nvSpPr>
          <p:cNvPr id="115716" name="灯片编号占位符 4"/>
          <p:cNvSpPr txBox="1">
            <a:spLocks noGrp="1"/>
          </p:cNvSpPr>
          <p:nvPr/>
        </p:nvSpPr>
        <p:spPr>
          <a:xfrm>
            <a:off x="3884613" y="8685213"/>
            <a:ext cx="2971800" cy="457200"/>
          </a:xfrm>
          <a:prstGeom prst="rect">
            <a:avLst/>
          </a:prstGeom>
          <a:noFill/>
          <a:ln w="9525">
            <a:noFill/>
          </a:ln>
        </p:spPr>
        <p:txBody>
          <a:bodyPr anchor="b"/>
          <a:p>
            <a:pPr lvl="0"/>
            <a:fld id="{9A0DB2DC-4C9A-4742-B13C-FB6460FD3503}" type="slidenum">
              <a:rPr lang="zh-CN" altLang="en-US" dirty="0"/>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1" name="幻灯片图像占位符 1"/>
          <p:cNvSpPr>
            <a:spLocks noGrp="1" noRot="1" noChangeAspect="1" noTextEdit="1"/>
          </p:cNvSpPr>
          <p:nvPr>
            <p:ph type="sldImg"/>
          </p:nvPr>
        </p:nvSpPr>
        <p:spPr>
          <a:ln/>
        </p:spPr>
      </p:sp>
      <p:sp>
        <p:nvSpPr>
          <p:cNvPr id="117762" name="备注占位符 2"/>
          <p:cNvSpPr>
            <a:spLocks noGrp="1"/>
          </p:cNvSpPr>
          <p:nvPr>
            <p:ph type="body" idx="1"/>
          </p:nvPr>
        </p:nvSpPr>
        <p:spPr>
          <a:xfrm>
            <a:off x="685800" y="4343400"/>
            <a:ext cx="5486400" cy="4114800"/>
          </a:xfrm>
          <a:prstGeom prst="rect">
            <a:avLst/>
          </a:prstGeom>
          <a:noFill/>
          <a:ln w="9525">
            <a:noFill/>
          </a:ln>
        </p:spPr>
        <p:txBody>
          <a:bodyPr/>
          <a:p>
            <a:pPr lvl="0"/>
            <a:endParaRPr lang="zh-CN" altLang="en-US" dirty="0"/>
          </a:p>
        </p:txBody>
      </p:sp>
      <p:sp>
        <p:nvSpPr>
          <p:cNvPr id="117763" name="日期占位符 3"/>
          <p:cNvSpPr txBox="1">
            <a:spLocks noGrp="1"/>
          </p:cNvSpPr>
          <p:nvPr/>
        </p:nvSpPr>
        <p:spPr>
          <a:xfrm>
            <a:off x="3884613" y="0"/>
            <a:ext cx="2971800" cy="457200"/>
          </a:xfrm>
          <a:prstGeom prst="rect">
            <a:avLst/>
          </a:prstGeom>
          <a:noFill/>
          <a:ln w="9525">
            <a:noFill/>
          </a:ln>
        </p:spPr>
        <p:txBody>
          <a:bodyPr/>
          <a:p>
            <a:pPr lvl="0"/>
            <a:fld id="{BB962C8B-B14F-4D97-AF65-F5344CB8AC3E}" type="datetime1">
              <a:rPr lang="zh-CN" altLang="en-US" dirty="0"/>
            </a:fld>
            <a:endParaRPr lang="zh-CN" altLang="en-US" dirty="0"/>
          </a:p>
        </p:txBody>
      </p:sp>
      <p:sp>
        <p:nvSpPr>
          <p:cNvPr id="117764" name="灯片编号占位符 4"/>
          <p:cNvSpPr txBox="1">
            <a:spLocks noGrp="1"/>
          </p:cNvSpPr>
          <p:nvPr/>
        </p:nvSpPr>
        <p:spPr>
          <a:xfrm>
            <a:off x="3884613" y="8685213"/>
            <a:ext cx="2971800" cy="457200"/>
          </a:xfrm>
          <a:prstGeom prst="rect">
            <a:avLst/>
          </a:prstGeom>
          <a:noFill/>
          <a:ln w="9525">
            <a:noFill/>
          </a:ln>
        </p:spPr>
        <p:txBody>
          <a:bodyPr anchor="b"/>
          <a:p>
            <a:pPr lvl="0"/>
            <a:fld id="{9A0DB2DC-4C9A-4742-B13C-FB6460FD3503}" type="slidenum">
              <a:rPr lang="zh-CN" altLang="en-US" dirty="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幻灯片图像占位符 1"/>
          <p:cNvSpPr>
            <a:spLocks noGrp="1" noRot="1" noChangeAspect="1" noTextEdit="1"/>
          </p:cNvSpPr>
          <p:nvPr>
            <p:ph type="sldImg"/>
          </p:nvPr>
        </p:nvSpPr>
        <p:spPr>
          <a:ln/>
        </p:spPr>
      </p:sp>
      <p:sp>
        <p:nvSpPr>
          <p:cNvPr id="3" name="备注占位符 2"/>
          <p:cNvSpPr>
            <a:spLocks noGrp="1"/>
          </p:cNvSpPr>
          <p:nvPr>
            <p:ph type="body" idx="1"/>
          </p:nvPr>
        </p:nvSpPr>
        <p:spPr>
          <a:xfrm>
            <a:off x="685800" y="4343400"/>
            <a:ext cx="5486400" cy="4114800"/>
          </a:xfrm>
          <a:prstGeom prst="rect">
            <a:avLst/>
          </a:prstGeom>
        </p:spPr>
        <p:txBody>
          <a:bodyPr/>
          <a:p>
            <a:pPr lvl="0"/>
            <a:r>
              <a:rPr lang="zh-CN" altLang="en-US" b="1" dirty="0">
                <a:effectLst>
                  <a:outerShdw blurRad="38100" dist="38100" dir="2700000">
                    <a:srgbClr val="C0C0C0"/>
                  </a:outerShdw>
                </a:effectLst>
                <a:latin typeface="Times New Roman" panose="02020603050405020304" pitchFamily="18" charset="0"/>
                <a:ea typeface="楷体_GB2312" pitchFamily="49" charset="-122"/>
              </a:rPr>
              <a:t>注意：凡是选填了</a:t>
            </a:r>
            <a:r>
              <a:rPr lang="zh-CN" altLang="en-US" b="1" u="sng" dirty="0">
                <a:solidFill>
                  <a:srgbClr val="FF0000"/>
                </a:solidFill>
                <a:effectLst>
                  <a:outerShdw blurRad="38100" dist="38100" dir="2700000">
                    <a:srgbClr val="C0C0C0"/>
                  </a:outerShdw>
                </a:effectLst>
                <a:latin typeface="Times New Roman" panose="02020603050405020304" pitchFamily="18" charset="0"/>
                <a:ea typeface="楷体_GB2312" pitchFamily="49" charset="-122"/>
              </a:rPr>
              <a:t>“</a:t>
            </a:r>
            <a:r>
              <a:rPr lang="en-US" altLang="zh-CN" b="1" u="sng" dirty="0">
                <a:solidFill>
                  <a:srgbClr val="FF0000"/>
                </a:solidFill>
                <a:effectLst>
                  <a:outerShdw blurRad="38100" dist="38100" dir="2700000">
                    <a:srgbClr val="C0C0C0"/>
                  </a:outerShdw>
                </a:effectLst>
                <a:latin typeface="Times New Roman" panose="02020603050405020304" pitchFamily="18" charset="0"/>
                <a:ea typeface="楷体_GB2312" pitchFamily="49" charset="-122"/>
              </a:rPr>
              <a:t>1.</a:t>
            </a:r>
            <a:r>
              <a:rPr lang="zh-CN" altLang="en-US" b="1" u="sng" dirty="0">
                <a:solidFill>
                  <a:srgbClr val="FF0000"/>
                </a:solidFill>
                <a:effectLst>
                  <a:outerShdw blurRad="38100" dist="38100" dir="2700000">
                    <a:srgbClr val="C0C0C0"/>
                  </a:outerShdw>
                </a:effectLst>
                <a:latin typeface="Times New Roman" panose="02020603050405020304" pitchFamily="18" charset="0"/>
                <a:ea typeface="楷体_GB2312" pitchFamily="49" charset="-122"/>
              </a:rPr>
              <a:t>国家科技项目”</a:t>
            </a:r>
            <a:r>
              <a:rPr lang="zh-CN" altLang="en-US" b="1" dirty="0">
                <a:effectLst>
                  <a:outerShdw blurRad="38100" dist="38100" dir="2700000">
                    <a:srgbClr val="C0C0C0"/>
                  </a:outerShdw>
                </a:effectLst>
                <a:latin typeface="Times New Roman" panose="02020603050405020304" pitchFamily="18" charset="0"/>
                <a:ea typeface="楷体_GB2312" pitchFamily="49" charset="-122"/>
              </a:rPr>
              <a:t>和</a:t>
            </a:r>
            <a:r>
              <a:rPr lang="zh-CN" altLang="en-US" b="1" u="sng" dirty="0">
                <a:solidFill>
                  <a:srgbClr val="FF0000"/>
                </a:solidFill>
                <a:effectLst>
                  <a:outerShdw blurRad="38100" dist="38100" dir="2700000">
                    <a:srgbClr val="C0C0C0"/>
                  </a:outerShdw>
                </a:effectLst>
                <a:latin typeface="Times New Roman" panose="02020603050405020304" pitchFamily="18" charset="0"/>
                <a:ea typeface="楷体_GB2312" pitchFamily="49" charset="-122"/>
              </a:rPr>
              <a:t>“</a:t>
            </a:r>
            <a:r>
              <a:rPr lang="en-US" altLang="zh-CN" b="1" u="sng" dirty="0">
                <a:solidFill>
                  <a:srgbClr val="FF0000"/>
                </a:solidFill>
                <a:effectLst>
                  <a:outerShdw blurRad="38100" dist="38100" dir="2700000">
                    <a:srgbClr val="C0C0C0"/>
                  </a:outerShdw>
                </a:effectLst>
                <a:latin typeface="Times New Roman" panose="02020603050405020304" pitchFamily="18" charset="0"/>
                <a:ea typeface="楷体_GB2312" pitchFamily="49" charset="-122"/>
              </a:rPr>
              <a:t>2.</a:t>
            </a:r>
            <a:r>
              <a:rPr lang="zh-CN" altLang="en-US" b="1" u="sng" dirty="0">
                <a:solidFill>
                  <a:srgbClr val="FF0000"/>
                </a:solidFill>
                <a:effectLst>
                  <a:outerShdw blurRad="38100" dist="38100" dir="2700000">
                    <a:srgbClr val="C0C0C0"/>
                  </a:outerShdw>
                </a:effectLst>
                <a:latin typeface="Times New Roman" panose="02020603050405020304" pitchFamily="18" charset="0"/>
                <a:ea typeface="楷体_GB2312" pitchFamily="49" charset="-122"/>
              </a:rPr>
              <a:t>地方科技项目”</a:t>
            </a:r>
            <a:r>
              <a:rPr lang="zh-CN" altLang="en-US" b="1" dirty="0">
                <a:effectLst>
                  <a:outerShdw blurRad="38100" dist="38100" dir="2700000">
                    <a:srgbClr val="C0C0C0"/>
                  </a:outerShdw>
                </a:effectLst>
                <a:latin typeface="Times New Roman" panose="02020603050405020304" pitchFamily="18" charset="0"/>
                <a:ea typeface="楷体_GB2312" pitchFamily="49" charset="-122"/>
              </a:rPr>
              <a:t>，都应有来自政府部门的资金资助，本表</a:t>
            </a:r>
            <a:r>
              <a:rPr lang="zh-CN" altLang="en-US" b="1" u="sng" dirty="0">
                <a:solidFill>
                  <a:srgbClr val="FF0000"/>
                </a:solidFill>
                <a:effectLst>
                  <a:outerShdw blurRad="38100" dist="38100" dir="2700000">
                    <a:srgbClr val="C0C0C0"/>
                  </a:outerShdw>
                </a:effectLst>
                <a:latin typeface="Times New Roman" panose="02020603050405020304" pitchFamily="18" charset="0"/>
                <a:ea typeface="楷体_GB2312" pitchFamily="49" charset="-122"/>
              </a:rPr>
              <a:t>“政府资金”（代码</a:t>
            </a:r>
            <a:r>
              <a:rPr lang="en-US" altLang="zh-CN" b="1" u="sng" dirty="0">
                <a:solidFill>
                  <a:srgbClr val="FF0000"/>
                </a:solidFill>
                <a:effectLst>
                  <a:outerShdw blurRad="38100" dist="38100" dir="2700000">
                    <a:srgbClr val="C0C0C0"/>
                  </a:outerShdw>
                </a:effectLst>
                <a:latin typeface="Times New Roman" panose="02020603050405020304" pitchFamily="18" charset="0"/>
                <a:ea typeface="楷体_GB2312" pitchFamily="49" charset="-122"/>
              </a:rPr>
              <a:t>11</a:t>
            </a:r>
            <a:r>
              <a:rPr lang="zh-CN" altLang="en-US" b="1" u="sng" dirty="0">
                <a:solidFill>
                  <a:srgbClr val="FF0000"/>
                </a:solidFill>
                <a:effectLst>
                  <a:outerShdw blurRad="38100" dist="38100" dir="2700000">
                    <a:srgbClr val="C0C0C0"/>
                  </a:outerShdw>
                </a:effectLst>
                <a:latin typeface="Times New Roman" panose="02020603050405020304" pitchFamily="18" charset="0"/>
                <a:ea typeface="楷体_GB2312" pitchFamily="49" charset="-122"/>
              </a:rPr>
              <a:t>）应＞</a:t>
            </a:r>
            <a:r>
              <a:rPr lang="en-US" altLang="zh-CN" b="1" u="sng" dirty="0">
                <a:solidFill>
                  <a:srgbClr val="FF0000"/>
                </a:solidFill>
                <a:effectLst>
                  <a:outerShdw blurRad="38100" dist="38100" dir="2700000">
                    <a:srgbClr val="C0C0C0"/>
                  </a:outerShdw>
                </a:effectLst>
                <a:latin typeface="Times New Roman" panose="02020603050405020304" pitchFamily="18" charset="0"/>
                <a:ea typeface="楷体_GB2312" pitchFamily="49" charset="-122"/>
              </a:rPr>
              <a:t>0</a:t>
            </a:r>
            <a:r>
              <a:rPr lang="zh-CN" altLang="en-US" b="1" dirty="0">
                <a:effectLst>
                  <a:outerShdw blurRad="38100" dist="38100" dir="2700000">
                    <a:srgbClr val="C0C0C0"/>
                  </a:outerShdw>
                </a:effectLst>
                <a:latin typeface="Times New Roman" panose="02020603050405020304" pitchFamily="18" charset="0"/>
                <a:ea typeface="楷体_GB2312" pitchFamily="49" charset="-122"/>
              </a:rPr>
              <a:t>。</a:t>
            </a:r>
            <a:endParaRPr lang="zh-CN" altLang="en-US" b="1" dirty="0">
              <a:effectLst>
                <a:outerShdw blurRad="38100" dist="38100" dir="2700000">
                  <a:srgbClr val="C0C0C0"/>
                </a:outerShdw>
              </a:effectLst>
              <a:latin typeface="Times New Roman" panose="02020603050405020304" pitchFamily="18" charset="0"/>
              <a:ea typeface="楷体_GB2312" pitchFamily="49" charset="-122"/>
            </a:endParaRPr>
          </a:p>
        </p:txBody>
      </p:sp>
      <p:sp>
        <p:nvSpPr>
          <p:cNvPr id="72707" name="日期占位符 3"/>
          <p:cNvSpPr txBox="1">
            <a:spLocks noGrp="1"/>
          </p:cNvSpPr>
          <p:nvPr>
            <p:ph type="dt" sz="half"/>
          </p:nvPr>
        </p:nvSpPr>
        <p:spPr>
          <a:xfrm>
            <a:off x="3884613" y="0"/>
            <a:ext cx="2971800" cy="457200"/>
          </a:xfrm>
          <a:prstGeom prst="rect">
            <a:avLst/>
          </a:prstGeom>
          <a:noFill/>
          <a:ln w="9525">
            <a:noFill/>
          </a:ln>
        </p:spPr>
        <p:txBody>
          <a:bodyPr/>
          <a:p>
            <a:pPr lvl="0"/>
            <a:fld id="{BB962C8B-B14F-4D97-AF65-F5344CB8AC3E}" type="datetime1">
              <a:rPr lang="zh-CN" altLang="en-US" dirty="0"/>
            </a:fld>
            <a:endParaRPr lang="zh-CN" altLang="en-US" dirty="0"/>
          </a:p>
        </p:txBody>
      </p:sp>
      <p:sp>
        <p:nvSpPr>
          <p:cNvPr id="72708" name="灯片编号占位符 4"/>
          <p:cNvSpPr txBox="1">
            <a:spLocks noGrp="1"/>
          </p:cNvSpPr>
          <p:nvPr>
            <p:ph type="sldNum" sz="quarter"/>
          </p:nvPr>
        </p:nvSpPr>
        <p:spPr>
          <a:xfrm>
            <a:off x="3884613" y="8685213"/>
            <a:ext cx="2971800" cy="457200"/>
          </a:xfrm>
          <a:prstGeom prst="rect">
            <a:avLst/>
          </a:prstGeom>
          <a:noFill/>
          <a:ln w="9525">
            <a:noFill/>
          </a:ln>
        </p:spPr>
        <p:txBody>
          <a:bodyPr anchor="b"/>
          <a:p>
            <a:pPr lvl="0"/>
            <a:fld id="{9A0DB2DC-4C9A-4742-B13C-FB6460FD3503}" type="slidenum">
              <a:rPr lang="zh-CN" altLang="en-US" dirty="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幻灯片图像占位符 1"/>
          <p:cNvSpPr>
            <a:spLocks noGrp="1" noRot="1" noChangeAspect="1" noTextEdit="1"/>
          </p:cNvSpPr>
          <p:nvPr>
            <p:ph type="sldImg"/>
          </p:nvPr>
        </p:nvSpPr>
        <p:spPr>
          <a:ln/>
        </p:spPr>
      </p:sp>
      <p:sp>
        <p:nvSpPr>
          <p:cNvPr id="74754" name="备注占位符 2"/>
          <p:cNvSpPr>
            <a:spLocks noGrp="1"/>
          </p:cNvSpPr>
          <p:nvPr>
            <p:ph type="body" idx="1"/>
          </p:nvPr>
        </p:nvSpPr>
        <p:spPr>
          <a:xfrm>
            <a:off x="685800" y="4343400"/>
            <a:ext cx="5486400" cy="4114800"/>
          </a:xfrm>
          <a:prstGeom prst="rect">
            <a:avLst/>
          </a:prstGeom>
          <a:noFill/>
          <a:ln w="9525">
            <a:noFill/>
          </a:ln>
        </p:spPr>
        <p:txBody>
          <a:bodyPr/>
          <a:p>
            <a:pPr lvl="0"/>
            <a:r>
              <a:rPr lang="zh-CN" altLang="en-US" b="1" dirty="0">
                <a:latin typeface="Times New Roman" panose="02020603050405020304" pitchFamily="18" charset="0"/>
                <a:ea typeface="楷体_GB2312" pitchFamily="49" charset="-122"/>
              </a:rPr>
              <a:t>（</a:t>
            </a:r>
            <a:r>
              <a:rPr lang="en-US" altLang="zh-CN" b="1" dirty="0">
                <a:latin typeface="Times New Roman" panose="02020603050405020304" pitchFamily="18" charset="0"/>
                <a:ea typeface="楷体_GB2312" pitchFamily="49" charset="-122"/>
              </a:rPr>
              <a:t>1</a:t>
            </a:r>
            <a:r>
              <a:rPr lang="zh-CN" altLang="en-US" b="1" dirty="0">
                <a:latin typeface="Times New Roman" panose="02020603050405020304" pitchFamily="18" charset="0"/>
                <a:ea typeface="楷体_GB2312" pitchFamily="49" charset="-122"/>
              </a:rPr>
              <a:t>）该指标是</a:t>
            </a:r>
            <a:r>
              <a:rPr lang="zh-CN" altLang="en-US" b="1" dirty="0">
                <a:solidFill>
                  <a:srgbClr val="FF0000"/>
                </a:solidFill>
                <a:latin typeface="Times New Roman" panose="02020603050405020304" pitchFamily="18" charset="0"/>
                <a:ea typeface="楷体_GB2312" pitchFamily="49" charset="-122"/>
              </a:rPr>
              <a:t>判断</a:t>
            </a:r>
            <a:r>
              <a:rPr lang="en-US" altLang="zh-CN" b="1" dirty="0">
                <a:solidFill>
                  <a:srgbClr val="FF0000"/>
                </a:solidFill>
                <a:latin typeface="Times New Roman" panose="02020603050405020304" pitchFamily="18" charset="0"/>
                <a:ea typeface="楷体_GB2312" pitchFamily="49" charset="-122"/>
              </a:rPr>
              <a:t>R&amp;D</a:t>
            </a:r>
            <a:r>
              <a:rPr lang="zh-CN" altLang="en-US" b="1" dirty="0">
                <a:solidFill>
                  <a:srgbClr val="FF0000"/>
                </a:solidFill>
                <a:latin typeface="Times New Roman" panose="02020603050405020304" pitchFamily="18" charset="0"/>
                <a:ea typeface="楷体_GB2312" pitchFamily="49" charset="-122"/>
              </a:rPr>
              <a:t>项目的重要指标</a:t>
            </a:r>
            <a:r>
              <a:rPr lang="zh-CN" altLang="en-US" b="1" dirty="0">
                <a:latin typeface="Times New Roman" panose="02020603050405020304" pitchFamily="18" charset="0"/>
                <a:ea typeface="楷体_GB2312" pitchFamily="49" charset="-122"/>
              </a:rPr>
              <a:t>，项目成果形式选填</a:t>
            </a:r>
            <a:r>
              <a:rPr lang="en-US" altLang="zh-CN" b="1" dirty="0">
                <a:latin typeface="Times New Roman" panose="02020603050405020304" pitchFamily="18" charset="0"/>
                <a:ea typeface="楷体_GB2312" pitchFamily="49" charset="-122"/>
              </a:rPr>
              <a:t>1</a:t>
            </a:r>
            <a:r>
              <a:rPr lang="zh-CN" altLang="en-US" b="1" dirty="0">
                <a:latin typeface="Times New Roman" panose="02020603050405020304" pitchFamily="18" charset="0"/>
                <a:ea typeface="楷体_GB2312" pitchFamily="49" charset="-122"/>
              </a:rPr>
              <a:t>、</a:t>
            </a:r>
            <a:r>
              <a:rPr lang="en-US" altLang="zh-CN" b="1" dirty="0">
                <a:solidFill>
                  <a:srgbClr val="FF0000"/>
                </a:solidFill>
                <a:latin typeface="Times New Roman" panose="02020603050405020304" pitchFamily="18" charset="0"/>
                <a:ea typeface="楷体_GB2312" pitchFamily="49" charset="-122"/>
              </a:rPr>
              <a:t>2</a:t>
            </a:r>
            <a:r>
              <a:rPr lang="zh-CN" altLang="en-US" b="1" dirty="0">
                <a:solidFill>
                  <a:srgbClr val="FF0000"/>
                </a:solidFill>
                <a:latin typeface="Times New Roman" panose="02020603050405020304" pitchFamily="18" charset="0"/>
                <a:ea typeface="楷体_GB2312" pitchFamily="49" charset="-122"/>
              </a:rPr>
              <a:t>、</a:t>
            </a:r>
            <a:r>
              <a:rPr lang="en-US" altLang="zh-CN" b="1" dirty="0">
                <a:solidFill>
                  <a:srgbClr val="FF0000"/>
                </a:solidFill>
                <a:latin typeface="Times New Roman" panose="02020603050405020304" pitchFamily="18" charset="0"/>
                <a:ea typeface="楷体_GB2312" pitchFamily="49" charset="-122"/>
              </a:rPr>
              <a:t>3</a:t>
            </a:r>
            <a:r>
              <a:rPr lang="zh-CN" altLang="en-US" b="1" dirty="0">
                <a:solidFill>
                  <a:srgbClr val="FF0000"/>
                </a:solidFill>
                <a:latin typeface="Times New Roman" panose="02020603050405020304" pitchFamily="18" charset="0"/>
                <a:ea typeface="楷体_GB2312" pitchFamily="49" charset="-122"/>
              </a:rPr>
              <a:t>、</a:t>
            </a:r>
            <a:r>
              <a:rPr lang="en-US" altLang="zh-CN" b="1" dirty="0">
                <a:solidFill>
                  <a:srgbClr val="FF0000"/>
                </a:solidFill>
                <a:latin typeface="Times New Roman" panose="02020603050405020304" pitchFamily="18" charset="0"/>
                <a:ea typeface="楷体_GB2312" pitchFamily="49" charset="-122"/>
              </a:rPr>
              <a:t>4</a:t>
            </a:r>
            <a:r>
              <a:rPr lang="zh-CN" altLang="en-US" b="1" dirty="0">
                <a:solidFill>
                  <a:srgbClr val="FF0000"/>
                </a:solidFill>
                <a:latin typeface="Times New Roman" panose="02020603050405020304" pitchFamily="18" charset="0"/>
                <a:ea typeface="楷体_GB2312" pitchFamily="49" charset="-122"/>
              </a:rPr>
              <a:t>、</a:t>
            </a:r>
            <a:r>
              <a:rPr lang="en-US" altLang="zh-CN" b="1" dirty="0">
                <a:solidFill>
                  <a:srgbClr val="FF0000"/>
                </a:solidFill>
                <a:latin typeface="Times New Roman" panose="02020603050405020304" pitchFamily="18" charset="0"/>
                <a:ea typeface="楷体_GB2312" pitchFamily="49" charset="-122"/>
              </a:rPr>
              <a:t>8</a:t>
            </a:r>
            <a:r>
              <a:rPr lang="zh-CN" altLang="en-US" b="1" dirty="0">
                <a:solidFill>
                  <a:srgbClr val="FF0000"/>
                </a:solidFill>
                <a:latin typeface="Times New Roman" panose="02020603050405020304" pitchFamily="18" charset="0"/>
                <a:ea typeface="楷体_GB2312" pitchFamily="49" charset="-122"/>
              </a:rPr>
              <a:t>的</a:t>
            </a:r>
            <a:r>
              <a:rPr lang="zh-CN" altLang="en-US" b="1" dirty="0">
                <a:latin typeface="Times New Roman" panose="02020603050405020304" pitchFamily="18" charset="0"/>
                <a:ea typeface="楷体_GB2312" pitchFamily="49" charset="-122"/>
              </a:rPr>
              <a:t>项目属于</a:t>
            </a:r>
            <a:r>
              <a:rPr lang="en-US" altLang="zh-CN" b="1" dirty="0">
                <a:latin typeface="Times New Roman" panose="02020603050405020304" pitchFamily="18" charset="0"/>
                <a:ea typeface="楷体_GB2312" pitchFamily="49" charset="-122"/>
              </a:rPr>
              <a:t>R&amp;D</a:t>
            </a:r>
            <a:r>
              <a:rPr lang="zh-CN" altLang="en-US" b="1" dirty="0">
                <a:latin typeface="Times New Roman" panose="02020603050405020304" pitchFamily="18" charset="0"/>
                <a:ea typeface="楷体_GB2312" pitchFamily="49" charset="-122"/>
              </a:rPr>
              <a:t>项目，选填其他的形式就为非</a:t>
            </a:r>
            <a:r>
              <a:rPr lang="en-US" altLang="zh-CN" b="1" dirty="0">
                <a:latin typeface="Times New Roman" panose="02020603050405020304" pitchFamily="18" charset="0"/>
                <a:ea typeface="楷体_GB2312" pitchFamily="49" charset="-122"/>
              </a:rPr>
              <a:t>R&amp;D</a:t>
            </a:r>
            <a:r>
              <a:rPr lang="zh-CN" altLang="en-US" b="1" dirty="0">
                <a:latin typeface="Times New Roman" panose="02020603050405020304" pitchFamily="18" charset="0"/>
                <a:ea typeface="楷体_GB2312" pitchFamily="49" charset="-122"/>
              </a:rPr>
              <a:t>项目了，请慎重填报。</a:t>
            </a:r>
            <a:endParaRPr lang="en-US" altLang="zh-CN" b="1" dirty="0">
              <a:latin typeface="Times New Roman" panose="02020603050405020304" pitchFamily="18" charset="0"/>
              <a:ea typeface="楷体_GB2312" pitchFamily="49" charset="-122"/>
            </a:endParaRPr>
          </a:p>
          <a:p>
            <a:pPr lvl="0"/>
            <a:r>
              <a:rPr lang="zh-CN" altLang="en-US" b="1" dirty="0">
                <a:latin typeface="Times New Roman" panose="02020603050405020304" pitchFamily="18" charset="0"/>
                <a:ea typeface="楷体_GB2312" pitchFamily="49" charset="-122"/>
              </a:rPr>
              <a:t>（</a:t>
            </a:r>
            <a:r>
              <a:rPr lang="en-US" altLang="zh-CN" b="1" dirty="0">
                <a:latin typeface="Times New Roman" panose="02020603050405020304" pitchFamily="18" charset="0"/>
                <a:ea typeface="楷体_GB2312" pitchFamily="49" charset="-122"/>
              </a:rPr>
              <a:t>2</a:t>
            </a:r>
            <a:r>
              <a:rPr lang="zh-CN" altLang="en-US" b="1" dirty="0">
                <a:latin typeface="Times New Roman" panose="02020603050405020304" pitchFamily="18" charset="0"/>
                <a:ea typeface="楷体_GB2312" pitchFamily="49" charset="-122"/>
              </a:rPr>
              <a:t>）代码</a:t>
            </a:r>
            <a:r>
              <a:rPr lang="zh-CN" altLang="en-US" b="1" dirty="0">
                <a:solidFill>
                  <a:srgbClr val="FF0000"/>
                </a:solidFill>
                <a:latin typeface="Times New Roman" panose="02020603050405020304" pitchFamily="18" charset="0"/>
                <a:ea typeface="楷体_GB2312" pitchFamily="49" charset="-122"/>
              </a:rPr>
              <a:t>“</a:t>
            </a:r>
            <a:r>
              <a:rPr lang="en-US" altLang="zh-CN" b="1" dirty="0">
                <a:solidFill>
                  <a:srgbClr val="FF0000"/>
                </a:solidFill>
                <a:latin typeface="Times New Roman" panose="02020603050405020304" pitchFamily="18" charset="0"/>
                <a:ea typeface="楷体_GB2312" pitchFamily="49" charset="-122"/>
              </a:rPr>
              <a:t>1 .</a:t>
            </a:r>
            <a:r>
              <a:rPr lang="zh-CN" altLang="en-US" b="1" dirty="0">
                <a:solidFill>
                  <a:srgbClr val="FF0000"/>
                </a:solidFill>
                <a:latin typeface="Times New Roman" panose="02020603050405020304" pitchFamily="18" charset="0"/>
                <a:ea typeface="楷体_GB2312" pitchFamily="49" charset="-122"/>
              </a:rPr>
              <a:t>论文或专著”</a:t>
            </a:r>
            <a:r>
              <a:rPr lang="zh-CN" altLang="en-US" b="1" dirty="0">
                <a:latin typeface="Times New Roman" panose="02020603050405020304" pitchFamily="18" charset="0"/>
                <a:ea typeface="楷体_GB2312" pitchFamily="49" charset="-122"/>
              </a:rPr>
              <a:t>这种成果形式虽然也是属于</a:t>
            </a:r>
            <a:r>
              <a:rPr lang="en-US" altLang="zh-CN" b="1" dirty="0">
                <a:latin typeface="Times New Roman" panose="02020603050405020304" pitchFamily="18" charset="0"/>
                <a:ea typeface="楷体_GB2312" pitchFamily="49" charset="-122"/>
              </a:rPr>
              <a:t>R&amp;D</a:t>
            </a:r>
            <a:r>
              <a:rPr lang="zh-CN" altLang="en-US" b="1" dirty="0">
                <a:latin typeface="Times New Roman" panose="02020603050405020304" pitchFamily="18" charset="0"/>
                <a:ea typeface="楷体_GB2312" pitchFamily="49" charset="-122"/>
              </a:rPr>
              <a:t>项目形式，但是一般出现在高校或专业研究机构，企业极少发生的，如果企业选择“</a:t>
            </a:r>
            <a:r>
              <a:rPr lang="en-US" altLang="zh-CN" b="1" dirty="0">
                <a:latin typeface="Times New Roman" panose="02020603050405020304" pitchFamily="18" charset="0"/>
                <a:ea typeface="楷体_GB2312" pitchFamily="49" charset="-122"/>
              </a:rPr>
              <a:t>1”</a:t>
            </a:r>
            <a:r>
              <a:rPr lang="zh-CN" altLang="en-US" b="1" dirty="0">
                <a:latin typeface="Times New Roman" panose="02020603050405020304" pitchFamily="18" charset="0"/>
                <a:ea typeface="楷体_GB2312" pitchFamily="49" charset="-122"/>
              </a:rPr>
              <a:t>的就必须核实清楚，是否存在误填，否则需要说明情况。</a:t>
            </a:r>
            <a:endParaRPr lang="zh-CN" altLang="en-US" b="1" dirty="0">
              <a:latin typeface="Times New Roman" panose="02020603050405020304" pitchFamily="18" charset="0"/>
              <a:ea typeface="楷体_GB2312" pitchFamily="49" charset="-122"/>
            </a:endParaRPr>
          </a:p>
          <a:p>
            <a:pPr lvl="0"/>
            <a:endParaRPr lang="zh-CN" altLang="en-US" dirty="0"/>
          </a:p>
        </p:txBody>
      </p:sp>
      <p:sp>
        <p:nvSpPr>
          <p:cNvPr id="74755" name="日期占位符 3"/>
          <p:cNvSpPr txBox="1">
            <a:spLocks noGrp="1"/>
          </p:cNvSpPr>
          <p:nvPr>
            <p:ph type="dt" sz="half"/>
          </p:nvPr>
        </p:nvSpPr>
        <p:spPr>
          <a:xfrm>
            <a:off x="3884613" y="0"/>
            <a:ext cx="2971800" cy="457200"/>
          </a:xfrm>
          <a:prstGeom prst="rect">
            <a:avLst/>
          </a:prstGeom>
          <a:noFill/>
          <a:ln w="9525">
            <a:noFill/>
          </a:ln>
        </p:spPr>
        <p:txBody>
          <a:bodyPr/>
          <a:p>
            <a:pPr lvl="0"/>
            <a:fld id="{BB962C8B-B14F-4D97-AF65-F5344CB8AC3E}" type="datetime1">
              <a:rPr lang="zh-CN" altLang="en-US" dirty="0"/>
            </a:fld>
            <a:endParaRPr lang="zh-CN" altLang="en-US" dirty="0"/>
          </a:p>
        </p:txBody>
      </p:sp>
      <p:sp>
        <p:nvSpPr>
          <p:cNvPr id="74756" name="灯片编号占位符 4"/>
          <p:cNvSpPr txBox="1">
            <a:spLocks noGrp="1"/>
          </p:cNvSpPr>
          <p:nvPr>
            <p:ph type="sldNum" sz="quarter"/>
          </p:nvPr>
        </p:nvSpPr>
        <p:spPr>
          <a:xfrm>
            <a:off x="3884613" y="8685213"/>
            <a:ext cx="2971800" cy="457200"/>
          </a:xfrm>
          <a:prstGeom prst="rect">
            <a:avLst/>
          </a:prstGeom>
          <a:noFill/>
          <a:ln w="9525">
            <a:noFill/>
          </a:ln>
        </p:spPr>
        <p:txBody>
          <a:bodyPr anchor="b"/>
          <a:p>
            <a:pPr lvl="0"/>
            <a:fld id="{9A0DB2DC-4C9A-4742-B13C-FB6460FD3503}" type="slidenum">
              <a:rPr lang="zh-CN" altLang="en-US" dirty="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5" name="幻灯片图像占位符 1"/>
          <p:cNvSpPr>
            <a:spLocks noGrp="1" noRot="1" noChangeAspect="1" noTextEdit="1"/>
          </p:cNvSpPr>
          <p:nvPr>
            <p:ph type="sldImg"/>
          </p:nvPr>
        </p:nvSpPr>
        <p:spPr>
          <a:ln/>
        </p:spPr>
      </p:sp>
      <p:sp>
        <p:nvSpPr>
          <p:cNvPr id="77826" name="备注占位符 2"/>
          <p:cNvSpPr>
            <a:spLocks noGrp="1"/>
          </p:cNvSpPr>
          <p:nvPr>
            <p:ph type="body" idx="1"/>
          </p:nvPr>
        </p:nvSpPr>
        <p:spPr>
          <a:xfrm>
            <a:off x="685800" y="4343400"/>
            <a:ext cx="5486400" cy="4114800"/>
          </a:xfrm>
          <a:prstGeom prst="rect">
            <a:avLst/>
          </a:prstGeom>
          <a:noFill/>
          <a:ln w="9525">
            <a:noFill/>
          </a:ln>
        </p:spPr>
        <p:txBody>
          <a:bodyPr/>
          <a:p>
            <a:pPr lvl="0"/>
            <a:r>
              <a:rPr lang="zh-CN" altLang="en-US" b="1" dirty="0"/>
              <a:t>（</a:t>
            </a:r>
            <a:r>
              <a:rPr lang="en-US" altLang="zh-CN" b="1" dirty="0"/>
              <a:t>1</a:t>
            </a:r>
            <a:r>
              <a:rPr lang="zh-CN" altLang="en-US" b="1" dirty="0"/>
              <a:t>）</a:t>
            </a:r>
            <a:r>
              <a:rPr lang="zh-CN" altLang="en-US" b="1" dirty="0">
                <a:latin typeface="Times New Roman" panose="02020603050405020304" pitchFamily="18" charset="0"/>
                <a:ea typeface="楷体_GB2312" pitchFamily="49" charset="-122"/>
              </a:rPr>
              <a:t>按照重要程度选择最主要的</a:t>
            </a:r>
            <a:r>
              <a:rPr lang="en-US" altLang="zh-CN" b="1" dirty="0">
                <a:latin typeface="Times New Roman" panose="02020603050405020304" pitchFamily="18" charset="0"/>
                <a:ea typeface="楷体_GB2312" pitchFamily="49" charset="-122"/>
              </a:rPr>
              <a:t>1</a:t>
            </a:r>
            <a:r>
              <a:rPr lang="zh-CN" altLang="en-US" b="1" dirty="0">
                <a:latin typeface="Times New Roman" panose="02020603050405020304" pitchFamily="18" charset="0"/>
                <a:ea typeface="楷体_GB2312" pitchFamily="49" charset="-122"/>
              </a:rPr>
              <a:t>个目标，填写相应的代码。</a:t>
            </a:r>
            <a:endParaRPr lang="zh-CN" altLang="en-US" b="1" dirty="0">
              <a:latin typeface="Times New Roman" panose="02020603050405020304" pitchFamily="18" charset="0"/>
              <a:ea typeface="楷体_GB2312" pitchFamily="49" charset="-122"/>
            </a:endParaRPr>
          </a:p>
          <a:p>
            <a:pPr lvl="0"/>
            <a:r>
              <a:rPr lang="zh-CN" altLang="en-US" b="1" dirty="0"/>
              <a:t>（</a:t>
            </a:r>
            <a:r>
              <a:rPr lang="en-US" altLang="zh-CN" b="1" dirty="0"/>
              <a:t>2</a:t>
            </a:r>
            <a:r>
              <a:rPr lang="zh-CN" altLang="en-US" b="1" dirty="0"/>
              <a:t>）</a:t>
            </a:r>
            <a:r>
              <a:rPr lang="zh-CN" altLang="en-US" b="1" dirty="0">
                <a:latin typeface="Times New Roman" panose="02020603050405020304" pitchFamily="18" charset="0"/>
                <a:ea typeface="楷体_GB2312" pitchFamily="49" charset="-122"/>
              </a:rPr>
              <a:t>该指标也是</a:t>
            </a:r>
            <a:r>
              <a:rPr lang="zh-CN" altLang="en-US" b="1" dirty="0">
                <a:solidFill>
                  <a:srgbClr val="FF0000"/>
                </a:solidFill>
                <a:latin typeface="Times New Roman" panose="02020603050405020304" pitchFamily="18" charset="0"/>
                <a:ea typeface="楷体_GB2312" pitchFamily="49" charset="-122"/>
              </a:rPr>
              <a:t>判断</a:t>
            </a:r>
            <a:r>
              <a:rPr lang="en-US" altLang="zh-CN" b="1" dirty="0">
                <a:solidFill>
                  <a:srgbClr val="FF0000"/>
                </a:solidFill>
                <a:latin typeface="Times New Roman" panose="02020603050405020304" pitchFamily="18" charset="0"/>
                <a:ea typeface="楷体_GB2312" pitchFamily="49" charset="-122"/>
              </a:rPr>
              <a:t>R&amp;D</a:t>
            </a:r>
            <a:r>
              <a:rPr lang="zh-CN" altLang="en-US" b="1" dirty="0">
                <a:solidFill>
                  <a:srgbClr val="FF0000"/>
                </a:solidFill>
                <a:latin typeface="Times New Roman" panose="02020603050405020304" pitchFamily="18" charset="0"/>
                <a:ea typeface="楷体_GB2312" pitchFamily="49" charset="-122"/>
              </a:rPr>
              <a:t>项目</a:t>
            </a:r>
            <a:r>
              <a:rPr lang="zh-CN" altLang="en-US" b="1" dirty="0">
                <a:latin typeface="Times New Roman" panose="02020603050405020304" pitchFamily="18" charset="0"/>
                <a:ea typeface="楷体_GB2312" pitchFamily="49" charset="-122"/>
              </a:rPr>
              <a:t>的指标之一，</a:t>
            </a:r>
            <a:r>
              <a:rPr lang="zh-CN" altLang="en-US" b="1" dirty="0">
                <a:solidFill>
                  <a:srgbClr val="FF0000"/>
                </a:solidFill>
                <a:latin typeface="Times New Roman" panose="02020603050405020304" pitchFamily="18" charset="0"/>
                <a:ea typeface="楷体_GB2312" pitchFamily="49" charset="-122"/>
              </a:rPr>
              <a:t>当项目成果形式为“</a:t>
            </a:r>
            <a:r>
              <a:rPr lang="en-US" altLang="zh-CN" b="1" dirty="0">
                <a:solidFill>
                  <a:srgbClr val="FF0000"/>
                </a:solidFill>
                <a:latin typeface="Times New Roman" panose="02020603050405020304" pitchFamily="18" charset="0"/>
                <a:ea typeface="楷体_GB2312" pitchFamily="49" charset="-122"/>
              </a:rPr>
              <a:t>2”</a:t>
            </a:r>
            <a:r>
              <a:rPr lang="zh-CN" altLang="en-US" b="1" dirty="0">
                <a:solidFill>
                  <a:srgbClr val="FF0000"/>
                </a:solidFill>
                <a:latin typeface="Times New Roman" panose="02020603050405020304" pitchFamily="18" charset="0"/>
                <a:ea typeface="楷体_GB2312" pitchFamily="49" charset="-122"/>
              </a:rPr>
              <a:t>，项目经济技术目标为“</a:t>
            </a:r>
            <a:r>
              <a:rPr lang="en-US" altLang="zh-CN" b="1" dirty="0">
                <a:solidFill>
                  <a:srgbClr val="FF0000"/>
                </a:solidFill>
                <a:latin typeface="Times New Roman" panose="02020603050405020304" pitchFamily="18" charset="0"/>
                <a:ea typeface="楷体_GB2312" pitchFamily="49" charset="-122"/>
              </a:rPr>
              <a:t>5”</a:t>
            </a:r>
            <a:r>
              <a:rPr lang="zh-CN" altLang="en-US" b="1" dirty="0">
                <a:latin typeface="Times New Roman" panose="02020603050405020304" pitchFamily="18" charset="0"/>
                <a:ea typeface="楷体_GB2312" pitchFamily="49" charset="-122"/>
              </a:rPr>
              <a:t>（即“</a:t>
            </a:r>
            <a:r>
              <a:rPr lang="en-US" altLang="zh-CN" b="1" dirty="0">
                <a:solidFill>
                  <a:srgbClr val="FF3300"/>
                </a:solidFill>
                <a:latin typeface="Times New Roman" panose="02020603050405020304" pitchFamily="18" charset="0"/>
                <a:ea typeface="楷体_GB2312" pitchFamily="49" charset="-122"/>
              </a:rPr>
              <a:t>5.</a:t>
            </a:r>
            <a:r>
              <a:rPr lang="zh-CN" altLang="en-US" b="1" dirty="0">
                <a:solidFill>
                  <a:srgbClr val="FF3300"/>
                </a:solidFill>
                <a:latin typeface="Times New Roman" panose="02020603050405020304" pitchFamily="18" charset="0"/>
                <a:ea typeface="楷体_GB2312" pitchFamily="49" charset="-122"/>
              </a:rPr>
              <a:t>提高劳动生产率</a:t>
            </a:r>
            <a:r>
              <a:rPr lang="zh-CN" altLang="en-US" b="1" dirty="0">
                <a:latin typeface="Times New Roman" panose="02020603050405020304" pitchFamily="18" charset="0"/>
                <a:ea typeface="楷体_GB2312" pitchFamily="49" charset="-122"/>
              </a:rPr>
              <a:t>”）的项目，就不属于</a:t>
            </a:r>
            <a:r>
              <a:rPr lang="en-US" altLang="zh-CN" b="1" dirty="0">
                <a:latin typeface="Times New Roman" panose="02020603050405020304" pitchFamily="18" charset="0"/>
                <a:ea typeface="楷体_GB2312" pitchFamily="49" charset="-122"/>
              </a:rPr>
              <a:t>R&amp;D</a:t>
            </a:r>
            <a:r>
              <a:rPr lang="zh-CN" altLang="en-US" b="1" dirty="0">
                <a:latin typeface="Times New Roman" panose="02020603050405020304" pitchFamily="18" charset="0"/>
                <a:ea typeface="楷体_GB2312" pitchFamily="49" charset="-122"/>
              </a:rPr>
              <a:t>项目，要特别慎重填报。</a:t>
            </a:r>
            <a:endParaRPr lang="en-US" altLang="zh-CN" b="1" dirty="0">
              <a:latin typeface="Times New Roman" panose="02020603050405020304" pitchFamily="18" charset="0"/>
              <a:ea typeface="楷体_GB2312" pitchFamily="49" charset="-122"/>
            </a:endParaRPr>
          </a:p>
          <a:p>
            <a:pPr lvl="0"/>
            <a:r>
              <a:rPr lang="zh-CN" altLang="en-US" b="1" dirty="0">
                <a:latin typeface="Times New Roman" panose="02020603050405020304" pitchFamily="18" charset="0"/>
                <a:ea typeface="楷体_GB2312" pitchFamily="49" charset="-122"/>
              </a:rPr>
              <a:t>（</a:t>
            </a:r>
            <a:r>
              <a:rPr lang="en-US" altLang="zh-CN" b="1" dirty="0">
                <a:latin typeface="Times New Roman" panose="02020603050405020304" pitchFamily="18" charset="0"/>
                <a:ea typeface="楷体_GB2312" pitchFamily="49" charset="-122"/>
              </a:rPr>
              <a:t>3</a:t>
            </a:r>
            <a:r>
              <a:rPr lang="zh-CN" altLang="en-US" b="1" dirty="0">
                <a:latin typeface="Times New Roman" panose="02020603050405020304" pitchFamily="18" charset="0"/>
                <a:ea typeface="楷体_GB2312" pitchFamily="49" charset="-122"/>
              </a:rPr>
              <a:t>）代码为</a:t>
            </a:r>
            <a:r>
              <a:rPr lang="zh-CN" altLang="en-US" b="1" dirty="0">
                <a:solidFill>
                  <a:srgbClr val="FF0000"/>
                </a:solidFill>
                <a:latin typeface="Times New Roman" panose="02020603050405020304" pitchFamily="18" charset="0"/>
                <a:ea typeface="楷体_GB2312" pitchFamily="49" charset="-122"/>
              </a:rPr>
              <a:t>“</a:t>
            </a:r>
            <a:r>
              <a:rPr lang="en-US" altLang="zh-CN" b="1" dirty="0">
                <a:solidFill>
                  <a:srgbClr val="FF0000"/>
                </a:solidFill>
                <a:latin typeface="Times New Roman" panose="02020603050405020304" pitchFamily="18" charset="0"/>
                <a:ea typeface="楷体_GB2312" pitchFamily="49" charset="-122"/>
              </a:rPr>
              <a:t>1.</a:t>
            </a:r>
            <a:r>
              <a:rPr lang="zh-CN" altLang="en-US" b="1" dirty="0">
                <a:solidFill>
                  <a:srgbClr val="FF0000"/>
                </a:solidFill>
                <a:latin typeface="Times New Roman" panose="02020603050405020304" pitchFamily="18" charset="0"/>
                <a:ea typeface="楷体_GB2312" pitchFamily="49" charset="-122"/>
              </a:rPr>
              <a:t>科学原理的探索、发现”和“</a:t>
            </a:r>
            <a:r>
              <a:rPr lang="en-US" altLang="zh-CN" b="1" dirty="0">
                <a:solidFill>
                  <a:srgbClr val="FF0000"/>
                </a:solidFill>
                <a:latin typeface="Times New Roman" panose="02020603050405020304" pitchFamily="18" charset="0"/>
                <a:ea typeface="楷体_GB2312" pitchFamily="49" charset="-122"/>
              </a:rPr>
              <a:t>2.</a:t>
            </a:r>
            <a:r>
              <a:rPr lang="zh-CN" altLang="en-US" b="1" dirty="0">
                <a:solidFill>
                  <a:srgbClr val="FF0000"/>
                </a:solidFill>
                <a:latin typeface="Times New Roman" panose="02020603050405020304" pitchFamily="18" charset="0"/>
                <a:ea typeface="楷体_GB2312" pitchFamily="49" charset="-122"/>
              </a:rPr>
              <a:t>技术原理的研究”</a:t>
            </a:r>
            <a:r>
              <a:rPr lang="zh-CN" altLang="en-US" b="1" dirty="0">
                <a:latin typeface="Times New Roman" panose="02020603050405020304" pitchFamily="18" charset="0"/>
                <a:ea typeface="楷体_GB2312" pitchFamily="49" charset="-122"/>
              </a:rPr>
              <a:t>是属于科学理论和科学规律的学术研究范畴，一般发生在高校或专业研究机构，企业极少发生。如果企业的项目技术经济目标有选择“</a:t>
            </a:r>
            <a:r>
              <a:rPr lang="en-US" altLang="zh-CN" b="1" dirty="0">
                <a:latin typeface="Times New Roman" panose="02020603050405020304" pitchFamily="18" charset="0"/>
                <a:ea typeface="楷体_GB2312" pitchFamily="49" charset="-122"/>
              </a:rPr>
              <a:t>1”</a:t>
            </a:r>
            <a:r>
              <a:rPr lang="zh-CN" altLang="en-US" b="1" dirty="0">
                <a:latin typeface="Times New Roman" panose="02020603050405020304" pitchFamily="18" charset="0"/>
                <a:ea typeface="楷体_GB2312" pitchFamily="49" charset="-122"/>
              </a:rPr>
              <a:t>或“</a:t>
            </a:r>
            <a:r>
              <a:rPr lang="en-US" altLang="zh-CN" b="1" dirty="0">
                <a:latin typeface="Times New Roman" panose="02020603050405020304" pitchFamily="18" charset="0"/>
                <a:ea typeface="楷体_GB2312" pitchFamily="49" charset="-122"/>
              </a:rPr>
              <a:t>2”</a:t>
            </a:r>
            <a:r>
              <a:rPr lang="zh-CN" altLang="en-US" b="1" dirty="0">
                <a:latin typeface="Times New Roman" panose="02020603050405020304" pitchFamily="18" charset="0"/>
                <a:ea typeface="楷体_GB2312" pitchFamily="49" charset="-122"/>
              </a:rPr>
              <a:t>的，就要核实清楚，是否误填，否则也要说明情况。</a:t>
            </a:r>
            <a:endParaRPr lang="zh-CN" altLang="en-US" b="1" dirty="0">
              <a:latin typeface="Times New Roman" panose="02020603050405020304" pitchFamily="18" charset="0"/>
              <a:ea typeface="楷体_GB2312" pitchFamily="49" charset="-122"/>
            </a:endParaRPr>
          </a:p>
          <a:p>
            <a:pPr lvl="0"/>
            <a:endParaRPr lang="zh-CN" altLang="en-US" dirty="0"/>
          </a:p>
        </p:txBody>
      </p:sp>
      <p:sp>
        <p:nvSpPr>
          <p:cNvPr id="77827" name="日期占位符 3"/>
          <p:cNvSpPr txBox="1">
            <a:spLocks noGrp="1"/>
          </p:cNvSpPr>
          <p:nvPr>
            <p:ph type="dt" sz="half"/>
          </p:nvPr>
        </p:nvSpPr>
        <p:spPr>
          <a:xfrm>
            <a:off x="3884613" y="0"/>
            <a:ext cx="2971800" cy="457200"/>
          </a:xfrm>
          <a:prstGeom prst="rect">
            <a:avLst/>
          </a:prstGeom>
          <a:noFill/>
          <a:ln w="9525">
            <a:noFill/>
          </a:ln>
        </p:spPr>
        <p:txBody>
          <a:bodyPr/>
          <a:p>
            <a:pPr lvl="0"/>
            <a:fld id="{BB962C8B-B14F-4D97-AF65-F5344CB8AC3E}" type="datetime1">
              <a:rPr lang="zh-CN" altLang="en-US" dirty="0"/>
            </a:fld>
            <a:endParaRPr lang="zh-CN" altLang="en-US" dirty="0"/>
          </a:p>
        </p:txBody>
      </p:sp>
      <p:sp>
        <p:nvSpPr>
          <p:cNvPr id="77828" name="灯片编号占位符 4"/>
          <p:cNvSpPr txBox="1">
            <a:spLocks noGrp="1"/>
          </p:cNvSpPr>
          <p:nvPr>
            <p:ph type="sldNum" sz="quarter"/>
          </p:nvPr>
        </p:nvSpPr>
        <p:spPr>
          <a:xfrm>
            <a:off x="3884613" y="8685213"/>
            <a:ext cx="2971800" cy="457200"/>
          </a:xfrm>
          <a:prstGeom prst="rect">
            <a:avLst/>
          </a:prstGeom>
          <a:noFill/>
          <a:ln w="9525">
            <a:noFill/>
          </a:ln>
        </p:spPr>
        <p:txBody>
          <a:bodyPr anchor="b"/>
          <a:p>
            <a:pPr lvl="0"/>
            <a:fld id="{9A0DB2DC-4C9A-4742-B13C-FB6460FD3503}" type="slidenum">
              <a:rPr lang="zh-CN" altLang="en-US" dirty="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7" name="幻灯片图像占位符 1"/>
          <p:cNvSpPr>
            <a:spLocks noGrp="1" noRot="1" noChangeAspect="1" noTextEdit="1"/>
          </p:cNvSpPr>
          <p:nvPr>
            <p:ph type="sldImg"/>
          </p:nvPr>
        </p:nvSpPr>
        <p:spPr>
          <a:ln/>
        </p:spPr>
      </p:sp>
      <p:sp>
        <p:nvSpPr>
          <p:cNvPr id="86018" name="备注占位符 2"/>
          <p:cNvSpPr>
            <a:spLocks noGrp="1"/>
          </p:cNvSpPr>
          <p:nvPr>
            <p:ph type="body" idx="1"/>
          </p:nvPr>
        </p:nvSpPr>
        <p:spPr>
          <a:xfrm>
            <a:off x="685800" y="4343400"/>
            <a:ext cx="5486400" cy="4114800"/>
          </a:xfrm>
          <a:prstGeom prst="rect">
            <a:avLst/>
          </a:prstGeom>
          <a:noFill/>
          <a:ln w="9525">
            <a:noFill/>
          </a:ln>
        </p:spPr>
        <p:txBody>
          <a:bodyPr/>
          <a:p>
            <a:pPr lvl="0"/>
            <a:r>
              <a:rPr lang="zh-CN" altLang="en-US" dirty="0"/>
              <a:t>（</a:t>
            </a:r>
            <a:r>
              <a:rPr lang="en-US" altLang="zh-CN" dirty="0"/>
              <a:t>1</a:t>
            </a:r>
            <a:r>
              <a:rPr lang="zh-CN" altLang="en-US" dirty="0"/>
              <a:t>）累加法案例：某企业的一个科技项目组共有项目人员</a:t>
            </a:r>
            <a:r>
              <a:rPr lang="en-US" altLang="zh-CN" dirty="0"/>
              <a:t>12</a:t>
            </a:r>
            <a:r>
              <a:rPr lang="zh-CN" altLang="en-US" dirty="0"/>
              <a:t>人，其中：有</a:t>
            </a:r>
            <a:r>
              <a:rPr lang="en-US" altLang="zh-CN" dirty="0"/>
              <a:t>5</a:t>
            </a:r>
            <a:r>
              <a:rPr lang="zh-CN" altLang="en-US" dirty="0"/>
              <a:t>人参加该项目的时间为</a:t>
            </a:r>
            <a:r>
              <a:rPr lang="en-US" altLang="zh-CN" dirty="0"/>
              <a:t>6</a:t>
            </a:r>
            <a:r>
              <a:rPr lang="zh-CN" altLang="en-US" dirty="0"/>
              <a:t>个月，有</a:t>
            </a:r>
            <a:r>
              <a:rPr lang="en-US" altLang="zh-CN" dirty="0"/>
              <a:t>3</a:t>
            </a:r>
            <a:r>
              <a:rPr lang="zh-CN" altLang="en-US" dirty="0"/>
              <a:t>人参加该项目的时间为</a:t>
            </a:r>
            <a:r>
              <a:rPr lang="en-US" altLang="zh-CN" dirty="0"/>
              <a:t>4</a:t>
            </a:r>
            <a:r>
              <a:rPr lang="zh-CN" altLang="en-US" dirty="0"/>
              <a:t>个月，其余</a:t>
            </a:r>
            <a:r>
              <a:rPr lang="en-US" altLang="zh-CN" dirty="0"/>
              <a:t>4</a:t>
            </a:r>
            <a:r>
              <a:rPr lang="zh-CN" altLang="en-US" dirty="0"/>
              <a:t>人参加该项目的时间为</a:t>
            </a:r>
            <a:r>
              <a:rPr lang="en-US" altLang="zh-CN" dirty="0"/>
              <a:t>3</a:t>
            </a:r>
            <a:r>
              <a:rPr lang="zh-CN" altLang="en-US" dirty="0"/>
              <a:t>个月，则项目人员实际工作时间</a:t>
            </a:r>
            <a:r>
              <a:rPr lang="en-US" altLang="zh-CN" dirty="0"/>
              <a:t>=5x6+3x4+4x3=54</a:t>
            </a:r>
            <a:r>
              <a:rPr lang="zh-CN" altLang="en-US" dirty="0"/>
              <a:t>（人月）</a:t>
            </a:r>
            <a:endParaRPr lang="en-US" altLang="zh-CN" dirty="0"/>
          </a:p>
          <a:p>
            <a:pPr lvl="0"/>
            <a:r>
              <a:rPr lang="zh-CN" altLang="en-US" dirty="0"/>
              <a:t>（</a:t>
            </a:r>
            <a:r>
              <a:rPr lang="en-US" altLang="zh-CN" dirty="0"/>
              <a:t>2</a:t>
            </a:r>
            <a:r>
              <a:rPr lang="zh-CN" altLang="en-US" dirty="0"/>
              <a:t>）简易法案例：某企业的一个科技项目组共有项目人员</a:t>
            </a:r>
            <a:r>
              <a:rPr lang="en-US" altLang="zh-CN" dirty="0"/>
              <a:t>8</a:t>
            </a:r>
            <a:r>
              <a:rPr lang="zh-CN" altLang="en-US" dirty="0"/>
              <a:t>人，项目的起始日期是</a:t>
            </a:r>
            <a:r>
              <a:rPr lang="en-US" altLang="zh-CN" dirty="0"/>
              <a:t>201406</a:t>
            </a:r>
            <a:r>
              <a:rPr lang="zh-CN" altLang="en-US" dirty="0"/>
              <a:t>，项目完成日期是</a:t>
            </a:r>
            <a:r>
              <a:rPr lang="en-US" altLang="zh-CN" dirty="0"/>
              <a:t>201502</a:t>
            </a:r>
            <a:r>
              <a:rPr lang="zh-CN" altLang="en-US" dirty="0"/>
              <a:t>，那么可根据简易计算公式，项目人员</a:t>
            </a:r>
            <a:r>
              <a:rPr lang="en-US" altLang="zh-CN" dirty="0"/>
              <a:t>8</a:t>
            </a:r>
            <a:r>
              <a:rPr lang="zh-CN" altLang="en-US" dirty="0"/>
              <a:t>人，项目本年实施时长</a:t>
            </a:r>
            <a:r>
              <a:rPr lang="en-US" altLang="zh-CN" dirty="0"/>
              <a:t>6</a:t>
            </a:r>
            <a:r>
              <a:rPr lang="zh-CN" altLang="en-US" dirty="0"/>
              <a:t>个月，那么，项目人员实际工作时间</a:t>
            </a:r>
            <a:r>
              <a:rPr lang="en-US" altLang="zh-CN" dirty="0"/>
              <a:t>=8×7=56</a:t>
            </a:r>
            <a:r>
              <a:rPr lang="zh-CN" altLang="en-US" dirty="0"/>
              <a:t>（人月）</a:t>
            </a:r>
            <a:endParaRPr lang="zh-CN" altLang="en-US" dirty="0"/>
          </a:p>
        </p:txBody>
      </p:sp>
      <p:sp>
        <p:nvSpPr>
          <p:cNvPr id="86019" name="日期占位符 3"/>
          <p:cNvSpPr txBox="1">
            <a:spLocks noGrp="1"/>
          </p:cNvSpPr>
          <p:nvPr/>
        </p:nvSpPr>
        <p:spPr>
          <a:xfrm>
            <a:off x="3884613" y="0"/>
            <a:ext cx="2971800" cy="457200"/>
          </a:xfrm>
          <a:prstGeom prst="rect">
            <a:avLst/>
          </a:prstGeom>
          <a:noFill/>
          <a:ln w="9525">
            <a:noFill/>
          </a:ln>
        </p:spPr>
        <p:txBody>
          <a:bodyPr/>
          <a:p>
            <a:pPr lvl="0"/>
            <a:fld id="{BB962C8B-B14F-4D97-AF65-F5344CB8AC3E}" type="datetime1">
              <a:rPr lang="zh-CN" altLang="en-US" dirty="0"/>
            </a:fld>
            <a:endParaRPr lang="zh-CN" altLang="en-US" dirty="0"/>
          </a:p>
        </p:txBody>
      </p:sp>
      <p:sp>
        <p:nvSpPr>
          <p:cNvPr id="86020" name="灯片编号占位符 4"/>
          <p:cNvSpPr txBox="1">
            <a:spLocks noGrp="1"/>
          </p:cNvSpPr>
          <p:nvPr/>
        </p:nvSpPr>
        <p:spPr>
          <a:xfrm>
            <a:off x="3884613" y="8685213"/>
            <a:ext cx="2971800" cy="457200"/>
          </a:xfrm>
          <a:prstGeom prst="rect">
            <a:avLst/>
          </a:prstGeom>
          <a:noFill/>
          <a:ln w="9525">
            <a:noFill/>
          </a:ln>
        </p:spPr>
        <p:txBody>
          <a:bodyPr anchor="b"/>
          <a:p>
            <a:pPr lvl="0"/>
            <a:fld id="{9A0DB2DC-4C9A-4742-B13C-FB6460FD3503}" type="slidenum">
              <a:rPr lang="zh-CN" altLang="en-US" dirty="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4209" name="幻灯片图像占位符 1"/>
          <p:cNvSpPr>
            <a:spLocks noGrp="1" noRot="1" noChangeAspect="1" noTextEdit="1"/>
          </p:cNvSpPr>
          <p:nvPr>
            <p:ph type="sldImg"/>
          </p:nvPr>
        </p:nvSpPr>
        <p:spPr>
          <a:ln/>
        </p:spPr>
      </p:sp>
      <p:sp>
        <p:nvSpPr>
          <p:cNvPr id="94210" name="备注占位符 2"/>
          <p:cNvSpPr>
            <a:spLocks noGrp="1"/>
          </p:cNvSpPr>
          <p:nvPr>
            <p:ph type="body" idx="1"/>
          </p:nvPr>
        </p:nvSpPr>
        <p:spPr>
          <a:xfrm>
            <a:off x="685800" y="4343400"/>
            <a:ext cx="5486400" cy="4114800"/>
          </a:xfrm>
          <a:prstGeom prst="rect">
            <a:avLst/>
          </a:prstGeom>
          <a:noFill/>
          <a:ln w="9525">
            <a:noFill/>
          </a:ln>
        </p:spPr>
        <p:txBody>
          <a:bodyPr/>
          <a:p>
            <a:pPr lvl="0"/>
            <a:endParaRPr lang="zh-CN" altLang="en-US" dirty="0"/>
          </a:p>
        </p:txBody>
      </p:sp>
      <p:sp>
        <p:nvSpPr>
          <p:cNvPr id="94211" name="日期占位符 3"/>
          <p:cNvSpPr txBox="1">
            <a:spLocks noGrp="1"/>
          </p:cNvSpPr>
          <p:nvPr>
            <p:ph type="dt" sz="half"/>
          </p:nvPr>
        </p:nvSpPr>
        <p:spPr>
          <a:xfrm>
            <a:off x="3884613" y="0"/>
            <a:ext cx="2971800" cy="457200"/>
          </a:xfrm>
          <a:prstGeom prst="rect">
            <a:avLst/>
          </a:prstGeom>
          <a:noFill/>
          <a:ln w="9525">
            <a:noFill/>
          </a:ln>
        </p:spPr>
        <p:txBody>
          <a:bodyPr/>
          <a:p>
            <a:pPr lvl="0"/>
            <a:fld id="{BB962C8B-B14F-4D97-AF65-F5344CB8AC3E}" type="datetime1">
              <a:rPr lang="zh-CN" altLang="en-US" dirty="0"/>
            </a:fld>
            <a:endParaRPr lang="zh-CN" altLang="en-US" dirty="0"/>
          </a:p>
        </p:txBody>
      </p:sp>
      <p:sp>
        <p:nvSpPr>
          <p:cNvPr id="94212" name="灯片编号占位符 4"/>
          <p:cNvSpPr txBox="1">
            <a:spLocks noGrp="1"/>
          </p:cNvSpPr>
          <p:nvPr>
            <p:ph type="sldNum" sz="quarter"/>
          </p:nvPr>
        </p:nvSpPr>
        <p:spPr>
          <a:xfrm>
            <a:off x="3884613" y="8685213"/>
            <a:ext cx="2971800" cy="457200"/>
          </a:xfrm>
          <a:prstGeom prst="rect">
            <a:avLst/>
          </a:prstGeom>
          <a:noFill/>
          <a:ln w="9525">
            <a:noFill/>
          </a:ln>
        </p:spPr>
        <p:txBody>
          <a:bodyPr anchor="b"/>
          <a:p>
            <a:pPr lvl="0"/>
            <a:fld id="{9A0DB2DC-4C9A-4742-B13C-FB6460FD3503}" type="slidenum">
              <a:rPr lang="zh-CN" altLang="en-US" dirty="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7" name="幻灯片图像占位符 1"/>
          <p:cNvSpPr>
            <a:spLocks noGrp="1" noRot="1" noChangeAspect="1" noTextEdit="1"/>
          </p:cNvSpPr>
          <p:nvPr>
            <p:ph type="sldImg"/>
          </p:nvPr>
        </p:nvSpPr>
        <p:spPr>
          <a:ln/>
        </p:spPr>
      </p:sp>
      <p:sp>
        <p:nvSpPr>
          <p:cNvPr id="96258" name="备注占位符 2"/>
          <p:cNvSpPr>
            <a:spLocks noGrp="1"/>
          </p:cNvSpPr>
          <p:nvPr>
            <p:ph type="body" idx="1"/>
          </p:nvPr>
        </p:nvSpPr>
        <p:spPr>
          <a:xfrm>
            <a:off x="685800" y="4343400"/>
            <a:ext cx="5486400" cy="4114800"/>
          </a:xfrm>
          <a:prstGeom prst="rect">
            <a:avLst/>
          </a:prstGeom>
          <a:noFill/>
          <a:ln w="9525">
            <a:noFill/>
          </a:ln>
        </p:spPr>
        <p:txBody>
          <a:bodyPr/>
          <a:p>
            <a:pPr lvl="0"/>
            <a:endParaRPr lang="zh-CN" altLang="en-US" dirty="0"/>
          </a:p>
        </p:txBody>
      </p:sp>
      <p:sp>
        <p:nvSpPr>
          <p:cNvPr id="96259" name="日期占位符 3"/>
          <p:cNvSpPr txBox="1">
            <a:spLocks noGrp="1"/>
          </p:cNvSpPr>
          <p:nvPr/>
        </p:nvSpPr>
        <p:spPr>
          <a:xfrm>
            <a:off x="3884613" y="0"/>
            <a:ext cx="2971800" cy="457200"/>
          </a:xfrm>
          <a:prstGeom prst="rect">
            <a:avLst/>
          </a:prstGeom>
          <a:noFill/>
          <a:ln w="9525">
            <a:noFill/>
          </a:ln>
        </p:spPr>
        <p:txBody>
          <a:bodyPr/>
          <a:p>
            <a:pPr lvl="0"/>
            <a:fld id="{BB962C8B-B14F-4D97-AF65-F5344CB8AC3E}" type="datetime1">
              <a:rPr lang="zh-CN" altLang="en-US" dirty="0"/>
            </a:fld>
            <a:endParaRPr lang="zh-CN" altLang="en-US" dirty="0"/>
          </a:p>
        </p:txBody>
      </p:sp>
      <p:sp>
        <p:nvSpPr>
          <p:cNvPr id="96260" name="灯片编号占位符 4"/>
          <p:cNvSpPr txBox="1">
            <a:spLocks noGrp="1"/>
          </p:cNvSpPr>
          <p:nvPr/>
        </p:nvSpPr>
        <p:spPr>
          <a:xfrm>
            <a:off x="3884613" y="8685213"/>
            <a:ext cx="2971800" cy="457200"/>
          </a:xfrm>
          <a:prstGeom prst="rect">
            <a:avLst/>
          </a:prstGeom>
          <a:noFill/>
          <a:ln w="9525">
            <a:noFill/>
          </a:ln>
        </p:spPr>
        <p:txBody>
          <a:bodyPr anchor="b"/>
          <a:p>
            <a:pPr lvl="0"/>
            <a:fld id="{9A0DB2DC-4C9A-4742-B13C-FB6460FD3503}" type="slidenum">
              <a:rPr lang="zh-CN" altLang="en-US" dirty="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7" name="Rectangle 2"/>
          <p:cNvSpPr>
            <a:spLocks noGrp="1" noRot="1" noChangeAspect="1" noTextEdit="1"/>
          </p:cNvSpPr>
          <p:nvPr>
            <p:ph type="sldImg"/>
          </p:nvPr>
        </p:nvSpPr>
        <p:spPr>
          <a:xfrm>
            <a:off x="1144588" y="685800"/>
            <a:ext cx="4572000" cy="3429000"/>
          </a:xfrm>
          <a:ln/>
        </p:spPr>
      </p:sp>
      <p:sp>
        <p:nvSpPr>
          <p:cNvPr id="101378" name="Rectangle 3"/>
          <p:cNvSpPr>
            <a:spLocks noGrp="1"/>
          </p:cNvSpPr>
          <p:nvPr>
            <p:ph type="body" idx="1"/>
          </p:nvPr>
        </p:nvSpPr>
        <p:spPr>
          <a:xfrm>
            <a:off x="685800" y="4343400"/>
            <a:ext cx="5486400" cy="4114800"/>
          </a:xfrm>
          <a:prstGeom prst="rect">
            <a:avLst/>
          </a:prstGeom>
          <a:solidFill>
            <a:srgbClr val="FFFFFF"/>
          </a:solidFill>
          <a:ln w="9525" cap="flat" cmpd="sng">
            <a:solidFill>
              <a:srgbClr val="000000"/>
            </a:solidFill>
            <a:prstDash val="solid"/>
            <a:headEnd type="none" w="med" len="med"/>
            <a:tailEnd type="none" w="med" len="med"/>
          </a:ln>
        </p:spPr>
        <p:txBody>
          <a:bodyPr/>
          <a:p>
            <a:pPr lvl="0"/>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7" name="幻灯片图像占位符 1"/>
          <p:cNvSpPr>
            <a:spLocks noGrp="1" noRot="1" noChangeAspect="1" noTextEdit="1"/>
          </p:cNvSpPr>
          <p:nvPr>
            <p:ph type="sldImg"/>
          </p:nvPr>
        </p:nvSpPr>
        <p:spPr>
          <a:ln/>
        </p:spPr>
      </p:sp>
      <p:sp>
        <p:nvSpPr>
          <p:cNvPr id="111618" name="备注占位符 2"/>
          <p:cNvSpPr>
            <a:spLocks noGrp="1"/>
          </p:cNvSpPr>
          <p:nvPr>
            <p:ph type="body" idx="1"/>
          </p:nvPr>
        </p:nvSpPr>
        <p:spPr>
          <a:xfrm>
            <a:off x="685800" y="4343400"/>
            <a:ext cx="5486400" cy="4114800"/>
          </a:xfrm>
          <a:prstGeom prst="rect">
            <a:avLst/>
          </a:prstGeom>
          <a:noFill/>
          <a:ln w="9525">
            <a:noFill/>
          </a:ln>
        </p:spPr>
        <p:txBody>
          <a:bodyPr/>
          <a:p>
            <a:pPr lvl="0"/>
            <a:endParaRPr lang="zh-CN" altLang="en-US" dirty="0"/>
          </a:p>
        </p:txBody>
      </p:sp>
      <p:sp>
        <p:nvSpPr>
          <p:cNvPr id="111619" name="日期占位符 3"/>
          <p:cNvSpPr txBox="1">
            <a:spLocks noGrp="1"/>
          </p:cNvSpPr>
          <p:nvPr/>
        </p:nvSpPr>
        <p:spPr>
          <a:xfrm>
            <a:off x="3884613" y="0"/>
            <a:ext cx="2971800" cy="457200"/>
          </a:xfrm>
          <a:prstGeom prst="rect">
            <a:avLst/>
          </a:prstGeom>
          <a:noFill/>
          <a:ln w="9525">
            <a:noFill/>
          </a:ln>
        </p:spPr>
        <p:txBody>
          <a:bodyPr/>
          <a:p>
            <a:pPr lvl="0"/>
            <a:fld id="{BB962C8B-B14F-4D97-AF65-F5344CB8AC3E}" type="datetime1">
              <a:rPr lang="zh-CN" altLang="en-US" dirty="0"/>
            </a:fld>
            <a:endParaRPr lang="zh-CN" altLang="en-US" dirty="0"/>
          </a:p>
        </p:txBody>
      </p:sp>
      <p:sp>
        <p:nvSpPr>
          <p:cNvPr id="111620" name="灯片编号占位符 4"/>
          <p:cNvSpPr txBox="1">
            <a:spLocks noGrp="1"/>
          </p:cNvSpPr>
          <p:nvPr/>
        </p:nvSpPr>
        <p:spPr>
          <a:xfrm>
            <a:off x="3884613" y="8685213"/>
            <a:ext cx="2971800" cy="457200"/>
          </a:xfrm>
          <a:prstGeom prst="rect">
            <a:avLst/>
          </a:prstGeom>
          <a:noFill/>
          <a:ln w="9525">
            <a:noFill/>
          </a:ln>
        </p:spPr>
        <p:txBody>
          <a:bodyPr anchor="b"/>
          <a:p>
            <a:pPr lvl="0"/>
            <a:fld id="{9A0DB2DC-4C9A-4742-B13C-FB6460FD3503}" type="slidenum">
              <a:rPr lang="zh-CN" altLang="en-US" dirty="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bwMode="white">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14" name="日期占位符 29"/>
          <p:cNvSpPr>
            <a:spLocks noGrp="1"/>
          </p:cNvSpPr>
          <p:nvPr>
            <p:ph type="dt" sz="half" idx="2"/>
          </p:nvPr>
        </p:nvSpPr>
        <p:spPr>
          <a:xfrm>
            <a:off x="457200" y="6356350"/>
            <a:ext cx="2133600" cy="365125"/>
          </a:xfrm>
          <a:prstGeom prst="rect">
            <a:avLst/>
          </a:prstGeom>
        </p:spPr>
        <p:txBody>
          <a:bodyPr vert="horz" lIns="0" tIns="0" rIns="0" bIns="0" anchor="b"/>
          <a:lstStyle>
            <a:lvl1pPr>
              <a:defRPr/>
            </a:lvl1pPr>
          </a:lstStyle>
          <a:p>
            <a:pPr marL="0" marR="0" indent="0" defTabSz="914400" rtl="0" fontAlgn="base">
              <a:lnSpc>
                <a:spcPct val="100000"/>
              </a:lnSpc>
              <a:spcBef>
                <a:spcPct val="0"/>
              </a:spcBef>
              <a:spcAft>
                <a:spcPct val="0"/>
              </a:spcAft>
              <a:buClrTx/>
              <a:buSzTx/>
              <a:buFontTx/>
              <a:buNone/>
              <a:defRPr/>
            </a:pPr>
            <a:fld id="{98AD1409-F615-476D-886F-90864810C5FB}" type="datetime1">
              <a:rPr kumimoji="0" lang="zh-CN" altLang="en-US" b="0" i="0" kern="1200" cap="none" spc="0" normalizeH="0" baseline="0" noProof="0">
                <a:latin typeface="Arial" panose="020B0604020202020204" pitchFamily="34" charset="0"/>
                <a:ea typeface="宋体" panose="02010600030101010101" pitchFamily="2" charset="-122"/>
                <a:cs typeface="+mn-cs"/>
              </a:rPr>
            </a:fld>
            <a:endParaRPr kumimoji="0" lang="zh-CN" altLang="en-US" sz="1800" b="0" i="0" kern="1200" cap="none" spc="0" normalizeH="0" baseline="0" noProof="0">
              <a:solidFill>
                <a:schemeClr val="tx1"/>
              </a:solidFill>
              <a:latin typeface="Arial" panose="020B0604020202020204" pitchFamily="34" charset="0"/>
              <a:ea typeface="宋体" panose="02010600030101010101" pitchFamily="2" charset="-122"/>
              <a:cs typeface="+mn-cs"/>
            </a:endParaRPr>
          </a:p>
        </p:txBody>
      </p:sp>
      <p:sp>
        <p:nvSpPr>
          <p:cNvPr id="15" name="页脚占位符 18"/>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zh-CN" altLang="zh-CN" b="0" i="0" kern="1200" cap="none" spc="0" normalizeH="0" baseline="0" noProof="0">
              <a:latin typeface="Arial" panose="020B0604020202020204" pitchFamily="34" charset="0"/>
              <a:ea typeface="宋体" panose="02010600030101010101" pitchFamily="2" charset="-122"/>
              <a:cs typeface="+mn-cs"/>
            </a:endParaRPr>
          </a:p>
        </p:txBody>
      </p:sp>
      <p:sp>
        <p:nvSpPr>
          <p:cNvPr id="16" name="灯片编号占位符 26"/>
          <p:cNvSpPr>
            <a:spLocks noGrp="1"/>
          </p:cNvSpPr>
          <p:nvPr>
            <p:ph type="sldNum" sz="quarter" idx="4"/>
          </p:nvPr>
        </p:nvSpPr>
        <p:spPr>
          <a:xfrm>
            <a:off x="7924800" y="6356350"/>
            <a:ext cx="762000" cy="365125"/>
          </a:xfrm>
          <a:prstGeom prst="rect">
            <a:avLst/>
          </a:prstGeom>
        </p:spPr>
        <p:txBody>
          <a:bodyPr vert="horz" lIns="0" tIns="0" rIns="0" bIns="0" anchor="b"/>
          <a:p>
            <a:pPr algn="r"/>
            <a:fld id="{9A0DB2DC-4C9A-4742-B13C-FB6460FD3503}" type="slidenum">
              <a:rPr lang="zh-CN" altLang="en-US" sz="1200" dirty="0">
                <a:solidFill>
                  <a:srgbClr val="D1EAEE"/>
                </a:solidFill>
              </a:rPr>
            </a:fld>
            <a:endParaRPr lang="zh-CN" altLang="en-US" sz="1200" dirty="0">
              <a:solidFill>
                <a:srgbClr val="D1EAEE"/>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3D326D7B-5959-4CC4-8ACF-2F2F76D550B7}" type="datetime1">
              <a:rPr kumimoji="0" lang="zh-CN" altLang="en-US"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914401"/>
            <a:ext cx="6019800" cy="521176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3D326D7B-5959-4CC4-8ACF-2F2F76D550B7}" type="datetime1">
              <a:rPr kumimoji="0" lang="zh-CN" altLang="en-US"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435100" y="274638"/>
            <a:ext cx="7499350" cy="1143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3D326D7B-5959-4CC4-8ACF-2F2F76D550B7}" type="datetime1">
              <a:rPr kumimoji="0" lang="zh-CN" altLang="en-US"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435100" y="274638"/>
            <a:ext cx="749935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1435100" y="1447800"/>
            <a:ext cx="3673475" cy="48006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260975" y="1447800"/>
            <a:ext cx="3673475" cy="48006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4" name="日期占位符 4"/>
          <p:cNvSpPr>
            <a:spLocks noGrp="1"/>
          </p:cNvSpPr>
          <p:nvPr>
            <p:ph type="dt" sz="half" idx="12"/>
          </p:nvPr>
        </p:nvSpPr>
        <p:spPr>
          <a:xfrm>
            <a:off x="3581400" y="6305550"/>
            <a:ext cx="2133600" cy="476250"/>
          </a:xfrm>
          <a:prstGeom prst="rect">
            <a:avLst/>
          </a:prstGeom>
        </p:spPr>
        <p:txBody>
          <a:bodyPr vert="horz" lIns="0" tIns="0" rIns="0" bIns="0" anchor="b"/>
          <a:lstStyle>
            <a:lvl1pPr>
              <a:defRPr/>
            </a:lvl1pPr>
          </a:lstStyle>
          <a:p>
            <a:pPr marL="0" marR="0" indent="0" defTabSz="914400" rtl="0" fontAlgn="base">
              <a:lnSpc>
                <a:spcPct val="100000"/>
              </a:lnSpc>
              <a:spcBef>
                <a:spcPct val="0"/>
              </a:spcBef>
              <a:spcAft>
                <a:spcPct val="0"/>
              </a:spcAft>
              <a:buClrTx/>
              <a:buSzTx/>
              <a:buFontTx/>
              <a:buNone/>
              <a:defRPr/>
            </a:pPr>
            <a:fld id="{09F9B2EC-D613-47E1-9BDC-73703D9FE8BF}" type="datetime1">
              <a:rPr kumimoji="0" lang="zh-CN" altLang="en-US" b="0" i="0" kern="1200" cap="none" spc="0" normalizeH="0" baseline="0" noProof="0">
                <a:latin typeface="Arial" panose="020B0604020202020204" pitchFamily="34" charset="0"/>
                <a:ea typeface="宋体" panose="02010600030101010101" pitchFamily="2" charset="-122"/>
                <a:cs typeface="+mn-cs"/>
              </a:rPr>
            </a:fld>
            <a:endParaRPr kumimoji="0" lang="zh-CN" altLang="en-US" sz="1800" b="0" i="0" kern="1200" cap="none" spc="0" normalizeH="0" baseline="0" noProof="0">
              <a:solidFill>
                <a:schemeClr val="tx1"/>
              </a:solidFill>
              <a:latin typeface="Arial" panose="020B0604020202020204" pitchFamily="34" charset="0"/>
              <a:ea typeface="宋体" panose="02010600030101010101" pitchFamily="2" charset="-122"/>
              <a:cs typeface="+mn-cs"/>
            </a:endParaRPr>
          </a:p>
        </p:txBody>
      </p:sp>
      <p:sp>
        <p:nvSpPr>
          <p:cNvPr id="15" name="页脚占位符 5"/>
          <p:cNvSpPr>
            <a:spLocks noGrp="1"/>
          </p:cNvSpPr>
          <p:nvPr>
            <p:ph type="ftr" sz="quarter" idx="3"/>
          </p:nvPr>
        </p:nvSpPr>
        <p:spPr>
          <a:xfrm>
            <a:off x="5715000" y="6305550"/>
            <a:ext cx="2895600" cy="476250"/>
          </a:xfrm>
          <a:prstGeom prst="rect">
            <a:avLst/>
          </a:prstGeom>
        </p:spPr>
        <p:txBody>
          <a:bodyPr vert="horz" lIns="0" tIns="0" rIns="0" bIns="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zh-CN" altLang="zh-CN" b="0" i="0" kern="1200" cap="none" spc="0" normalizeH="0" baseline="0" noProof="0">
              <a:latin typeface="Arial" panose="020B0604020202020204" pitchFamily="34" charset="0"/>
              <a:ea typeface="宋体" panose="02010600030101010101" pitchFamily="2" charset="-122"/>
              <a:cs typeface="+mn-cs"/>
            </a:endParaRPr>
          </a:p>
        </p:txBody>
      </p:sp>
      <p:sp>
        <p:nvSpPr>
          <p:cNvPr id="16" name="灯片编号占位符 6"/>
          <p:cNvSpPr>
            <a:spLocks noGrp="1"/>
          </p:cNvSpPr>
          <p:nvPr>
            <p:ph type="sldNum" sz="quarter" idx="4"/>
          </p:nvPr>
        </p:nvSpPr>
        <p:spPr>
          <a:xfrm>
            <a:off x="8613775" y="6305550"/>
            <a:ext cx="457200" cy="476250"/>
          </a:xfrm>
          <a:prstGeom prst="rect">
            <a:avLst/>
          </a:prstGeom>
        </p:spPr>
        <p:txBody>
          <a:bodyPr vert="horz" lIns="0" tIns="0" rIns="0" bIns="0" anchor="b"/>
          <a:p>
            <a:pPr algn="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3D326D7B-5959-4CC4-8ACF-2F2F76D550B7}" type="datetime1">
              <a:rPr kumimoji="0" lang="zh-CN" altLang="en-US"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bwMode="white">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endParaRPr lang="zh-CN" altLang="en-US" smtClean="0"/>
          </a:p>
        </p:txBody>
      </p:sp>
      <p:sp>
        <p:nvSpPr>
          <p:cNvPr id="14" name="日期占位符 3"/>
          <p:cNvSpPr>
            <a:spLocks noGrp="1"/>
          </p:cNvSpPr>
          <p:nvPr>
            <p:ph type="dt" sz="half" idx="2"/>
          </p:nvPr>
        </p:nvSpPr>
        <p:spPr>
          <a:xfrm>
            <a:off x="457200" y="6356350"/>
            <a:ext cx="2133600" cy="365125"/>
          </a:xfrm>
          <a:prstGeom prst="rect">
            <a:avLst/>
          </a:prstGeom>
        </p:spPr>
        <p:txBody>
          <a:bodyPr vert="horz" lIns="0" tIns="0" rIns="0" bIns="0" anchor="b"/>
          <a:lstStyle>
            <a:lvl1pPr>
              <a:defRPr/>
            </a:lvl1pPr>
          </a:lstStyle>
          <a:p>
            <a:pPr marL="0" marR="0" indent="0" defTabSz="914400" rtl="0" fontAlgn="base">
              <a:lnSpc>
                <a:spcPct val="100000"/>
              </a:lnSpc>
              <a:spcBef>
                <a:spcPct val="0"/>
              </a:spcBef>
              <a:spcAft>
                <a:spcPct val="0"/>
              </a:spcAft>
              <a:buClrTx/>
              <a:buSzTx/>
              <a:buFontTx/>
              <a:buNone/>
              <a:defRPr/>
            </a:pPr>
            <a:fld id="{A532008B-E460-4A3F-9691-6428925CD868}" type="datetime1">
              <a:rPr kumimoji="0" lang="zh-CN" altLang="en-US" b="0" i="0" kern="1200" cap="none" spc="0" normalizeH="0" baseline="0" noProof="0">
                <a:latin typeface="Arial" panose="020B0604020202020204" pitchFamily="34" charset="0"/>
                <a:ea typeface="宋体" panose="02010600030101010101" pitchFamily="2" charset="-122"/>
                <a:cs typeface="+mn-cs"/>
              </a:rPr>
            </a:fld>
            <a:endParaRPr kumimoji="0" lang="zh-CN" altLang="en-US" sz="1800" b="0" i="0" kern="1200" cap="none" spc="0" normalizeH="0" baseline="0" noProof="0">
              <a:solidFill>
                <a:schemeClr val="tx1"/>
              </a:solidFill>
              <a:latin typeface="Arial" panose="020B0604020202020204" pitchFamily="34" charset="0"/>
              <a:ea typeface="宋体" panose="02010600030101010101" pitchFamily="2" charset="-122"/>
              <a:cs typeface="+mn-cs"/>
            </a:endParaRPr>
          </a:p>
        </p:txBody>
      </p:sp>
      <p:sp>
        <p:nvSpPr>
          <p:cNvPr id="15" name="页脚占位符 4"/>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zh-CN" altLang="zh-CN" b="0" i="0" kern="1200" cap="none" spc="0" normalizeH="0" baseline="0" noProof="0">
              <a:latin typeface="Arial" panose="020B0604020202020204" pitchFamily="34" charset="0"/>
              <a:ea typeface="宋体" panose="02010600030101010101" pitchFamily="2" charset="-122"/>
              <a:cs typeface="+mn-cs"/>
            </a:endParaRPr>
          </a:p>
        </p:txBody>
      </p:sp>
      <p:sp>
        <p:nvSpPr>
          <p:cNvPr id="16" name="灯片编号占位符 5"/>
          <p:cNvSpPr>
            <a:spLocks noGrp="1"/>
          </p:cNvSpPr>
          <p:nvPr>
            <p:ph type="sldNum" sz="quarter" idx="4"/>
          </p:nvPr>
        </p:nvSpPr>
        <p:spPr>
          <a:xfrm>
            <a:off x="7924800" y="6356350"/>
            <a:ext cx="762000" cy="365125"/>
          </a:xfrm>
          <a:prstGeom prst="rect">
            <a:avLst/>
          </a:prstGeom>
        </p:spPr>
        <p:txBody>
          <a:bodyPr vert="horz" lIns="0" tIns="0" rIns="0" bIns="0" anchor="b"/>
          <a:p>
            <a:pPr algn="r"/>
            <a:fld id="{9A0DB2DC-4C9A-4742-B13C-FB6460FD3503}" type="slidenum">
              <a:rPr lang="zh-CN" altLang="en-US" sz="1200" dirty="0">
                <a:solidFill>
                  <a:srgbClr val="D1EAEE"/>
                </a:solidFill>
              </a:rPr>
            </a:fld>
            <a:endParaRPr lang="zh-CN" altLang="en-US" sz="1200" dirty="0">
              <a:solidFill>
                <a:srgbClr val="D1EAEE"/>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3D326D7B-5959-4CC4-8ACF-2F2F76D550B7}" type="datetime1">
              <a:rPr kumimoji="0" lang="zh-CN" altLang="en-US"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3D326D7B-5959-4CC4-8ACF-2F2F76D550B7}" type="datetime1">
              <a:rPr kumimoji="0" lang="zh-CN" altLang="en-US"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3D326D7B-5959-4CC4-8ACF-2F2F76D550B7}" type="datetime1">
              <a:rPr kumimoji="0" lang="zh-CN" altLang="en-US"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3D326D7B-5959-4CC4-8ACF-2F2F76D550B7}" type="datetime1">
              <a:rPr kumimoji="0" lang="zh-CN" altLang="en-US"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CN" altLang="en-US" smtClean="0"/>
              <a:t>单击此处编辑母版文本样式</a:t>
            </a:r>
            <a:endParaRPr lang="zh-CN" altLang="en-US" smtClean="0"/>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3D326D7B-5959-4CC4-8ACF-2F2F76D550B7}" type="datetime1">
              <a:rPr kumimoji="0" lang="zh-CN" altLang="en-US"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4" name="单圆角矩形 8"/>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直角三角形 11"/>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任意多边形 9"/>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7" name="任意多边形 10"/>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 name="标题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zh-CN" altLang="en-US" smtClean="0"/>
              <a:t>单击此处编辑母版标题样式</a:t>
            </a:r>
            <a:endParaRPr lang="en-US"/>
          </a:p>
        </p:txBody>
      </p:sp>
      <p:sp>
        <p:nvSpPr>
          <p:cNvPr id="4" name="文本占位符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zh-CN" altLang="en-US" smtClean="0"/>
              <a:t>单击此处编辑母版文本样式</a:t>
            </a:r>
            <a:endParaRPr lang="zh-CN" altLang="en-US" smtClean="0"/>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9" name="日期占位符 4"/>
          <p:cNvSpPr>
            <a:spLocks noGrp="1"/>
          </p:cNvSpPr>
          <p:nvPr>
            <p:ph type="dt" sz="half" idx="12"/>
          </p:nvPr>
        </p:nvSpPr>
        <p:spPr>
          <a:xfrm>
            <a:off x="457200" y="6356350"/>
            <a:ext cx="2133600" cy="365125"/>
          </a:xfrm>
          <a:prstGeom prst="rect">
            <a:avLst/>
          </a:prstGeom>
        </p:spPr>
        <p:txBody>
          <a:bodyPr vert="horz" lIns="0" tIns="0" rIns="0" bIns="0" anchor="b"/>
          <a:lstStyle>
            <a:lvl1pPr>
              <a:defRPr/>
            </a:lvl1pPr>
          </a:lstStyle>
          <a:p>
            <a:pPr marL="0" marR="0" indent="0" defTabSz="914400" rtl="0" fontAlgn="base">
              <a:lnSpc>
                <a:spcPct val="100000"/>
              </a:lnSpc>
              <a:spcBef>
                <a:spcPct val="0"/>
              </a:spcBef>
              <a:spcAft>
                <a:spcPct val="0"/>
              </a:spcAft>
              <a:buClrTx/>
              <a:buSzTx/>
              <a:buFontTx/>
              <a:buNone/>
              <a:defRPr/>
            </a:pPr>
            <a:fld id="{FC616ECB-281F-486E-B534-771D93A49D7A}" type="datetime1">
              <a:rPr kumimoji="0" lang="zh-CN" altLang="en-US" b="0" i="0" kern="1200" cap="none" spc="0" normalizeH="0" baseline="0" noProof="0">
                <a:latin typeface="Arial" panose="020B0604020202020204" pitchFamily="34" charset="0"/>
                <a:ea typeface="宋体" panose="02010600030101010101" pitchFamily="2" charset="-122"/>
                <a:cs typeface="+mn-cs"/>
              </a:rPr>
            </a:fld>
            <a:endParaRPr kumimoji="0" lang="zh-CN" altLang="en-US" sz="1800" b="0" i="0" kern="1200" cap="none" spc="0" normalizeH="0" baseline="0" noProof="0">
              <a:solidFill>
                <a:schemeClr val="tx1"/>
              </a:solidFill>
              <a:latin typeface="Arial" panose="020B0604020202020204" pitchFamily="34" charset="0"/>
              <a:ea typeface="宋体" panose="02010600030101010101" pitchFamily="2" charset="-122"/>
              <a:cs typeface="+mn-cs"/>
            </a:endParaRPr>
          </a:p>
        </p:txBody>
      </p:sp>
      <p:sp>
        <p:nvSpPr>
          <p:cNvPr id="20" name="页脚占位符 5"/>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indent="0" defTabSz="914400" rtl="0" fontAlgn="base">
              <a:lnSpc>
                <a:spcPct val="100000"/>
              </a:lnSpc>
              <a:spcBef>
                <a:spcPct val="0"/>
              </a:spcBef>
              <a:spcAft>
                <a:spcPct val="0"/>
              </a:spcAft>
              <a:buClrTx/>
              <a:buSzTx/>
              <a:buFontTx/>
              <a:buNone/>
              <a:defRPr/>
            </a:pPr>
            <a:endParaRPr kumimoji="0" lang="zh-CN" altLang="zh-CN" b="0" i="0" kern="1200" cap="none" spc="0" normalizeH="0" baseline="0" noProof="0">
              <a:latin typeface="Arial" panose="020B0604020202020204" pitchFamily="34" charset="0"/>
              <a:ea typeface="宋体" panose="02010600030101010101" pitchFamily="2" charset="-122"/>
              <a:cs typeface="+mn-cs"/>
            </a:endParaRPr>
          </a:p>
        </p:txBody>
      </p:sp>
      <p:sp>
        <p:nvSpPr>
          <p:cNvPr id="21" name="灯片编号占位符 6"/>
          <p:cNvSpPr>
            <a:spLocks noGrp="1"/>
          </p:cNvSpPr>
          <p:nvPr>
            <p:ph type="sldNum" sz="quarter" idx="4"/>
          </p:nvPr>
        </p:nvSpPr>
        <p:spPr>
          <a:xfrm>
            <a:off x="8077200" y="6356350"/>
            <a:ext cx="609600" cy="365125"/>
          </a:xfrm>
          <a:prstGeom prst="rect">
            <a:avLst/>
          </a:prstGeom>
        </p:spPr>
        <p:txBody>
          <a:bodyPr vert="horz" lIns="0" tIns="0" rIns="0" bIns="0" anchor="b"/>
          <a:p>
            <a:pPr algn="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white">
      <p:bgRef idx="1003">
        <a:schemeClr val="bg1"/>
      </p:bgRef>
    </p:bg>
    <p:spTree>
      <p:nvGrpSpPr>
        <p:cNvPr id="1" name=""/>
        <p:cNvGrpSpPr/>
        <p:nvPr/>
      </p:nvGrpSpPr>
      <p:grpSpPr/>
      <p:sp>
        <p:nvSpPr>
          <p:cNvPr id="7" name="任意多边形 6"/>
          <p:cNvSpPr/>
          <p:nvPr/>
        </p:nvSpPr>
        <p:spPr bwMode="auto">
          <a:xfrm>
            <a:off x="-9525" y="-7937"/>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 name="任意多边形 7"/>
          <p:cNvSpPr/>
          <p:nvPr/>
        </p:nvSpPr>
        <p:spPr bwMode="auto">
          <a:xfrm>
            <a:off x="4381500" y="-7937"/>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028" name="标题占位符 8"/>
          <p:cNvSpPr>
            <a:spLocks noGrp="1"/>
          </p:cNvSpPr>
          <p:nvPr>
            <p:ph type="title"/>
          </p:nvPr>
        </p:nvSpPr>
        <p:spPr>
          <a:xfrm>
            <a:off x="457200" y="704850"/>
            <a:ext cx="8229600" cy="1143000"/>
          </a:xfrm>
          <a:prstGeom prst="rect">
            <a:avLst/>
          </a:prstGeom>
          <a:noFill/>
          <a:ln w="9525">
            <a:noFill/>
          </a:ln>
        </p:spPr>
        <p:txBody>
          <a:bodyPr lIns="0" rIns="0" bIns="0" anchor="b"/>
          <a:p>
            <a:pPr lvl="0"/>
            <a:r>
              <a:rPr lang="zh-CN" altLang="en-US" dirty="0"/>
              <a:t>单击此处编辑母版标题样式</a:t>
            </a:r>
            <a:endParaRPr lang="en-US" altLang="x-none" dirty="0"/>
          </a:p>
        </p:txBody>
      </p:sp>
      <p:sp>
        <p:nvSpPr>
          <p:cNvPr id="1029" name="文本占位符 29"/>
          <p:cNvSpPr>
            <a:spLocks noGrp="1"/>
          </p:cNvSpPr>
          <p:nvPr>
            <p:ph type="body" idx="1"/>
          </p:nvPr>
        </p:nvSpPr>
        <p:spPr>
          <a:xfrm>
            <a:off x="457200" y="1935163"/>
            <a:ext cx="82296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x-none" dirty="0"/>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D326D7B-5959-4CC4-8ACF-2F2F76D550B7}" type="datetime1">
              <a:rPr kumimoji="0" lang="zh-CN" altLang="en-US"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200" b="0" i="0" u="none" strike="noStrike" kern="1200" cap="none" spc="0" normalizeH="0" baseline="0" noProof="0">
              <a:ln>
                <a:noFill/>
              </a:ln>
              <a:solidFill>
                <a:schemeClr val="tx2">
                  <a:shade val="90000"/>
                </a:schemeClr>
              </a:solidFill>
              <a:effectLst/>
              <a:uLnTx/>
              <a:uFillTx/>
              <a:latin typeface="Arial" panose="020B0604020202020204" pitchFamily="34" charset="0"/>
              <a:ea typeface="宋体" panose="02010600030101010101" pitchFamily="2" charset="-122"/>
              <a:cs typeface="+mn-cs"/>
            </a:endParaRPr>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p>
            <a:pPr lvl="0" algn="r"/>
            <a:fld id="{9A0DB2DC-4C9A-4742-B13C-FB6460FD3503}" type="slidenum">
              <a:rPr lang="zh-CN" altLang="en-US" sz="1200" dirty="0">
                <a:solidFill>
                  <a:srgbClr val="045C75"/>
                </a:solidFill>
              </a:rPr>
            </a:fld>
            <a:endParaRPr lang="zh-CN" altLang="en-US" sz="1200" dirty="0">
              <a:solidFill>
                <a:srgbClr val="045C75"/>
              </a:solidFill>
            </a:endParaRPr>
          </a:p>
        </p:txBody>
      </p:sp>
      <p:grpSp>
        <p:nvGrpSpPr>
          <p:cNvPr id="1033" name="组合 1"/>
          <p:cNvGrpSpPr/>
          <p:nvPr/>
        </p:nvGrpSpPr>
        <p:grpSpPr>
          <a:xfrm>
            <a:off x="-19050" y="203200"/>
            <a:ext cx="9180513" cy="647700"/>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p:txStyles>
    <p:titleStyle>
      <a:lvl1pPr algn="l" rtl="0" eaLnBrk="0" fontAlgn="base" hangingPunct="0">
        <a:spcBef>
          <a:spcPct val="0"/>
        </a:spcBef>
        <a:spcAft>
          <a:spcPct val="0"/>
        </a:spcAft>
        <a:defRPr sz="5000" kern="1200">
          <a:solidFill>
            <a:schemeClr val="tx2"/>
          </a:solidFill>
          <a:latin typeface="+mj-lt"/>
          <a:ea typeface="+mj-ea"/>
          <a:cs typeface="隶书" panose="02010509060101010101" pitchFamily="49" charset="-122"/>
        </a:defRPr>
      </a:lvl1pPr>
      <a:lvl2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cs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cs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cs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cs typeface="隶书" panose="02010509060101010101" pitchFamily="49" charset="-122"/>
        </a:defRPr>
      </a:lvl5pPr>
      <a:lvl6pPr marL="4572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cs typeface="隶书" panose="02010509060101010101" pitchFamily="49" charset="-122"/>
        </a:defRPr>
      </a:lvl6pPr>
      <a:lvl7pPr marL="9144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cs typeface="隶书" panose="02010509060101010101" pitchFamily="49" charset="-122"/>
        </a:defRPr>
      </a:lvl7pPr>
      <a:lvl8pPr marL="13716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cs typeface="隶书" panose="02010509060101010101" pitchFamily="49" charset="-122"/>
        </a:defRPr>
      </a:lvl8pPr>
      <a:lvl9pPr marL="18288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cs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jpeg"/><Relationship Id="rId1" Type="http://schemas.openxmlformats.org/officeDocument/2006/relationships/image" Target="../media/image7.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3" name="标题 1"/>
          <p:cNvSpPr>
            <a:spLocks noGrp="1" noChangeArrowheads="1"/>
          </p:cNvSpPr>
          <p:nvPr>
            <p:ph type="title"/>
          </p:nvPr>
        </p:nvSpPr>
        <p:spPr>
          <a:xfrm>
            <a:off x="900113" y="1484313"/>
            <a:ext cx="7981950" cy="1557338"/>
          </a:xfrm>
        </p:spPr>
        <p:txBody>
          <a:bodyPr vert="horz" wrap="square" lIns="0" tIns="45720" rIns="0" bIns="0" numCol="1" anchor="b" anchorCtr="0" compatLnSpc="1">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500" b="1" i="0" u="none" strike="noStrike" kern="1200" cap="none" spc="0" normalizeH="0" baseline="0" noProof="0" smtClean="0">
                <a:ln>
                  <a:noFill/>
                </a:ln>
                <a:solidFill>
                  <a:schemeClr val="tx2"/>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隶书" panose="02010509060101010101" pitchFamily="49" charset="-122"/>
              </a:rPr>
              <a:t>企业科技活动</a:t>
            </a:r>
            <a:r>
              <a:rPr kumimoji="0" lang="en-US" altLang="zh-CN" sz="4500" b="1" i="0" u="none" strike="noStrike" kern="1200" cap="none" spc="0" normalizeH="0" baseline="0" noProof="0" smtClean="0">
                <a:ln>
                  <a:noFill/>
                </a:ln>
                <a:solidFill>
                  <a:schemeClr val="tx2"/>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隶书" panose="02010509060101010101" pitchFamily="49" charset="-122"/>
              </a:rPr>
              <a:t>(R&amp;D)</a:t>
            </a:r>
            <a:r>
              <a:rPr kumimoji="0" lang="zh-CN" altLang="en-US" sz="4500" b="1" i="0" u="none" strike="noStrike" kern="1200" cap="none" spc="0" normalizeH="0" baseline="0" noProof="0" smtClean="0">
                <a:ln>
                  <a:noFill/>
                </a:ln>
                <a:solidFill>
                  <a:schemeClr val="tx2"/>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隶书" panose="02010509060101010101" pitchFamily="49" charset="-122"/>
              </a:rPr>
              <a:t>统计调查业务培训</a:t>
            </a:r>
            <a:endParaRPr kumimoji="0" lang="zh-CN" altLang="en-US" sz="4500" b="1" i="0" u="none" strike="noStrike" kern="1200" cap="none" spc="0" normalizeH="0" baseline="0" noProof="0" smtClean="0">
              <a:ln>
                <a:noFill/>
              </a:ln>
              <a:solidFill>
                <a:schemeClr val="tx2"/>
              </a:solidFill>
              <a:effectLst>
                <a:outerShdw blurRad="38100" dist="38100" dir="2700000" algn="tl">
                  <a:srgbClr val="C0C0C0"/>
                </a:outerShdw>
              </a:effectLst>
              <a:uLnTx/>
              <a:uFillTx/>
              <a:latin typeface="Times New Roman" panose="02020603050405020304" pitchFamily="18" charset="0"/>
              <a:ea typeface="黑体" panose="02010609060101010101" pitchFamily="2" charset="-122"/>
              <a:cs typeface="隶书" panose="02010509060101010101" pitchFamily="49" charset="-122"/>
            </a:endParaRPr>
          </a:p>
        </p:txBody>
      </p:sp>
      <p:sp>
        <p:nvSpPr>
          <p:cNvPr id="2050" name="灯片编号占位符 4"/>
          <p:cNvSpPr txBox="1">
            <a:spLocks noGrp="1"/>
          </p:cNvSpPr>
          <p:nvPr>
            <p:ph type="sldNum" sz="quarter" idx="12"/>
          </p:nvPr>
        </p:nvSpPr>
        <p:spPr>
          <a:noFill/>
          <a:ln>
            <a:noFill/>
            <a:miter lim="800000"/>
          </a:ln>
        </p:spPr>
        <p:txBody>
          <a:bodyPr vert="horz" lIns="0" tIns="0" rIns="0" bIns="0" anchor="b"/>
          <a:p>
            <a:pPr lvl="0" algn="r"/>
            <a:fld id="{9A0DB2DC-4C9A-4742-B13C-FB6460FD3503}" type="slidenum">
              <a:rPr lang="zh-CN" altLang="en-US" sz="1200" dirty="0">
                <a:solidFill>
                  <a:srgbClr val="045C75"/>
                </a:solidFill>
              </a:rPr>
            </a:fld>
            <a:endParaRPr lang="zh-CN" altLang="en-US" sz="1200" dirty="0">
              <a:solidFill>
                <a:srgbClr val="045C75"/>
              </a:solidFill>
            </a:endParaRPr>
          </a:p>
        </p:txBody>
      </p:sp>
      <p:sp>
        <p:nvSpPr>
          <p:cNvPr id="16387" name="副标题 2"/>
          <p:cNvSpPr/>
          <p:nvPr/>
        </p:nvSpPr>
        <p:spPr>
          <a:xfrm>
            <a:off x="3167063" y="4365625"/>
            <a:ext cx="2881312" cy="935038"/>
          </a:xfrm>
          <a:prstGeom prst="rect">
            <a:avLst/>
          </a:prstGeom>
          <a:noFill/>
          <a:ln w="9525">
            <a:noFill/>
          </a:ln>
        </p:spPr>
        <p:txBody>
          <a:bodyPr tIns="0"/>
          <a:p>
            <a:pPr marL="27305" lvl="0" indent="0" algn="dist" defTabSz="0">
              <a:lnSpc>
                <a:spcPct val="90000"/>
              </a:lnSpc>
              <a:spcBef>
                <a:spcPts val="600"/>
              </a:spcBef>
              <a:buClr>
                <a:schemeClr val="accent1"/>
              </a:buClr>
              <a:buSzPct val="80000"/>
              <a:buFont typeface="Wingdings 2" panose="05020102010507070707" pitchFamily="18" charset="2"/>
              <a:buNone/>
            </a:pPr>
            <a:endParaRPr lang="en-US" altLang="zh-CN">
              <a:latin typeface="Gill Sans MT" panose="020B0502020104020203" pitchFamily="34" charset="0"/>
              <a:ea typeface="华文中宋" panose="02010600040101010101" pitchFamily="2" charset="-122"/>
              <a:sym typeface="Gill Sans MT" panose="020B0502020104020203" pitchFamily="34" charset="0"/>
            </a:endParaRPr>
          </a:p>
        </p:txBody>
      </p:sp>
      <p:sp>
        <p:nvSpPr>
          <p:cNvPr id="16388" name="副标题 2"/>
          <p:cNvSpPr/>
          <p:nvPr/>
        </p:nvSpPr>
        <p:spPr>
          <a:xfrm>
            <a:off x="3816350" y="5373688"/>
            <a:ext cx="1368425" cy="360362"/>
          </a:xfrm>
          <a:prstGeom prst="rect">
            <a:avLst/>
          </a:prstGeom>
          <a:noFill/>
          <a:ln w="9525">
            <a:noFill/>
          </a:ln>
        </p:spPr>
        <p:txBody>
          <a:bodyPr tIns="0"/>
          <a:p>
            <a:pPr marL="27305" lvl="0" indent="0" algn="ctr" defTabSz="0">
              <a:lnSpc>
                <a:spcPct val="90000"/>
              </a:lnSpc>
              <a:spcBef>
                <a:spcPts val="600"/>
              </a:spcBef>
              <a:buClr>
                <a:schemeClr val="accent1"/>
              </a:buClr>
              <a:buSzPct val="80000"/>
              <a:buFont typeface="Wingdings 2" panose="05020102010507070707" pitchFamily="18" charset="2"/>
              <a:buNone/>
            </a:pPr>
            <a:r>
              <a:rPr lang="en-US" altLang="zh-CN" sz="2200">
                <a:latin typeface="Gill Sans MT" panose="020B0502020104020203" pitchFamily="34" charset="0"/>
                <a:ea typeface="华文中宋" panose="02010600040101010101" pitchFamily="2" charset="-122"/>
                <a:sym typeface="Gill Sans MT" panose="020B0502020104020203" pitchFamily="34" charset="0"/>
              </a:rPr>
              <a:t>2016.11</a:t>
            </a:r>
            <a:endParaRPr lang="en-US" altLang="zh-CN" sz="2200">
              <a:latin typeface="Gill Sans MT" panose="020B0502020104020203" pitchFamily="34" charset="0"/>
              <a:ea typeface="华文中宋" panose="02010600040101010101" pitchFamily="2" charset="-122"/>
              <a:sym typeface="Gill Sans MT" panose="020B0502020104020203" pitchFamily="34" charset="0"/>
            </a:endParaRPr>
          </a:p>
        </p:txBody>
      </p:sp>
      <p:sp>
        <p:nvSpPr>
          <p:cNvPr id="16390" name="文本框 16389"/>
          <p:cNvSpPr txBox="1"/>
          <p:nvPr/>
        </p:nvSpPr>
        <p:spPr>
          <a:xfrm>
            <a:off x="2771775" y="4437063"/>
            <a:ext cx="3565525" cy="779462"/>
          </a:xfrm>
          <a:prstGeom prst="rect">
            <a:avLst/>
          </a:prstGeom>
          <a:noFill/>
          <a:ln w="9525">
            <a:noFill/>
          </a:ln>
          <a:effectLst>
            <a:prstShdw prst="shdw17" dist="17961" dir="2699999">
              <a:schemeClr val="accent1">
                <a:gamma/>
                <a:shade val="60000"/>
                <a:invGamma/>
              </a:schemeClr>
            </a:prstShdw>
          </a:effectLst>
        </p:spPr>
        <p:txBody>
          <a:bodyPr>
            <a:spAutoFit/>
          </a:bodyPr>
          <a:p>
            <a:pPr lvl="0">
              <a:spcBef>
                <a:spcPct val="50000"/>
              </a:spcBef>
            </a:pPr>
            <a:r>
              <a:rPr lang="zh-CN" altLang="en-US" b="1" dirty="0">
                <a:latin typeface="Arial" panose="020B0604020202020204" pitchFamily="34" charset="0"/>
                <a:ea typeface="幼圆" panose="02010509060101010101" pitchFamily="49" charset="-122"/>
              </a:rPr>
              <a:t>广东省统计局  社会科技统计处</a:t>
            </a:r>
            <a:endParaRPr lang="zh-CN" altLang="en-US" b="1" dirty="0">
              <a:latin typeface="Arial" panose="020B0604020202020204" pitchFamily="34" charset="0"/>
              <a:ea typeface="幼圆" panose="02010509060101010101" pitchFamily="49" charset="-122"/>
            </a:endParaRPr>
          </a:p>
          <a:p>
            <a:pPr lvl="0" algn="ctr">
              <a:spcBef>
                <a:spcPct val="50000"/>
              </a:spcBef>
            </a:pPr>
            <a:endParaRPr lang="zh-CN" altLang="en-US" b="1" dirty="0">
              <a:latin typeface="Arial" panose="020B0604020202020204" pitchFamily="34" charset="0"/>
              <a:ea typeface="幼圆" panose="02010509060101010101"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Rectangle 2"/>
          <p:cNvSpPr>
            <a:spLocks noGrp="1"/>
          </p:cNvSpPr>
          <p:nvPr>
            <p:ph type="title"/>
          </p:nvPr>
        </p:nvSpPr>
        <p:spPr>
          <a:xfrm>
            <a:off x="647700" y="476250"/>
            <a:ext cx="8085138" cy="792163"/>
          </a:xfrm>
          <a:ln/>
        </p:spPr>
        <p:txBody>
          <a:bodyPr vert="horz" wrap="square" lIns="0" tIns="45720" rIns="0" bIns="0" anchor="b"/>
          <a:p>
            <a:pPr eaLnBrk="1" hangingPunct="1"/>
            <a:r>
              <a:rPr lang="en-US" altLang="zh-CN" sz="4600" b="1">
                <a:solidFill>
                  <a:srgbClr val="0000FF"/>
                </a:solidFill>
                <a:latin typeface="黑体" panose="02010609060101010101" pitchFamily="2" charset="-122"/>
                <a:ea typeface="黑体" panose="02010609060101010101" pitchFamily="2" charset="-122"/>
              </a:rPr>
              <a:t>4</a:t>
            </a:r>
            <a:r>
              <a:rPr lang="zh-CN" altLang="en-US" sz="4600" b="1" dirty="0">
                <a:solidFill>
                  <a:srgbClr val="0000FF"/>
                </a:solidFill>
                <a:latin typeface="黑体" panose="02010609060101010101" pitchFamily="2" charset="-122"/>
                <a:ea typeface="黑体" panose="02010609060101010101" pitchFamily="2" charset="-122"/>
              </a:rPr>
              <a:t>、企业</a:t>
            </a:r>
            <a:r>
              <a:rPr lang="en-US" altLang="zh-CN" sz="4600" b="1">
                <a:solidFill>
                  <a:srgbClr val="0000FF"/>
                </a:solidFill>
                <a:latin typeface="黑体" panose="02010609060101010101" pitchFamily="2" charset="-122"/>
                <a:ea typeface="黑体" panose="02010609060101010101" pitchFamily="2" charset="-122"/>
              </a:rPr>
              <a:t>R&amp;D</a:t>
            </a:r>
            <a:r>
              <a:rPr lang="zh-CN" altLang="en-US" sz="4600" b="1" dirty="0">
                <a:solidFill>
                  <a:srgbClr val="0000FF"/>
                </a:solidFill>
                <a:latin typeface="黑体" panose="02010609060101010101" pitchFamily="2" charset="-122"/>
                <a:ea typeface="黑体" panose="02010609060101010101" pitchFamily="2" charset="-122"/>
              </a:rPr>
              <a:t>活动的特点</a:t>
            </a:r>
            <a:endParaRPr lang="zh-CN" altLang="en-US" sz="4600" b="1" dirty="0">
              <a:solidFill>
                <a:srgbClr val="0000FF"/>
              </a:solidFill>
              <a:latin typeface="黑体" panose="02010609060101010101" pitchFamily="2" charset="-122"/>
              <a:ea typeface="黑体" panose="02010609060101010101" pitchFamily="2" charset="-122"/>
            </a:endParaRPr>
          </a:p>
        </p:txBody>
      </p:sp>
      <p:sp>
        <p:nvSpPr>
          <p:cNvPr id="26626" name="Rectangle 3"/>
          <p:cNvSpPr>
            <a:spLocks noGrp="1"/>
          </p:cNvSpPr>
          <p:nvPr>
            <p:ph idx="1"/>
          </p:nvPr>
        </p:nvSpPr>
        <p:spPr>
          <a:xfrm>
            <a:off x="457200" y="1449388"/>
            <a:ext cx="8229600" cy="4875212"/>
          </a:xfrm>
          <a:ln/>
        </p:spPr>
        <p:txBody>
          <a:bodyPr vert="horz" wrap="square" lIns="91440" tIns="45720" rIns="91440" bIns="45720" anchor="t"/>
          <a:p>
            <a:pPr eaLnBrk="1" hangingPunct="1">
              <a:spcAft>
                <a:spcPct val="30000"/>
              </a:spcAft>
              <a:buClr>
                <a:srgbClr val="FF3300"/>
              </a:buClr>
              <a:buFont typeface="Wingdings" panose="05000000000000000000" pitchFamily="2" charset="2"/>
              <a:buChar char="l"/>
            </a:pPr>
            <a:r>
              <a:rPr lang="zh-CN" altLang="en-US" b="1" dirty="0">
                <a:latin typeface="Times New Roman" panose="02020603050405020304" pitchFamily="18" charset="0"/>
              </a:rPr>
              <a:t>企业</a:t>
            </a:r>
            <a:r>
              <a:rPr lang="en-US" altLang="zh-CN" b="1">
                <a:latin typeface="Times New Roman" panose="02020603050405020304" pitchFamily="18" charset="0"/>
              </a:rPr>
              <a:t>R&amp;D</a:t>
            </a:r>
            <a:r>
              <a:rPr lang="zh-CN" altLang="en-US" b="1" dirty="0">
                <a:latin typeface="Times New Roman" panose="02020603050405020304" pitchFamily="18" charset="0"/>
              </a:rPr>
              <a:t>活动绝大部分是试验发展活动，包括：</a:t>
            </a:r>
            <a:endParaRPr lang="zh-CN" altLang="en-US"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None/>
            </a:pPr>
            <a:r>
              <a:rPr lang="zh-CN" altLang="en-US" b="1" dirty="0">
                <a:latin typeface="Times New Roman" panose="02020603050405020304" pitchFamily="18" charset="0"/>
              </a:rPr>
              <a:t>   ①研制新产品或对已有产品进行实质性改进；</a:t>
            </a:r>
            <a:endParaRPr lang="zh-CN" altLang="en-US"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None/>
            </a:pPr>
            <a:r>
              <a:rPr lang="zh-CN" altLang="en-US" b="1" dirty="0">
                <a:latin typeface="Times New Roman" panose="02020603050405020304" pitchFamily="18" charset="0"/>
              </a:rPr>
              <a:t>   ②研制新工艺或对已有工艺进行实质性改进；</a:t>
            </a:r>
            <a:endParaRPr lang="zh-CN" altLang="en-US"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None/>
            </a:pPr>
            <a:r>
              <a:rPr lang="zh-CN" altLang="en-US" b="1" dirty="0">
                <a:latin typeface="Times New Roman" panose="02020603050405020304" pitchFamily="18" charset="0"/>
              </a:rPr>
              <a:t>   ③在工程设计、小批量试制、工业性试验及试生产过程中对新产品原型和新工艺本身作进一步改进；</a:t>
            </a:r>
            <a:endParaRPr lang="zh-CN" altLang="en-US"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None/>
            </a:pPr>
            <a:r>
              <a:rPr lang="zh-CN" altLang="en-US" b="1" dirty="0">
                <a:latin typeface="Times New Roman" panose="02020603050405020304" pitchFamily="18" charset="0"/>
              </a:rPr>
              <a:t>   ④对引进国外的技术或从国内购买的技术做实质性改进及再创新（不包括对这些技术的直接应用或仿制活动）。</a:t>
            </a:r>
            <a:endParaRPr lang="zh-CN" altLang="en-US"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b="1" dirty="0">
                <a:latin typeface="Times New Roman" panose="02020603050405020304" pitchFamily="18" charset="0"/>
              </a:rPr>
              <a:t>企业</a:t>
            </a:r>
            <a:r>
              <a:rPr lang="en-US" altLang="zh-CN" b="1">
                <a:latin typeface="Times New Roman" panose="02020603050405020304" pitchFamily="18" charset="0"/>
              </a:rPr>
              <a:t>R&amp;D</a:t>
            </a:r>
            <a:r>
              <a:rPr lang="zh-CN" altLang="en-US" b="1" dirty="0">
                <a:latin typeface="Times New Roman" panose="02020603050405020304" pitchFamily="18" charset="0"/>
              </a:rPr>
              <a:t>活动的</a:t>
            </a:r>
            <a:r>
              <a:rPr lang="zh-CN" altLang="en-US" b="1" u="sng" dirty="0">
                <a:solidFill>
                  <a:srgbClr val="0000FF"/>
                </a:solidFill>
                <a:latin typeface="Times New Roman" panose="02020603050405020304" pitchFamily="18" charset="0"/>
              </a:rPr>
              <a:t>成果形式</a:t>
            </a:r>
            <a:r>
              <a:rPr lang="zh-CN" altLang="en-US" b="1" dirty="0">
                <a:latin typeface="Times New Roman" panose="02020603050405020304" pitchFamily="18" charset="0"/>
              </a:rPr>
              <a:t>通常表现为：专利、专有技术、新产品原型、样机样件</a:t>
            </a:r>
            <a:endParaRPr lang="zh-CN" altLang="en-US" b="1" dirty="0">
              <a:latin typeface="Times New Roman" panose="0202060305040502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2"/>
          <p:cNvSpPr>
            <a:spLocks noGrp="1"/>
          </p:cNvSpPr>
          <p:nvPr>
            <p:ph type="title"/>
          </p:nvPr>
        </p:nvSpPr>
        <p:spPr>
          <a:xfrm>
            <a:off x="503238" y="476250"/>
            <a:ext cx="8229600" cy="711200"/>
          </a:xfrm>
          <a:ln/>
        </p:spPr>
        <p:txBody>
          <a:bodyPr vert="horz" wrap="square" lIns="0" tIns="45720" rIns="0" bIns="0" anchor="b"/>
          <a:p>
            <a:pPr eaLnBrk="1" hangingPunct="1"/>
            <a:r>
              <a:rPr lang="en-US" altLang="zh-CN" sz="4000" b="1">
                <a:solidFill>
                  <a:srgbClr val="0000FF"/>
                </a:solidFill>
                <a:latin typeface="黑体" panose="02010609060101010101" pitchFamily="2" charset="-122"/>
                <a:ea typeface="黑体" panose="02010609060101010101" pitchFamily="2" charset="-122"/>
              </a:rPr>
              <a:t>5</a:t>
            </a:r>
            <a:r>
              <a:rPr lang="zh-CN" altLang="en-US" sz="4000" b="1" dirty="0">
                <a:solidFill>
                  <a:srgbClr val="0000FF"/>
                </a:solidFill>
                <a:latin typeface="黑体" panose="02010609060101010101" pitchFamily="2" charset="-122"/>
                <a:ea typeface="黑体" panose="02010609060101010101" pitchFamily="2" charset="-122"/>
              </a:rPr>
              <a:t>、企业</a:t>
            </a:r>
            <a:r>
              <a:rPr lang="en-US" altLang="zh-CN" sz="4000" b="1">
                <a:solidFill>
                  <a:srgbClr val="0000FF"/>
                </a:solidFill>
                <a:latin typeface="黑体" panose="02010609060101010101" pitchFamily="2" charset="-122"/>
                <a:ea typeface="黑体" panose="02010609060101010101" pitchFamily="2" charset="-122"/>
              </a:rPr>
              <a:t>R&amp;D</a:t>
            </a:r>
            <a:r>
              <a:rPr lang="zh-CN" altLang="en-US" sz="4000" b="1" dirty="0">
                <a:solidFill>
                  <a:srgbClr val="0000FF"/>
                </a:solidFill>
                <a:latin typeface="黑体" panose="02010609060101010101" pitchFamily="2" charset="-122"/>
                <a:ea typeface="黑体" panose="02010609060101010101" pitchFamily="2" charset="-122"/>
              </a:rPr>
              <a:t>活动的案例</a:t>
            </a:r>
            <a:endParaRPr lang="zh-CN" altLang="en-US" sz="4000" b="1" dirty="0">
              <a:solidFill>
                <a:srgbClr val="0000FF"/>
              </a:solidFill>
              <a:latin typeface="黑体" panose="02010609060101010101" pitchFamily="2" charset="-122"/>
              <a:ea typeface="黑体" panose="02010609060101010101" pitchFamily="2" charset="-122"/>
            </a:endParaRPr>
          </a:p>
        </p:txBody>
      </p:sp>
      <p:sp>
        <p:nvSpPr>
          <p:cNvPr id="27650" name="Rectangle 3"/>
          <p:cNvSpPr>
            <a:spLocks noGrp="1"/>
          </p:cNvSpPr>
          <p:nvPr>
            <p:ph idx="1"/>
          </p:nvPr>
        </p:nvSpPr>
        <p:spPr>
          <a:xfrm>
            <a:off x="468313" y="1341438"/>
            <a:ext cx="8459787" cy="5111750"/>
          </a:xfrm>
          <a:ln/>
        </p:spPr>
        <p:txBody>
          <a:bodyPr vert="horz" wrap="square" lIns="91440" tIns="45720" rIns="91440" bIns="45720" anchor="t"/>
          <a:p>
            <a:pPr eaLnBrk="1" hangingPunct="1">
              <a:spcAft>
                <a:spcPct val="30000"/>
              </a:spcAft>
              <a:buClr>
                <a:srgbClr val="FF3300"/>
              </a:buClr>
              <a:buFont typeface="Wingdings" panose="05000000000000000000" pitchFamily="2" charset="2"/>
              <a:buNone/>
            </a:pPr>
            <a:r>
              <a:rPr lang="zh-CN" altLang="en-US" sz="2800" b="1" dirty="0">
                <a:latin typeface="Times New Roman" panose="02020603050405020304" pitchFamily="18" charset="0"/>
              </a:rPr>
              <a:t>（</a:t>
            </a:r>
            <a:r>
              <a:rPr lang="en-US" altLang="zh-CN" sz="2800" b="1">
                <a:latin typeface="Times New Roman" panose="02020603050405020304" pitchFamily="18" charset="0"/>
              </a:rPr>
              <a:t>1</a:t>
            </a:r>
            <a:r>
              <a:rPr lang="zh-CN" altLang="en-US" sz="2800" b="1" dirty="0">
                <a:latin typeface="Times New Roman" panose="02020603050405020304" pitchFamily="18" charset="0"/>
              </a:rPr>
              <a:t>）农副食品加工业</a:t>
            </a:r>
            <a:endParaRPr lang="en-US" altLang="zh-CN" sz="2800" b="1">
              <a:latin typeface="Times New Roman" panose="02020603050405020304" pitchFamily="18" charset="0"/>
            </a:endParaRPr>
          </a:p>
          <a:p>
            <a:pPr eaLnBrk="1" hangingPunct="1">
              <a:spcAft>
                <a:spcPct val="30000"/>
              </a:spcAft>
              <a:buClr>
                <a:srgbClr val="FF3300"/>
              </a:buClr>
              <a:buFont typeface="Wingdings" panose="05000000000000000000" pitchFamily="2" charset="2"/>
              <a:buNone/>
            </a:pPr>
            <a:r>
              <a:rPr lang="en-US" altLang="zh-CN" sz="2100" b="1">
                <a:solidFill>
                  <a:srgbClr val="FF3300"/>
                </a:solidFill>
                <a:latin typeface="Times New Roman" panose="02020603050405020304" pitchFamily="18" charset="0"/>
              </a:rPr>
              <a:t>【</a:t>
            </a:r>
            <a:r>
              <a:rPr lang="zh-CN" altLang="en-US" sz="2100" b="1" dirty="0">
                <a:solidFill>
                  <a:srgbClr val="FF3300"/>
                </a:solidFill>
                <a:latin typeface="Times New Roman" panose="02020603050405020304" pitchFamily="18" charset="0"/>
              </a:rPr>
              <a:t>新产品</a:t>
            </a:r>
            <a:r>
              <a:rPr lang="en-US" altLang="zh-CN" sz="2100" b="1">
                <a:solidFill>
                  <a:srgbClr val="FF3300"/>
                </a:solidFill>
                <a:latin typeface="Times New Roman" panose="02020603050405020304" pitchFamily="18" charset="0"/>
              </a:rPr>
              <a:t>】</a:t>
            </a:r>
            <a:r>
              <a:rPr lang="zh-CN" altLang="en-US" sz="2100" b="1" dirty="0">
                <a:solidFill>
                  <a:srgbClr val="FF3300"/>
                </a:solidFill>
                <a:latin typeface="Times New Roman" panose="02020603050405020304" pitchFamily="18" charset="0"/>
              </a:rPr>
              <a:t>：高甘二酯含量的花生四烯酸油脂</a:t>
            </a:r>
            <a:endParaRPr lang="zh-CN" altLang="en-US" sz="2100" b="1" dirty="0">
              <a:solidFill>
                <a:srgbClr val="FF3300"/>
              </a:solidFill>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sz="2100" b="1" dirty="0">
                <a:latin typeface="Times New Roman" panose="02020603050405020304" pitchFamily="18" charset="0"/>
              </a:rPr>
              <a:t>创新内容和主要特点：该产品通过采用技术手段，提高甘油酯组分中甘二酯比例，能明显提高油脂乳化能力。在用该新型花生四烯酸油脂制成微胶囊时，可助于提高乳液稳定性，延长微胶囊产品的货架期。</a:t>
            </a:r>
            <a:endParaRPr lang="zh-CN" altLang="en-US" sz="2100"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sz="2100" b="1" dirty="0">
                <a:latin typeface="Times New Roman" panose="02020603050405020304" pitchFamily="18" charset="0"/>
              </a:rPr>
              <a:t>新颖度：该类型产品在国际、国内市场均属首次出现。</a:t>
            </a:r>
            <a:endParaRPr lang="zh-CN" altLang="en-US" sz="2100"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None/>
            </a:pPr>
            <a:r>
              <a:rPr lang="en-US" altLang="zh-CN" sz="2100" b="1">
                <a:solidFill>
                  <a:srgbClr val="FF3300"/>
                </a:solidFill>
                <a:latin typeface="Times New Roman" panose="02020603050405020304" pitchFamily="18" charset="0"/>
              </a:rPr>
              <a:t>【</a:t>
            </a:r>
            <a:r>
              <a:rPr lang="zh-CN" altLang="en-US" sz="2100" b="1" dirty="0">
                <a:solidFill>
                  <a:srgbClr val="FF3300"/>
                </a:solidFill>
                <a:latin typeface="Times New Roman" panose="02020603050405020304" pitchFamily="18" charset="0"/>
              </a:rPr>
              <a:t>新工艺技术</a:t>
            </a:r>
            <a:r>
              <a:rPr lang="en-US" altLang="zh-CN" sz="2100" b="1">
                <a:solidFill>
                  <a:srgbClr val="FF3300"/>
                </a:solidFill>
                <a:latin typeface="Times New Roman" panose="02020603050405020304" pitchFamily="18" charset="0"/>
              </a:rPr>
              <a:t>】</a:t>
            </a:r>
            <a:r>
              <a:rPr lang="zh-CN" altLang="en-US" sz="2100" b="1" dirty="0">
                <a:solidFill>
                  <a:srgbClr val="FF3300"/>
                </a:solidFill>
                <a:latin typeface="Times New Roman" panose="02020603050405020304" pitchFamily="18" charset="0"/>
              </a:rPr>
              <a:t>：二十二碳六烯酸油脂发酵工艺</a:t>
            </a:r>
            <a:endParaRPr lang="zh-CN" altLang="en-US" sz="2100" b="1" dirty="0">
              <a:solidFill>
                <a:srgbClr val="FF3300"/>
              </a:solidFill>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sz="2100" b="1" dirty="0">
                <a:latin typeface="Times New Roman" panose="02020603050405020304" pitchFamily="18" charset="0"/>
              </a:rPr>
              <a:t>创新内容和主要特点：该工艺在综合费用不变或降低的前提下，使单罐发酵的净二十二碳六烯酸（</a:t>
            </a:r>
            <a:r>
              <a:rPr lang="en-US" altLang="zh-CN" sz="2100" b="1">
                <a:latin typeface="Times New Roman" panose="02020603050405020304" pitchFamily="18" charset="0"/>
              </a:rPr>
              <a:t>DHA</a:t>
            </a:r>
            <a:r>
              <a:rPr lang="zh-CN" altLang="en-US" sz="2100" b="1" dirty="0">
                <a:latin typeface="Times New Roman" panose="02020603050405020304" pitchFamily="18" charset="0"/>
              </a:rPr>
              <a:t>）产量能够显著提高；去除硫酸镍、钼酸钠、氯化钴、酵母浸膏的原料，明显简化工艺原料。</a:t>
            </a:r>
            <a:endParaRPr lang="zh-CN" altLang="en-US" sz="2100"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sz="2100" b="1" dirty="0">
                <a:latin typeface="Times New Roman" panose="02020603050405020304" pitchFamily="18" charset="0"/>
              </a:rPr>
              <a:t>新颖度：国内新技术</a:t>
            </a:r>
            <a:endParaRPr lang="zh-CN" altLang="en-US" sz="2100" b="1" dirty="0">
              <a:latin typeface="Times New Roman" panose="02020603050405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Rectangle 3"/>
          <p:cNvSpPr>
            <a:spLocks noGrp="1"/>
          </p:cNvSpPr>
          <p:nvPr>
            <p:ph idx="1"/>
          </p:nvPr>
        </p:nvSpPr>
        <p:spPr>
          <a:xfrm>
            <a:off x="457200" y="908050"/>
            <a:ext cx="8229600" cy="5113338"/>
          </a:xfrm>
          <a:ln/>
        </p:spPr>
        <p:txBody>
          <a:bodyPr vert="horz" wrap="square" lIns="91440" tIns="45720" rIns="91440" bIns="45720" anchor="t"/>
          <a:p>
            <a:pPr eaLnBrk="1" hangingPunct="1">
              <a:spcAft>
                <a:spcPct val="30000"/>
              </a:spcAft>
              <a:buClr>
                <a:srgbClr val="FF3300"/>
              </a:buClr>
              <a:buFont typeface="Wingdings" panose="05000000000000000000" pitchFamily="2" charset="2"/>
              <a:buNone/>
            </a:pPr>
            <a:r>
              <a:rPr lang="zh-CN" altLang="en-US" sz="3200" b="1" dirty="0">
                <a:latin typeface="Times New Roman" panose="02020603050405020304" pitchFamily="18" charset="0"/>
              </a:rPr>
              <a:t>（</a:t>
            </a:r>
            <a:r>
              <a:rPr lang="en-US" altLang="zh-CN" sz="3200" b="1">
                <a:latin typeface="Times New Roman" panose="02020603050405020304" pitchFamily="18" charset="0"/>
              </a:rPr>
              <a:t>2</a:t>
            </a:r>
            <a:r>
              <a:rPr lang="zh-CN" altLang="en-US" sz="3200" b="1" dirty="0">
                <a:latin typeface="Times New Roman" panose="02020603050405020304" pitchFamily="18" charset="0"/>
              </a:rPr>
              <a:t>）纺织服装、制鞋业</a:t>
            </a:r>
            <a:endParaRPr lang="zh-CN" altLang="en-US" sz="3200"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None/>
            </a:pPr>
            <a:r>
              <a:rPr lang="en-US" altLang="zh-CN" sz="2800" b="1">
                <a:solidFill>
                  <a:srgbClr val="FF3300"/>
                </a:solidFill>
                <a:latin typeface="Times New Roman" panose="02020603050405020304" pitchFamily="18" charset="0"/>
              </a:rPr>
              <a:t>【</a:t>
            </a:r>
            <a:r>
              <a:rPr lang="zh-CN" altLang="en-US" sz="2800" b="1" dirty="0">
                <a:solidFill>
                  <a:srgbClr val="FF3300"/>
                </a:solidFill>
                <a:latin typeface="Times New Roman" panose="02020603050405020304" pitchFamily="18" charset="0"/>
              </a:rPr>
              <a:t>新产品</a:t>
            </a:r>
            <a:r>
              <a:rPr lang="en-US" altLang="zh-CN" sz="2800" b="1">
                <a:solidFill>
                  <a:srgbClr val="FF3300"/>
                </a:solidFill>
                <a:latin typeface="Times New Roman" panose="02020603050405020304" pitchFamily="18" charset="0"/>
              </a:rPr>
              <a:t>】</a:t>
            </a:r>
            <a:r>
              <a:rPr lang="zh-CN" altLang="en-US" sz="2800" b="1" dirty="0">
                <a:solidFill>
                  <a:srgbClr val="FF3300"/>
                </a:solidFill>
                <a:latin typeface="Times New Roman" panose="02020603050405020304" pitchFamily="18" charset="0"/>
              </a:rPr>
              <a:t>：竹代尔纤维系列产品</a:t>
            </a:r>
            <a:endParaRPr lang="zh-CN" altLang="en-US" sz="2800" b="1" dirty="0">
              <a:solidFill>
                <a:srgbClr val="FF3300"/>
              </a:solidFill>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sz="2800" b="1" dirty="0">
                <a:latin typeface="Times New Roman" panose="02020603050405020304" pitchFamily="18" charset="0"/>
              </a:rPr>
              <a:t>创新内容和主要特点：该产品打破了欧洲对竹代尔技术、产业和市场</a:t>
            </a:r>
            <a:r>
              <a:rPr lang="en-US" altLang="zh-CN" sz="2800" b="1">
                <a:latin typeface="Times New Roman" panose="02020603050405020304" pitchFamily="18" charset="0"/>
              </a:rPr>
              <a:t>30</a:t>
            </a:r>
            <a:r>
              <a:rPr lang="zh-CN" altLang="en-US" sz="2800" b="1" dirty="0">
                <a:latin typeface="Times New Roman" panose="02020603050405020304" pitchFamily="18" charset="0"/>
              </a:rPr>
              <a:t>多年的垄断，可用于替代莫代尔纤维产品，有力推动了竹纤维产业的产品升级。该产品的特点包括轻薄、飘逸、触感细腻、凉爽，色泽鲜艳，耐磨性、反弹性和硬挺度俱佳，有较好的舒适度和美感。</a:t>
            </a:r>
            <a:endParaRPr lang="zh-CN" altLang="en-US" sz="2800"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sz="2800" b="1" dirty="0">
                <a:latin typeface="Times New Roman" panose="02020603050405020304" pitchFamily="18" charset="0"/>
              </a:rPr>
              <a:t>新颖度：该类产品在国内市场属首次出现。</a:t>
            </a:r>
            <a:endParaRPr lang="zh-CN" altLang="en-US" sz="2800" b="1" dirty="0">
              <a:latin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Rectangle 3"/>
          <p:cNvSpPr>
            <a:spLocks noGrp="1"/>
          </p:cNvSpPr>
          <p:nvPr>
            <p:ph idx="1"/>
          </p:nvPr>
        </p:nvSpPr>
        <p:spPr>
          <a:xfrm>
            <a:off x="457200" y="728663"/>
            <a:ext cx="8399463" cy="5595937"/>
          </a:xfrm>
          <a:ln/>
        </p:spPr>
        <p:txBody>
          <a:bodyPr vert="horz" wrap="square" lIns="91440" tIns="45720" rIns="91440" bIns="45720" anchor="t"/>
          <a:p>
            <a:pPr eaLnBrk="1" hangingPunct="1">
              <a:spcAft>
                <a:spcPct val="30000"/>
              </a:spcAft>
              <a:buClr>
                <a:srgbClr val="FF3300"/>
              </a:buClr>
              <a:buFont typeface="Wingdings" panose="05000000000000000000" pitchFamily="2" charset="2"/>
              <a:buNone/>
            </a:pPr>
            <a:r>
              <a:rPr lang="zh-CN" altLang="en-US" sz="3200" b="1" dirty="0">
                <a:latin typeface="Times New Roman" panose="02020603050405020304" pitchFamily="18" charset="0"/>
              </a:rPr>
              <a:t>（</a:t>
            </a:r>
            <a:r>
              <a:rPr lang="en-US" altLang="zh-CN" sz="3200" b="1">
                <a:latin typeface="Times New Roman" panose="02020603050405020304" pitchFamily="18" charset="0"/>
              </a:rPr>
              <a:t>3</a:t>
            </a:r>
            <a:r>
              <a:rPr lang="zh-CN" altLang="en-US" sz="3200" b="1" dirty="0">
                <a:latin typeface="Times New Roman" panose="02020603050405020304" pitchFamily="18" charset="0"/>
              </a:rPr>
              <a:t>）木材加工、家具制造业</a:t>
            </a:r>
            <a:endParaRPr lang="zh-CN" altLang="en-US" sz="3200"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None/>
            </a:pPr>
            <a:r>
              <a:rPr lang="en-US" altLang="zh-CN" b="1">
                <a:solidFill>
                  <a:srgbClr val="FF3300"/>
                </a:solidFill>
                <a:latin typeface="Times New Roman" panose="02020603050405020304" pitchFamily="18" charset="0"/>
              </a:rPr>
              <a:t>【</a:t>
            </a:r>
            <a:r>
              <a:rPr lang="zh-CN" altLang="en-US" b="1" dirty="0">
                <a:solidFill>
                  <a:srgbClr val="FF3300"/>
                </a:solidFill>
                <a:latin typeface="Times New Roman" panose="02020603050405020304" pitchFamily="18" charset="0"/>
              </a:rPr>
              <a:t>新产品</a:t>
            </a:r>
            <a:r>
              <a:rPr lang="en-US" altLang="zh-CN" b="1">
                <a:solidFill>
                  <a:srgbClr val="FF3300"/>
                </a:solidFill>
                <a:latin typeface="Times New Roman" panose="02020603050405020304" pitchFamily="18" charset="0"/>
              </a:rPr>
              <a:t>】</a:t>
            </a:r>
            <a:r>
              <a:rPr lang="zh-CN" altLang="en-US" b="1" dirty="0">
                <a:solidFill>
                  <a:srgbClr val="FF3300"/>
                </a:solidFill>
                <a:latin typeface="Times New Roman" panose="02020603050405020304" pitchFamily="18" charset="0"/>
              </a:rPr>
              <a:t>：生态装饰板</a:t>
            </a:r>
            <a:endParaRPr lang="zh-CN" altLang="en-US" b="1" dirty="0">
              <a:solidFill>
                <a:srgbClr val="FF3300"/>
              </a:solidFill>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sz="2400" b="1" dirty="0">
                <a:latin typeface="Times New Roman" panose="02020603050405020304" pitchFamily="18" charset="0"/>
              </a:rPr>
              <a:t>创新内容和主要特点：该产品是将不同颜色或纹理的纸浸入三聚氰胺树脂胶粘剂一段时间后，取出并经过干燥或固化流程，再粘到细木工板表面，然后经热压加工等流程制成的装饰板。本产品保持了木材质量轻、强度高、花纹美丽、手感舒适和不易翘曲变形的特点；克服了常规密度板和刨花板游离高，容易起泡、分层、爆边、易潮和握钉力差的缺点，不易产生划痕和释放对人体危害的气味；并能够充分利用细小芯材和边材小料，提高原材料的使用率；是室内装修和制作家具的主要材料，具有国内市场领先水平。</a:t>
            </a:r>
            <a:endParaRPr lang="zh-CN" altLang="en-US" sz="2400"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sz="2400" b="1" dirty="0">
                <a:latin typeface="Times New Roman" panose="02020603050405020304" pitchFamily="18" charset="0"/>
              </a:rPr>
              <a:t>新颖度：国内市场新</a:t>
            </a:r>
            <a:endParaRPr lang="zh-CN" altLang="en-US" sz="2400" b="1" dirty="0">
              <a:latin typeface="Times New Roman" panose="02020603050405020304"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Rectangle 3"/>
          <p:cNvSpPr>
            <a:spLocks noGrp="1"/>
          </p:cNvSpPr>
          <p:nvPr>
            <p:ph idx="1"/>
          </p:nvPr>
        </p:nvSpPr>
        <p:spPr>
          <a:xfrm>
            <a:off x="457200" y="908050"/>
            <a:ext cx="8229600" cy="5416550"/>
          </a:xfrm>
          <a:ln/>
        </p:spPr>
        <p:txBody>
          <a:bodyPr vert="horz" wrap="square" lIns="91440" tIns="45720" rIns="91440" bIns="45720" anchor="t"/>
          <a:p>
            <a:pPr eaLnBrk="1" hangingPunct="1">
              <a:spcAft>
                <a:spcPct val="30000"/>
              </a:spcAft>
              <a:buClr>
                <a:srgbClr val="FF3300"/>
              </a:buClr>
              <a:buFont typeface="Wingdings" panose="05000000000000000000" pitchFamily="2" charset="2"/>
              <a:buNone/>
            </a:pPr>
            <a:r>
              <a:rPr lang="zh-CN" altLang="en-US" sz="3200" b="1" dirty="0">
                <a:latin typeface="Times New Roman" panose="02020603050405020304" pitchFamily="18" charset="0"/>
              </a:rPr>
              <a:t>（</a:t>
            </a:r>
            <a:r>
              <a:rPr lang="en-US" altLang="zh-CN" sz="3200" b="1">
                <a:latin typeface="Times New Roman" panose="02020603050405020304" pitchFamily="18" charset="0"/>
              </a:rPr>
              <a:t>4</a:t>
            </a:r>
            <a:r>
              <a:rPr lang="zh-CN" altLang="en-US" sz="3200" b="1" dirty="0">
                <a:latin typeface="Times New Roman" panose="02020603050405020304" pitchFamily="18" charset="0"/>
              </a:rPr>
              <a:t>）造纸和纸制品业</a:t>
            </a:r>
            <a:endParaRPr lang="zh-CN" altLang="en-US" sz="3200"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None/>
            </a:pPr>
            <a:r>
              <a:rPr lang="en-US" altLang="zh-CN" b="1">
                <a:latin typeface="Times New Roman" panose="02020603050405020304" pitchFamily="18" charset="0"/>
              </a:rPr>
              <a:t>【</a:t>
            </a:r>
            <a:r>
              <a:rPr lang="zh-CN" altLang="en-US" b="1" dirty="0">
                <a:latin typeface="Times New Roman" panose="02020603050405020304" pitchFamily="18" charset="0"/>
              </a:rPr>
              <a:t>新工艺技术</a:t>
            </a:r>
            <a:r>
              <a:rPr lang="en-US" altLang="zh-CN" b="1">
                <a:latin typeface="Times New Roman" panose="02020603050405020304" pitchFamily="18" charset="0"/>
              </a:rPr>
              <a:t>】</a:t>
            </a:r>
            <a:r>
              <a:rPr lang="zh-CN" altLang="en-US" b="1" dirty="0">
                <a:latin typeface="Times New Roman" panose="02020603050405020304" pitchFamily="18" charset="0"/>
              </a:rPr>
              <a:t>：</a:t>
            </a:r>
            <a:r>
              <a:rPr lang="en-US" altLang="zh-CN" b="1">
                <a:latin typeface="Times New Roman" panose="02020603050405020304" pitchFamily="18" charset="0"/>
              </a:rPr>
              <a:t>SCK</a:t>
            </a:r>
            <a:r>
              <a:rPr lang="zh-CN" altLang="en-US" b="1" dirty="0">
                <a:latin typeface="Times New Roman" panose="02020603050405020304" pitchFamily="18" charset="0"/>
              </a:rPr>
              <a:t>离型纸工艺技术</a:t>
            </a:r>
            <a:endParaRPr lang="zh-CN" altLang="en-US"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b="1" dirty="0">
                <a:latin typeface="Times New Roman" panose="02020603050405020304" pitchFamily="18" charset="0"/>
              </a:rPr>
              <a:t>创新内容和主要特点：目前常规防粘原纸工艺为先淋膜，再涂硅油。淋膜为单面淋</a:t>
            </a:r>
            <a:r>
              <a:rPr lang="en-US" altLang="zh-CN" b="1">
                <a:latin typeface="Times New Roman" panose="02020603050405020304" pitchFamily="18" charset="0"/>
              </a:rPr>
              <a:t>10-13</a:t>
            </a:r>
            <a:r>
              <a:rPr lang="zh-CN" altLang="en-US" b="1" dirty="0">
                <a:latin typeface="Times New Roman" panose="02020603050405020304" pitchFamily="18" charset="0"/>
              </a:rPr>
              <a:t>克</a:t>
            </a:r>
            <a:r>
              <a:rPr lang="en-US" altLang="zh-CN" b="1">
                <a:latin typeface="Times New Roman" panose="02020603050405020304" pitchFamily="18" charset="0"/>
              </a:rPr>
              <a:t>PE</a:t>
            </a:r>
            <a:r>
              <a:rPr lang="zh-CN" altLang="en-US" b="1" dirty="0">
                <a:latin typeface="Times New Roman" panose="02020603050405020304" pitchFamily="18" charset="0"/>
              </a:rPr>
              <a:t>（低密度聚乙烯）膜，该膜为塑料粒子薄膜，不降解，不环保，纸和膜不能回收利用。公司通过工艺创新，在纸张表面涂布一层可溶性隔离层，经压光机压光后完全达到</a:t>
            </a:r>
            <a:r>
              <a:rPr lang="en-US" altLang="zh-CN" b="1">
                <a:latin typeface="Times New Roman" panose="02020603050405020304" pitchFamily="18" charset="0"/>
              </a:rPr>
              <a:t>PE</a:t>
            </a:r>
            <a:r>
              <a:rPr lang="zh-CN" altLang="en-US" b="1" dirty="0">
                <a:latin typeface="Times New Roman" panose="02020603050405020304" pitchFamily="18" charset="0"/>
              </a:rPr>
              <a:t>膜的隔离效果，不仅明显降低了客户的加工成本，而且具有很强的市场竞争力。同时因产品可降解，可回收，带来离型纸工艺的重大技术革新。</a:t>
            </a:r>
            <a:endParaRPr lang="zh-CN" altLang="en-US"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b="1" dirty="0">
                <a:latin typeface="Times New Roman" panose="02020603050405020304" pitchFamily="18" charset="0"/>
              </a:rPr>
              <a:t>新颖度：国内市场新</a:t>
            </a:r>
            <a:endParaRPr lang="zh-CN" altLang="en-US" b="1" dirty="0">
              <a:latin typeface="Times New Roman" panose="02020603050405020304"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Rectangle 3"/>
          <p:cNvSpPr>
            <a:spLocks noGrp="1"/>
          </p:cNvSpPr>
          <p:nvPr>
            <p:ph idx="1"/>
          </p:nvPr>
        </p:nvSpPr>
        <p:spPr>
          <a:xfrm>
            <a:off x="457200" y="908050"/>
            <a:ext cx="8229600" cy="5416550"/>
          </a:xfrm>
          <a:ln/>
        </p:spPr>
        <p:txBody>
          <a:bodyPr vert="horz" wrap="square" lIns="91440" tIns="45720" rIns="91440" bIns="45720" anchor="t"/>
          <a:p>
            <a:pPr eaLnBrk="1" hangingPunct="1">
              <a:spcAft>
                <a:spcPct val="30000"/>
              </a:spcAft>
              <a:buClr>
                <a:srgbClr val="FF3300"/>
              </a:buClr>
              <a:buFont typeface="Wingdings" panose="05000000000000000000" pitchFamily="2" charset="2"/>
              <a:buNone/>
            </a:pPr>
            <a:r>
              <a:rPr lang="zh-CN" altLang="en-US" sz="3200" b="1" dirty="0">
                <a:latin typeface="Times New Roman" panose="02020603050405020304" pitchFamily="18" charset="0"/>
              </a:rPr>
              <a:t>（</a:t>
            </a:r>
            <a:r>
              <a:rPr lang="en-US" altLang="zh-CN" sz="3200" b="1">
                <a:latin typeface="Times New Roman" panose="02020603050405020304" pitchFamily="18" charset="0"/>
              </a:rPr>
              <a:t>5</a:t>
            </a:r>
            <a:r>
              <a:rPr lang="zh-CN" altLang="en-US" sz="3200" b="1" dirty="0">
                <a:latin typeface="Times New Roman" panose="02020603050405020304" pitchFamily="18" charset="0"/>
              </a:rPr>
              <a:t>）医药制造业</a:t>
            </a:r>
            <a:endParaRPr lang="zh-CN" altLang="en-US" sz="3200"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None/>
            </a:pPr>
            <a:r>
              <a:rPr lang="en-US" altLang="zh-CN" sz="2800" b="1">
                <a:solidFill>
                  <a:srgbClr val="FF3300"/>
                </a:solidFill>
                <a:latin typeface="Times New Roman" panose="02020603050405020304" pitchFamily="18" charset="0"/>
              </a:rPr>
              <a:t>【</a:t>
            </a:r>
            <a:r>
              <a:rPr lang="zh-CN" altLang="en-US" sz="2800" b="1" dirty="0">
                <a:solidFill>
                  <a:srgbClr val="FF3300"/>
                </a:solidFill>
                <a:latin typeface="Times New Roman" panose="02020603050405020304" pitchFamily="18" charset="0"/>
              </a:rPr>
              <a:t>新产品</a:t>
            </a:r>
            <a:r>
              <a:rPr lang="en-US" altLang="zh-CN" sz="2800" b="1">
                <a:solidFill>
                  <a:srgbClr val="FF3300"/>
                </a:solidFill>
                <a:latin typeface="Times New Roman" panose="02020603050405020304" pitchFamily="18" charset="0"/>
              </a:rPr>
              <a:t>】</a:t>
            </a:r>
            <a:r>
              <a:rPr lang="zh-CN" altLang="en-US" sz="2800" b="1" dirty="0">
                <a:solidFill>
                  <a:srgbClr val="FF3300"/>
                </a:solidFill>
                <a:latin typeface="Times New Roman" panose="02020603050405020304" pitchFamily="18" charset="0"/>
              </a:rPr>
              <a:t>：镇痛新药盐酸氢吗啡酮</a:t>
            </a:r>
            <a:endParaRPr lang="zh-CN" altLang="en-US" sz="2800" b="1" dirty="0">
              <a:solidFill>
                <a:srgbClr val="FF3300"/>
              </a:solidFill>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sz="2800" b="1" dirty="0">
                <a:latin typeface="Times New Roman" panose="02020603050405020304" pitchFamily="18" charset="0"/>
              </a:rPr>
              <a:t>创新内容和主要特点：盐酸氢吗啡酮注射液是一种为纯粹的阿片受体激动剂，有强大的镇痛作用，同时也有明显的镇静作用。该产品能够用于其他镇痛药无效的急性锐痛，如严重创伤、战伤、烧伤和晚期癌症等疼痛。该产品在国内市场属首次出现。</a:t>
            </a:r>
            <a:endParaRPr lang="zh-CN" altLang="en-US" sz="2800"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sz="2800" b="1" dirty="0">
                <a:latin typeface="Times New Roman" panose="02020603050405020304" pitchFamily="18" charset="0"/>
              </a:rPr>
              <a:t>新颖度：国内市场新</a:t>
            </a:r>
            <a:endParaRPr lang="zh-CN" altLang="en-US" sz="2800" b="1" dirty="0">
              <a:latin typeface="Times New Roman" panose="02020603050405020304"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Rectangle 2"/>
          <p:cNvSpPr>
            <a:spLocks noGrp="1"/>
          </p:cNvSpPr>
          <p:nvPr>
            <p:ph type="title"/>
          </p:nvPr>
        </p:nvSpPr>
        <p:spPr>
          <a:xfrm>
            <a:off x="457200" y="704850"/>
            <a:ext cx="8229600" cy="563563"/>
          </a:xfrm>
          <a:ln/>
        </p:spPr>
        <p:txBody>
          <a:bodyPr vert="horz" wrap="square" lIns="0" tIns="45720" rIns="0" bIns="0" anchor="b"/>
          <a:p>
            <a:pPr eaLnBrk="1" hangingPunct="1"/>
            <a:r>
              <a:rPr lang="zh-CN" altLang="en-US" sz="3200" b="1" dirty="0">
                <a:solidFill>
                  <a:schemeClr val="tx1"/>
                </a:solidFill>
                <a:latin typeface="Times New Roman" panose="02020603050405020304" pitchFamily="18" charset="0"/>
              </a:rPr>
              <a:t>（</a:t>
            </a:r>
            <a:r>
              <a:rPr lang="en-US" altLang="zh-CN" sz="3200" b="1">
                <a:solidFill>
                  <a:schemeClr val="tx1"/>
                </a:solidFill>
                <a:latin typeface="Times New Roman" panose="02020603050405020304" pitchFamily="18" charset="0"/>
              </a:rPr>
              <a:t>6</a:t>
            </a:r>
            <a:r>
              <a:rPr lang="zh-CN" altLang="en-US" sz="3200" b="1" dirty="0">
                <a:solidFill>
                  <a:schemeClr val="tx1"/>
                </a:solidFill>
                <a:latin typeface="Times New Roman" panose="02020603050405020304" pitchFamily="18" charset="0"/>
              </a:rPr>
              <a:t>）石油加工、炼焦和核燃料加工业</a:t>
            </a:r>
            <a:endParaRPr lang="zh-CN" altLang="en-US" sz="3200" b="1" dirty="0">
              <a:solidFill>
                <a:schemeClr val="tx1"/>
              </a:solidFill>
              <a:latin typeface="Times New Roman" panose="02020603050405020304" pitchFamily="18" charset="0"/>
            </a:endParaRPr>
          </a:p>
        </p:txBody>
      </p:sp>
      <p:sp>
        <p:nvSpPr>
          <p:cNvPr id="32770" name="Rectangle 3"/>
          <p:cNvSpPr>
            <a:spLocks noGrp="1"/>
          </p:cNvSpPr>
          <p:nvPr>
            <p:ph idx="1"/>
          </p:nvPr>
        </p:nvSpPr>
        <p:spPr>
          <a:xfrm>
            <a:off x="457200" y="1376363"/>
            <a:ext cx="8435975" cy="4948237"/>
          </a:xfrm>
          <a:ln/>
        </p:spPr>
        <p:txBody>
          <a:bodyPr vert="horz" wrap="square" lIns="91440" tIns="45720" rIns="91440" bIns="45720" anchor="t"/>
          <a:p>
            <a:pPr eaLnBrk="1" hangingPunct="1">
              <a:spcAft>
                <a:spcPct val="30000"/>
              </a:spcAft>
              <a:buClr>
                <a:srgbClr val="FF3300"/>
              </a:buClr>
              <a:buFont typeface="Wingdings" panose="05000000000000000000" pitchFamily="2" charset="2"/>
              <a:buNone/>
            </a:pPr>
            <a:r>
              <a:rPr lang="en-US" altLang="zh-CN" sz="2400" b="1">
                <a:solidFill>
                  <a:srgbClr val="FF3300"/>
                </a:solidFill>
                <a:latin typeface="Times New Roman" panose="02020603050405020304" pitchFamily="18" charset="0"/>
              </a:rPr>
              <a:t>【</a:t>
            </a:r>
            <a:r>
              <a:rPr lang="zh-CN" altLang="en-US" sz="2400" b="1" dirty="0">
                <a:solidFill>
                  <a:srgbClr val="FF3300"/>
                </a:solidFill>
                <a:latin typeface="Times New Roman" panose="02020603050405020304" pitchFamily="18" charset="0"/>
              </a:rPr>
              <a:t>新产品</a:t>
            </a:r>
            <a:r>
              <a:rPr lang="en-US" altLang="zh-CN" sz="2400" b="1">
                <a:solidFill>
                  <a:srgbClr val="FF3300"/>
                </a:solidFill>
                <a:latin typeface="Times New Roman" panose="02020603050405020304" pitchFamily="18" charset="0"/>
              </a:rPr>
              <a:t>】</a:t>
            </a:r>
            <a:r>
              <a:rPr lang="zh-CN" altLang="en-US" sz="2400" b="1" dirty="0">
                <a:solidFill>
                  <a:srgbClr val="FF3300"/>
                </a:solidFill>
                <a:latin typeface="Times New Roman" panose="02020603050405020304" pitchFamily="18" charset="0"/>
              </a:rPr>
              <a:t>：两套催化汽油碱渣脱酚及液态烃碱渣减排技术</a:t>
            </a:r>
            <a:endParaRPr lang="zh-CN" altLang="en-US" sz="2400" b="1" dirty="0">
              <a:solidFill>
                <a:srgbClr val="FF3300"/>
              </a:solidFill>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b="1" dirty="0">
                <a:latin typeface="Times New Roman" panose="02020603050405020304" pitchFamily="18" charset="0"/>
              </a:rPr>
              <a:t>创新内容和主要特点：该技术从经济和环保两方面综合考虑对汽油碱渣的处理，采用深度氧化和纤维膜处理等两级处理工艺，并对尾气进行了处理。碱渣经二氧化碳中和、汽油萃取脱酚处理后，碱渣废水基本呈中性，</a:t>
            </a:r>
            <a:r>
              <a:rPr lang="en-US" altLang="zh-CN" b="1">
                <a:latin typeface="Times New Roman" panose="02020603050405020304" pitchFamily="18" charset="0"/>
              </a:rPr>
              <a:t>COD</a:t>
            </a:r>
            <a:r>
              <a:rPr lang="zh-CN" altLang="en-US" b="1" dirty="0">
                <a:latin typeface="Times New Roman" panose="02020603050405020304" pitchFamily="18" charset="0"/>
              </a:rPr>
              <a:t>去除率达</a:t>
            </a:r>
            <a:r>
              <a:rPr lang="en-US" altLang="zh-CN" b="1">
                <a:latin typeface="Times New Roman" panose="02020603050405020304" pitchFamily="18" charset="0"/>
              </a:rPr>
              <a:t>95%</a:t>
            </a:r>
            <a:r>
              <a:rPr lang="zh-CN" altLang="en-US" b="1" dirty="0">
                <a:latin typeface="Times New Roman" panose="02020603050405020304" pitchFamily="18" charset="0"/>
              </a:rPr>
              <a:t>以上，抽提汽油安定性提高，可以直接进污水处理场处理；设计双疏微孔膜过滤技术和氧化脱硫技术脱除尾气中的二硫化物，总硫去除率达</a:t>
            </a:r>
            <a:r>
              <a:rPr lang="en-US" altLang="zh-CN" b="1">
                <a:latin typeface="Times New Roman" panose="02020603050405020304" pitchFamily="18" charset="0"/>
              </a:rPr>
              <a:t>99%</a:t>
            </a:r>
            <a:r>
              <a:rPr lang="zh-CN" altLang="en-US" b="1" dirty="0">
                <a:latin typeface="Times New Roman" panose="02020603050405020304" pitchFamily="18" charset="0"/>
              </a:rPr>
              <a:t>以上，实现了达标排放。</a:t>
            </a:r>
            <a:endParaRPr lang="zh-CN" altLang="en-US"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b="1" dirty="0">
                <a:latin typeface="Times New Roman" panose="02020603050405020304" pitchFamily="18" charset="0"/>
              </a:rPr>
              <a:t>新颖度：国际市场新</a:t>
            </a:r>
            <a:endParaRPr lang="zh-CN" altLang="en-US" b="1" dirty="0">
              <a:latin typeface="Times New Roman" panose="02020603050405020304"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Rectangle 3"/>
          <p:cNvSpPr>
            <a:spLocks noGrp="1"/>
          </p:cNvSpPr>
          <p:nvPr>
            <p:ph idx="1"/>
          </p:nvPr>
        </p:nvSpPr>
        <p:spPr>
          <a:xfrm>
            <a:off x="503238" y="836613"/>
            <a:ext cx="8158162" cy="5472112"/>
          </a:xfrm>
          <a:ln/>
        </p:spPr>
        <p:txBody>
          <a:bodyPr vert="horz" wrap="square" lIns="91440" tIns="45720" rIns="91440" bIns="45720" anchor="t"/>
          <a:p>
            <a:pPr eaLnBrk="1" hangingPunct="1">
              <a:spcAft>
                <a:spcPct val="30000"/>
              </a:spcAft>
              <a:buClr>
                <a:srgbClr val="FF3300"/>
              </a:buClr>
              <a:buFont typeface="Wingdings" panose="05000000000000000000" pitchFamily="2" charset="2"/>
              <a:buNone/>
            </a:pPr>
            <a:r>
              <a:rPr lang="zh-CN" altLang="en-US" sz="3200" b="1" dirty="0">
                <a:latin typeface="Times New Roman" panose="02020603050405020304" pitchFamily="18" charset="0"/>
              </a:rPr>
              <a:t>（</a:t>
            </a:r>
            <a:r>
              <a:rPr lang="en-US" altLang="zh-CN" sz="3200" b="1">
                <a:latin typeface="Times New Roman" panose="02020603050405020304" pitchFamily="18" charset="0"/>
              </a:rPr>
              <a:t>7</a:t>
            </a:r>
            <a:r>
              <a:rPr lang="zh-CN" altLang="en-US" sz="3200" b="1" dirty="0">
                <a:latin typeface="Times New Roman" panose="02020603050405020304" pitchFamily="18" charset="0"/>
              </a:rPr>
              <a:t>）橡胶和塑料制品业</a:t>
            </a:r>
            <a:endParaRPr lang="zh-CN" altLang="en-US" sz="3200"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None/>
            </a:pPr>
            <a:r>
              <a:rPr lang="en-US" altLang="zh-CN" sz="2800" b="1">
                <a:solidFill>
                  <a:srgbClr val="FF3300"/>
                </a:solidFill>
                <a:latin typeface="Times New Roman" panose="02020603050405020304" pitchFamily="18" charset="0"/>
              </a:rPr>
              <a:t>【</a:t>
            </a:r>
            <a:r>
              <a:rPr lang="zh-CN" altLang="en-US" sz="2800" b="1" dirty="0">
                <a:solidFill>
                  <a:srgbClr val="FF3300"/>
                </a:solidFill>
                <a:latin typeface="Times New Roman" panose="02020603050405020304" pitchFamily="18" charset="0"/>
              </a:rPr>
              <a:t>新产品</a:t>
            </a:r>
            <a:r>
              <a:rPr lang="en-US" altLang="zh-CN" sz="2800" b="1">
                <a:solidFill>
                  <a:srgbClr val="FF3300"/>
                </a:solidFill>
                <a:latin typeface="Times New Roman" panose="02020603050405020304" pitchFamily="18" charset="0"/>
              </a:rPr>
              <a:t>】</a:t>
            </a:r>
            <a:r>
              <a:rPr lang="zh-CN" altLang="en-US" sz="2800" b="1" dirty="0">
                <a:solidFill>
                  <a:srgbClr val="FF3300"/>
                </a:solidFill>
                <a:latin typeface="Times New Roman" panose="02020603050405020304" pitchFamily="18" charset="0"/>
              </a:rPr>
              <a:t>：资源再利用型纸塑铝复合板</a:t>
            </a:r>
            <a:endParaRPr lang="zh-CN" altLang="en-US" sz="2800" b="1" dirty="0">
              <a:solidFill>
                <a:srgbClr val="FF3300"/>
              </a:solidFill>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sz="2800" b="1" dirty="0">
                <a:latin typeface="Times New Roman" panose="02020603050405020304" pitchFamily="18" charset="0"/>
              </a:rPr>
              <a:t>创新内容和主要特点：该产品是利用废弃“利乐包”，经过粉碎、清洗、烘干、添加少许助剂，通过热压成型的中密度板材。产品具有防水、耐冲击的特点，不含甲醛，环保性能优良，可用于钢材包装、建材类基板使用。产品可循环回收利用，过程无“三废”产生，可以减少石油产品的消耗和环境污染，属资源再利用和环境友好型产品。</a:t>
            </a:r>
            <a:endParaRPr lang="zh-CN" altLang="en-US" sz="2800"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sz="2800" b="1" dirty="0">
                <a:latin typeface="Times New Roman" panose="02020603050405020304" pitchFamily="18" charset="0"/>
              </a:rPr>
              <a:t>新颖度：国内市场新</a:t>
            </a:r>
            <a:endParaRPr lang="zh-CN" altLang="en-US" sz="2800" b="1" dirty="0">
              <a:latin typeface="Times New Roman" panose="02020603050405020304"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Rectangle 3"/>
          <p:cNvSpPr>
            <a:spLocks noGrp="1"/>
          </p:cNvSpPr>
          <p:nvPr>
            <p:ph idx="1"/>
          </p:nvPr>
        </p:nvSpPr>
        <p:spPr>
          <a:xfrm>
            <a:off x="457200" y="981075"/>
            <a:ext cx="8229600" cy="5343525"/>
          </a:xfrm>
          <a:ln/>
        </p:spPr>
        <p:txBody>
          <a:bodyPr vert="horz" wrap="square" lIns="91440" tIns="45720" rIns="91440" bIns="45720" anchor="t"/>
          <a:p>
            <a:pPr eaLnBrk="1" hangingPunct="1">
              <a:spcAft>
                <a:spcPct val="30000"/>
              </a:spcAft>
              <a:buClr>
                <a:srgbClr val="FF3300"/>
              </a:buClr>
              <a:buFont typeface="Wingdings" panose="05000000000000000000" pitchFamily="2" charset="2"/>
              <a:buNone/>
            </a:pPr>
            <a:r>
              <a:rPr lang="zh-CN" altLang="en-US" sz="3000" b="1" dirty="0">
                <a:latin typeface="Times New Roman" panose="02020603050405020304" pitchFamily="18" charset="0"/>
              </a:rPr>
              <a:t>（</a:t>
            </a:r>
            <a:r>
              <a:rPr lang="en-US" altLang="zh-CN" sz="3000" b="1">
                <a:latin typeface="Times New Roman" panose="02020603050405020304" pitchFamily="18" charset="0"/>
              </a:rPr>
              <a:t>8</a:t>
            </a:r>
            <a:r>
              <a:rPr lang="zh-CN" altLang="en-US" sz="3000" b="1" dirty="0">
                <a:latin typeface="Times New Roman" panose="02020603050405020304" pitchFamily="18" charset="0"/>
              </a:rPr>
              <a:t>）化学原料和化学制品制造业</a:t>
            </a:r>
            <a:endParaRPr lang="zh-CN" altLang="en-US" sz="3000"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None/>
            </a:pPr>
            <a:r>
              <a:rPr lang="en-US" altLang="zh-CN" b="1">
                <a:solidFill>
                  <a:srgbClr val="FF3300"/>
                </a:solidFill>
                <a:latin typeface="Times New Roman" panose="02020603050405020304" pitchFamily="18" charset="0"/>
              </a:rPr>
              <a:t>【</a:t>
            </a:r>
            <a:r>
              <a:rPr lang="zh-CN" altLang="en-US" b="1" dirty="0">
                <a:solidFill>
                  <a:srgbClr val="FF3300"/>
                </a:solidFill>
                <a:latin typeface="Times New Roman" panose="02020603050405020304" pitchFamily="18" charset="0"/>
              </a:rPr>
              <a:t>新产品</a:t>
            </a:r>
            <a:r>
              <a:rPr lang="en-US" altLang="zh-CN" b="1">
                <a:solidFill>
                  <a:srgbClr val="FF3300"/>
                </a:solidFill>
                <a:latin typeface="Times New Roman" panose="02020603050405020304" pitchFamily="18" charset="0"/>
              </a:rPr>
              <a:t>】</a:t>
            </a:r>
            <a:r>
              <a:rPr lang="zh-CN" altLang="en-US" b="1" dirty="0">
                <a:solidFill>
                  <a:srgbClr val="FF3300"/>
                </a:solidFill>
                <a:latin typeface="Times New Roman" panose="02020603050405020304" pitchFamily="18" charset="0"/>
              </a:rPr>
              <a:t>：低游离聚氨酯弹性体预聚物的合成技术</a:t>
            </a:r>
            <a:endParaRPr lang="zh-CN" altLang="en-US" b="1" dirty="0">
              <a:solidFill>
                <a:srgbClr val="FF3300"/>
              </a:solidFill>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sz="2800" b="1" dirty="0">
                <a:latin typeface="Times New Roman" panose="02020603050405020304" pitchFamily="18" charset="0"/>
              </a:rPr>
              <a:t>创新内容和主要特点：该技术主要通过先进工艺尽可能多的脱除异氰酸酯单体，使其残单量低于</a:t>
            </a:r>
            <a:r>
              <a:rPr lang="en-US" altLang="zh-CN" sz="2800" b="1">
                <a:latin typeface="Times New Roman" panose="02020603050405020304" pitchFamily="18" charset="0"/>
              </a:rPr>
              <a:t>0.1%</a:t>
            </a:r>
            <a:r>
              <a:rPr lang="zh-CN" altLang="en-US" sz="2800" b="1" dirty="0">
                <a:latin typeface="Times New Roman" panose="02020603050405020304" pitchFamily="18" charset="0"/>
              </a:rPr>
              <a:t>，以满足低游离的需要。该技术填补了国内空白，已通过省级科技成果鉴定，具有国际先进水平。</a:t>
            </a:r>
            <a:endParaRPr lang="zh-CN" altLang="en-US" sz="2800"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sz="2800" b="1" dirty="0">
                <a:latin typeface="Times New Roman" panose="02020603050405020304" pitchFamily="18" charset="0"/>
              </a:rPr>
              <a:t>新颖度：国际市场新</a:t>
            </a:r>
            <a:endParaRPr lang="zh-CN" altLang="en-US" sz="2800" b="1" dirty="0">
              <a:latin typeface="Times New Roman" panose="02020603050405020304"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Rectangle 3"/>
          <p:cNvSpPr>
            <a:spLocks noGrp="1"/>
          </p:cNvSpPr>
          <p:nvPr>
            <p:ph idx="1"/>
          </p:nvPr>
        </p:nvSpPr>
        <p:spPr>
          <a:xfrm>
            <a:off x="457200" y="908050"/>
            <a:ext cx="8229600" cy="5416550"/>
          </a:xfrm>
          <a:ln/>
        </p:spPr>
        <p:txBody>
          <a:bodyPr vert="horz" wrap="square" lIns="91440" tIns="45720" rIns="91440" bIns="45720" anchor="t"/>
          <a:p>
            <a:pPr eaLnBrk="1" hangingPunct="1">
              <a:spcAft>
                <a:spcPct val="30000"/>
              </a:spcAft>
              <a:buClr>
                <a:srgbClr val="FF3300"/>
              </a:buClr>
              <a:buFont typeface="Wingdings" panose="05000000000000000000" pitchFamily="2" charset="2"/>
              <a:buNone/>
            </a:pPr>
            <a:r>
              <a:rPr lang="zh-CN" altLang="en-US" b="1" dirty="0">
                <a:latin typeface="Times New Roman" panose="02020603050405020304" pitchFamily="18" charset="0"/>
              </a:rPr>
              <a:t>（</a:t>
            </a:r>
            <a:r>
              <a:rPr lang="en-US" altLang="zh-CN" b="1">
                <a:latin typeface="Times New Roman" panose="02020603050405020304" pitchFamily="18" charset="0"/>
              </a:rPr>
              <a:t>9</a:t>
            </a:r>
            <a:r>
              <a:rPr lang="zh-CN" altLang="en-US" b="1" dirty="0">
                <a:latin typeface="Times New Roman" panose="02020603050405020304" pitchFamily="18" charset="0"/>
              </a:rPr>
              <a:t>）非金属矿物制品业</a:t>
            </a:r>
            <a:endParaRPr lang="zh-CN" altLang="en-US"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None/>
            </a:pPr>
            <a:r>
              <a:rPr lang="en-US" altLang="zh-CN" b="1">
                <a:solidFill>
                  <a:srgbClr val="FF3300"/>
                </a:solidFill>
                <a:latin typeface="Times New Roman" panose="02020603050405020304" pitchFamily="18" charset="0"/>
              </a:rPr>
              <a:t>【</a:t>
            </a:r>
            <a:r>
              <a:rPr lang="zh-CN" altLang="en-US" b="1" dirty="0">
                <a:solidFill>
                  <a:srgbClr val="FF3300"/>
                </a:solidFill>
                <a:latin typeface="Times New Roman" panose="02020603050405020304" pitchFamily="18" charset="0"/>
              </a:rPr>
              <a:t>新产品</a:t>
            </a:r>
            <a:r>
              <a:rPr lang="en-US" altLang="zh-CN" b="1">
                <a:solidFill>
                  <a:srgbClr val="FF3300"/>
                </a:solidFill>
                <a:latin typeface="Times New Roman" panose="02020603050405020304" pitchFamily="18" charset="0"/>
              </a:rPr>
              <a:t>】</a:t>
            </a:r>
            <a:r>
              <a:rPr lang="zh-CN" altLang="en-US" b="1" dirty="0">
                <a:solidFill>
                  <a:srgbClr val="FF3300"/>
                </a:solidFill>
                <a:latin typeface="Times New Roman" panose="02020603050405020304" pitchFamily="18" charset="0"/>
              </a:rPr>
              <a:t>：铸造用真空系统气尘分离罐</a:t>
            </a:r>
            <a:endParaRPr lang="zh-CN" altLang="en-US" b="1" dirty="0">
              <a:solidFill>
                <a:srgbClr val="FF3300"/>
              </a:solidFill>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b="1" dirty="0">
                <a:latin typeface="Times New Roman" panose="02020603050405020304" pitchFamily="18" charset="0"/>
              </a:rPr>
              <a:t>创新内容和主要特点：该产品为无阻力气尘分离设备，改善了传统产品因无法彻底分离出负压中的粉尘，造成真空泵磨损、漏气、过早失效和更新的现象。该创新采用真空状态下物体自由垂落的原理，在罐底部存水，在顶部进入喇叭管内自由、无阻力降尘于水中，达到真空泵内无粉尘吸入，始终保持清洁真空状态。在国内</a:t>
            </a:r>
            <a:r>
              <a:rPr lang="en-US" altLang="zh-CN" b="1">
                <a:latin typeface="Times New Roman" panose="02020603050405020304" pitchFamily="18" charset="0"/>
              </a:rPr>
              <a:t>V</a:t>
            </a:r>
            <a:r>
              <a:rPr lang="zh-CN" altLang="en-US" b="1" dirty="0">
                <a:latin typeface="Times New Roman" panose="02020603050405020304" pitchFamily="18" charset="0"/>
              </a:rPr>
              <a:t>法铸造企业广泛使用效果良好，可以延长真空泵使用寿命两倍以上。</a:t>
            </a:r>
            <a:endParaRPr lang="zh-CN" altLang="en-US"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b="1" dirty="0">
                <a:latin typeface="Times New Roman" panose="02020603050405020304" pitchFamily="18" charset="0"/>
              </a:rPr>
              <a:t>新颖度：国内市场新</a:t>
            </a:r>
            <a:endParaRPr lang="zh-CN" altLang="en-US" b="1" dirty="0">
              <a:latin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9986" name="标题 169985"/>
          <p:cNvSpPr>
            <a:spLocks noGrp="1"/>
          </p:cNvSpPr>
          <p:nvPr>
            <p:ph type="title"/>
          </p:nvPr>
        </p:nvSpPr>
        <p:spPr>
          <a:ln/>
        </p:spPr>
        <p:txBody>
          <a:bodyPr lIns="0" rIns="0" bIns="0" anchor="b"/>
          <a:p>
            <a:endParaRPr lang="zh-CN" altLang="en-US" dirty="0"/>
          </a:p>
        </p:txBody>
      </p:sp>
      <p:sp>
        <p:nvSpPr>
          <p:cNvPr id="169987" name="文本占位符 169986"/>
          <p:cNvSpPr>
            <a:spLocks noGrp="1"/>
          </p:cNvSpPr>
          <p:nvPr>
            <p:ph type="body" idx="1"/>
          </p:nvPr>
        </p:nvSpPr>
        <p:spPr>
          <a:ln/>
        </p:spPr>
        <p:txBody>
          <a:bodyPr/>
          <a:p>
            <a:r>
              <a:rPr lang="zh-CN" altLang="en-US" sz="4200" b="1" dirty="0">
                <a:solidFill>
                  <a:srgbClr val="CC9900"/>
                </a:solidFill>
                <a:effectLst>
                  <a:outerShdw blurRad="38100" dist="38100" dir="2700000">
                    <a:srgbClr val="C0C0C0"/>
                  </a:outerShdw>
                </a:effectLst>
              </a:rPr>
              <a:t>一、</a:t>
            </a:r>
            <a:r>
              <a:rPr lang="en-US" altLang="zh-CN" sz="4200" b="1">
                <a:solidFill>
                  <a:srgbClr val="CC9900"/>
                </a:solidFill>
                <a:effectLst>
                  <a:outerShdw blurRad="38100" dist="38100" dir="2700000">
                    <a:srgbClr val="C0C0C0"/>
                  </a:outerShdw>
                </a:effectLst>
              </a:rPr>
              <a:t>R&amp;D</a:t>
            </a:r>
            <a:r>
              <a:rPr lang="zh-CN" altLang="en-US" sz="4200" b="1" dirty="0">
                <a:solidFill>
                  <a:srgbClr val="CC9900"/>
                </a:solidFill>
                <a:effectLst>
                  <a:outerShdw blurRad="38100" dist="38100" dir="2700000">
                    <a:srgbClr val="C0C0C0"/>
                  </a:outerShdw>
                </a:effectLst>
              </a:rPr>
              <a:t>的有关情况介绍</a:t>
            </a:r>
            <a:endParaRPr lang="zh-CN" altLang="en-US" sz="4200" b="1" dirty="0">
              <a:solidFill>
                <a:srgbClr val="CC9900"/>
              </a:solidFill>
              <a:effectLst>
                <a:outerShdw blurRad="38100" dist="38100" dir="2700000">
                  <a:srgbClr val="C0C0C0"/>
                </a:outerShdw>
              </a:effectLst>
            </a:endParaRPr>
          </a:p>
          <a:p>
            <a:endParaRPr lang="zh-CN" altLang="en-US" sz="4200" b="1" dirty="0">
              <a:solidFill>
                <a:srgbClr val="CC9900"/>
              </a:solidFill>
              <a:effectLst>
                <a:outerShdw blurRad="38100" dist="38100" dir="2700000">
                  <a:srgbClr val="C0C0C0"/>
                </a:outerShdw>
              </a:effectLst>
            </a:endParaRPr>
          </a:p>
          <a:p>
            <a:r>
              <a:rPr lang="zh-CN" altLang="en-US" sz="3800" b="1" dirty="0">
                <a:solidFill>
                  <a:srgbClr val="CC9900"/>
                </a:solidFill>
                <a:effectLst>
                  <a:outerShdw blurRad="38100" dist="38100" dir="2700000">
                    <a:srgbClr val="C0C0C0"/>
                  </a:outerShdw>
                </a:effectLst>
                <a:latin typeface="华康简标题宋" pitchFamily="49" charset="-122"/>
                <a:ea typeface="华康简标题宋" pitchFamily="49" charset="-122"/>
              </a:rPr>
              <a:t>二、 </a:t>
            </a:r>
            <a:r>
              <a:rPr lang="zh-CN" altLang="en-US" sz="4200" b="1" dirty="0">
                <a:solidFill>
                  <a:srgbClr val="CC9900"/>
                </a:solidFill>
                <a:effectLst>
                  <a:outerShdw blurRad="38100" dist="38100" dir="2700000">
                    <a:srgbClr val="C0C0C0"/>
                  </a:outerShdw>
                </a:effectLst>
              </a:rPr>
              <a:t>研发统计报表填报说明</a:t>
            </a:r>
            <a:endParaRPr lang="zh-CN" altLang="en-US" sz="4200" b="1" dirty="0">
              <a:solidFill>
                <a:srgbClr val="CC9900"/>
              </a:solidFill>
              <a:effectLst>
                <a:outerShdw blurRad="38100" dist="38100" dir="2700000">
                  <a:srgbClr val="C0C0C0"/>
                </a:outerShdw>
              </a:effectLs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Rectangle 3"/>
          <p:cNvSpPr>
            <a:spLocks noGrp="1"/>
          </p:cNvSpPr>
          <p:nvPr>
            <p:ph idx="1"/>
          </p:nvPr>
        </p:nvSpPr>
        <p:spPr>
          <a:xfrm>
            <a:off x="457200" y="944563"/>
            <a:ext cx="8229600" cy="5380037"/>
          </a:xfrm>
          <a:ln/>
        </p:spPr>
        <p:txBody>
          <a:bodyPr vert="horz" wrap="square" lIns="91440" tIns="45720" rIns="91440" bIns="45720" anchor="t"/>
          <a:p>
            <a:pPr eaLnBrk="1" hangingPunct="1">
              <a:lnSpc>
                <a:spcPct val="90000"/>
              </a:lnSpc>
              <a:spcAft>
                <a:spcPct val="30000"/>
              </a:spcAft>
              <a:buNone/>
            </a:pPr>
            <a:r>
              <a:rPr lang="zh-CN" altLang="en-US" sz="3200" b="1" dirty="0">
                <a:latin typeface="Times New Roman" panose="02020603050405020304" pitchFamily="18" charset="0"/>
              </a:rPr>
              <a:t>（</a:t>
            </a:r>
            <a:r>
              <a:rPr lang="en-US" altLang="zh-CN" sz="3200" b="1">
                <a:latin typeface="Times New Roman" panose="02020603050405020304" pitchFamily="18" charset="0"/>
              </a:rPr>
              <a:t>10</a:t>
            </a:r>
            <a:r>
              <a:rPr lang="zh-CN" altLang="en-US" sz="3200" b="1" dirty="0">
                <a:latin typeface="Times New Roman" panose="02020603050405020304" pitchFamily="18" charset="0"/>
              </a:rPr>
              <a:t>）金属制品业</a:t>
            </a:r>
            <a:endParaRPr lang="zh-CN" altLang="en-US" sz="3200" b="1" dirty="0">
              <a:latin typeface="Times New Roman" panose="02020603050405020304" pitchFamily="18" charset="0"/>
            </a:endParaRPr>
          </a:p>
          <a:p>
            <a:pPr eaLnBrk="1" hangingPunct="1">
              <a:lnSpc>
                <a:spcPct val="90000"/>
              </a:lnSpc>
              <a:spcAft>
                <a:spcPct val="30000"/>
              </a:spcAft>
              <a:buNone/>
            </a:pPr>
            <a:r>
              <a:rPr lang="en-US" altLang="zh-CN" b="1">
                <a:latin typeface="Times New Roman" panose="02020603050405020304" pitchFamily="18" charset="0"/>
              </a:rPr>
              <a:t>【</a:t>
            </a:r>
            <a:r>
              <a:rPr lang="zh-CN" altLang="en-US" b="1" dirty="0">
                <a:latin typeface="Times New Roman" panose="02020603050405020304" pitchFamily="18" charset="0"/>
              </a:rPr>
              <a:t>新工艺技术</a:t>
            </a:r>
            <a:r>
              <a:rPr lang="en-US" altLang="zh-CN" b="1">
                <a:latin typeface="Times New Roman" panose="02020603050405020304" pitchFamily="18" charset="0"/>
              </a:rPr>
              <a:t>】</a:t>
            </a:r>
            <a:r>
              <a:rPr lang="zh-CN" altLang="en-US" b="1" dirty="0">
                <a:latin typeface="Times New Roman" panose="02020603050405020304" pitchFamily="18" charset="0"/>
              </a:rPr>
              <a:t>：铝镁硅系铝合金的微合金化熔炼工艺</a:t>
            </a:r>
            <a:endParaRPr lang="zh-CN" altLang="en-US" b="1" dirty="0">
              <a:latin typeface="Times New Roman" panose="02020603050405020304" pitchFamily="18" charset="0"/>
            </a:endParaRPr>
          </a:p>
          <a:p>
            <a:pPr eaLnBrk="1" hangingPunct="1">
              <a:lnSpc>
                <a:spcPct val="90000"/>
              </a:lnSpc>
              <a:spcAft>
                <a:spcPct val="30000"/>
              </a:spcAft>
              <a:buClr>
                <a:srgbClr val="FF3300"/>
              </a:buClr>
              <a:buFont typeface="Wingdings" panose="05000000000000000000" pitchFamily="2" charset="2"/>
              <a:buChar char="l"/>
            </a:pPr>
            <a:r>
              <a:rPr lang="zh-CN" altLang="en-US" sz="2800" b="1" dirty="0">
                <a:latin typeface="Times New Roman" panose="02020603050405020304" pitchFamily="18" charset="0"/>
              </a:rPr>
              <a:t>创新内容和主要特点：该工艺利用电解铝液在中频感应炉内配置</a:t>
            </a:r>
            <a:r>
              <a:rPr lang="en-US" altLang="zh-CN" sz="2800" b="1">
                <a:latin typeface="Times New Roman" panose="02020603050405020304" pitchFamily="18" charset="0"/>
              </a:rPr>
              <a:t>AISil2</a:t>
            </a:r>
            <a:r>
              <a:rPr lang="zh-CN" altLang="en-US" sz="2800" b="1" dirty="0">
                <a:latin typeface="Times New Roman" panose="02020603050405020304" pitchFamily="18" charset="0"/>
              </a:rPr>
              <a:t>液态中间合金，经过特殊的</a:t>
            </a:r>
            <a:r>
              <a:rPr lang="en-US" altLang="zh-CN" sz="2800" b="1">
                <a:latin typeface="Times New Roman" panose="02020603050405020304" pitchFamily="18" charset="0"/>
              </a:rPr>
              <a:t>L</a:t>
            </a:r>
            <a:r>
              <a:rPr lang="zh-CN" altLang="en-US" sz="2800" b="1" dirty="0">
                <a:latin typeface="Times New Roman" panose="02020603050405020304" pitchFamily="18" charset="0"/>
              </a:rPr>
              <a:t>型溜槽流过熔炼炉内与电解铝液混合，有利于</a:t>
            </a:r>
            <a:r>
              <a:rPr lang="en-US" altLang="zh-CN" sz="2800" b="1">
                <a:latin typeface="Times New Roman" panose="02020603050405020304" pitchFamily="18" charset="0"/>
              </a:rPr>
              <a:t>Mg2Si</a:t>
            </a:r>
            <a:r>
              <a:rPr lang="zh-CN" altLang="en-US" sz="2800" b="1" dirty="0">
                <a:latin typeface="Times New Roman" panose="02020603050405020304" pitchFamily="18" charset="0"/>
              </a:rPr>
              <a:t>强化相质点的形成，促进镁元素的溶解、扩散和吸收，避免铝液翻滚造成的氧化烧损及夹渣。该工艺的使用有利于实现生产过程的短流程、低成本、高效优质化运作，满足国内外对高质量铝镁硅系铝合金材料的需求。</a:t>
            </a:r>
            <a:endParaRPr lang="zh-CN" altLang="en-US" sz="2800" b="1" dirty="0">
              <a:latin typeface="Times New Roman" panose="02020603050405020304" pitchFamily="18" charset="0"/>
            </a:endParaRPr>
          </a:p>
          <a:p>
            <a:pPr eaLnBrk="1" hangingPunct="1">
              <a:lnSpc>
                <a:spcPct val="90000"/>
              </a:lnSpc>
              <a:spcAft>
                <a:spcPct val="30000"/>
              </a:spcAft>
              <a:buClr>
                <a:srgbClr val="FF3300"/>
              </a:buClr>
              <a:buFont typeface="Wingdings" panose="05000000000000000000" pitchFamily="2" charset="2"/>
              <a:buChar char="l"/>
            </a:pPr>
            <a:r>
              <a:rPr lang="zh-CN" altLang="en-US" sz="2800" b="1" dirty="0">
                <a:latin typeface="Times New Roman" panose="02020603050405020304" pitchFamily="18" charset="0"/>
              </a:rPr>
              <a:t>新颖度：国内市场新</a:t>
            </a:r>
            <a:endParaRPr lang="zh-CN" altLang="en-US" sz="2800" b="1" dirty="0">
              <a:latin typeface="Times New Roman" panose="02020603050405020304"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Rectangle 3"/>
          <p:cNvSpPr>
            <a:spLocks noGrp="1"/>
          </p:cNvSpPr>
          <p:nvPr>
            <p:ph idx="1"/>
          </p:nvPr>
        </p:nvSpPr>
        <p:spPr>
          <a:xfrm>
            <a:off x="457200" y="765175"/>
            <a:ext cx="8229600" cy="5651500"/>
          </a:xfrm>
          <a:ln/>
        </p:spPr>
        <p:txBody>
          <a:bodyPr vert="horz" wrap="square" lIns="91440" tIns="45720" rIns="91440" bIns="45720" anchor="t"/>
          <a:p>
            <a:pPr eaLnBrk="1" hangingPunct="1">
              <a:spcAft>
                <a:spcPct val="30000"/>
              </a:spcAft>
              <a:buClr>
                <a:srgbClr val="FF3300"/>
              </a:buClr>
              <a:buFont typeface="Wingdings" panose="05000000000000000000" pitchFamily="2" charset="2"/>
              <a:buNone/>
            </a:pPr>
            <a:r>
              <a:rPr lang="zh-CN" altLang="en-US" sz="3200" b="1" dirty="0">
                <a:latin typeface="Times New Roman" panose="02020603050405020304" pitchFamily="18" charset="0"/>
              </a:rPr>
              <a:t>（</a:t>
            </a:r>
            <a:r>
              <a:rPr lang="en-US" altLang="zh-CN" sz="3200" b="1">
                <a:latin typeface="Times New Roman" panose="02020603050405020304" pitchFamily="18" charset="0"/>
              </a:rPr>
              <a:t>11</a:t>
            </a:r>
            <a:r>
              <a:rPr lang="zh-CN" altLang="en-US" sz="3200" b="1" dirty="0">
                <a:latin typeface="Times New Roman" panose="02020603050405020304" pitchFamily="18" charset="0"/>
              </a:rPr>
              <a:t>）计算机、通信和其他电子设备制造业</a:t>
            </a:r>
            <a:endParaRPr lang="zh-CN" altLang="en-US" sz="3200"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None/>
            </a:pPr>
            <a:r>
              <a:rPr lang="en-US" altLang="zh-CN" sz="2800" b="1">
                <a:solidFill>
                  <a:srgbClr val="FF3300"/>
                </a:solidFill>
                <a:latin typeface="Times New Roman" panose="02020603050405020304" pitchFamily="18" charset="0"/>
              </a:rPr>
              <a:t>【</a:t>
            </a:r>
            <a:r>
              <a:rPr lang="zh-CN" altLang="en-US" sz="2800" b="1" dirty="0">
                <a:solidFill>
                  <a:srgbClr val="FF3300"/>
                </a:solidFill>
                <a:latin typeface="Times New Roman" panose="02020603050405020304" pitchFamily="18" charset="0"/>
              </a:rPr>
              <a:t>新产品</a:t>
            </a:r>
            <a:r>
              <a:rPr lang="en-US" altLang="zh-CN" sz="2800" b="1">
                <a:solidFill>
                  <a:srgbClr val="FF3300"/>
                </a:solidFill>
                <a:latin typeface="Times New Roman" panose="02020603050405020304" pitchFamily="18" charset="0"/>
              </a:rPr>
              <a:t>】</a:t>
            </a:r>
            <a:r>
              <a:rPr lang="zh-CN" altLang="en-US" sz="2800" b="1" dirty="0">
                <a:solidFill>
                  <a:srgbClr val="FF3300"/>
                </a:solidFill>
                <a:latin typeface="Times New Roman" panose="02020603050405020304" pitchFamily="18" charset="0"/>
              </a:rPr>
              <a:t>：</a:t>
            </a:r>
            <a:r>
              <a:rPr lang="en-US" altLang="zh-CN" sz="2800" b="1">
                <a:solidFill>
                  <a:srgbClr val="FF3300"/>
                </a:solidFill>
                <a:latin typeface="Times New Roman" panose="02020603050405020304" pitchFamily="18" charset="0"/>
              </a:rPr>
              <a:t>10Gb/sDFB</a:t>
            </a:r>
            <a:r>
              <a:rPr lang="zh-CN" altLang="en-US" sz="2800" b="1" dirty="0">
                <a:solidFill>
                  <a:srgbClr val="FF3300"/>
                </a:solidFill>
                <a:latin typeface="Times New Roman" panose="02020603050405020304" pitchFamily="18" charset="0"/>
              </a:rPr>
              <a:t>激光器芯片</a:t>
            </a:r>
            <a:endParaRPr lang="zh-CN" altLang="en-US" sz="2800" b="1" dirty="0">
              <a:solidFill>
                <a:srgbClr val="FF3300"/>
              </a:solidFill>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sz="2800" b="1" dirty="0">
                <a:latin typeface="Times New Roman" panose="02020603050405020304" pitchFamily="18" charset="0"/>
              </a:rPr>
              <a:t>创新内容和主要特点：该产品采用倒台脊波导和非对称沟道设计实现了器件高性能和高可靠性；使用特殊的</a:t>
            </a:r>
            <a:r>
              <a:rPr lang="en-US" altLang="zh-CN" sz="2800" b="1">
                <a:latin typeface="Times New Roman" panose="02020603050405020304" pitchFamily="18" charset="0"/>
              </a:rPr>
              <a:t>MOCVD</a:t>
            </a:r>
            <a:r>
              <a:rPr lang="zh-CN" altLang="en-US" sz="2800" b="1" dirty="0">
                <a:latin typeface="Times New Roman" panose="02020603050405020304" pitchFamily="18" charset="0"/>
              </a:rPr>
              <a:t>二次外延技术实现了器件性能的优化；有源区采用</a:t>
            </a:r>
            <a:r>
              <a:rPr lang="en-US" altLang="zh-CN" sz="2800" b="1" err="1">
                <a:latin typeface="Times New Roman" panose="02020603050405020304" pitchFamily="18" charset="0"/>
              </a:rPr>
              <a:t>AlGaInAs</a:t>
            </a:r>
            <a:r>
              <a:rPr lang="zh-CN" altLang="en-US" sz="2800" b="1" dirty="0">
                <a:latin typeface="Times New Roman" panose="02020603050405020304" pitchFamily="18" charset="0"/>
              </a:rPr>
              <a:t>应变多量子阱替代</a:t>
            </a:r>
            <a:r>
              <a:rPr lang="en-US" altLang="zh-CN" sz="2800" b="1" err="1">
                <a:latin typeface="Times New Roman" panose="02020603050405020304" pitchFamily="18" charset="0"/>
              </a:rPr>
              <a:t>InGaAsP</a:t>
            </a:r>
            <a:r>
              <a:rPr lang="zh-CN" altLang="en-US" sz="2800" b="1" dirty="0">
                <a:latin typeface="Times New Roman" panose="02020603050405020304" pitchFamily="18" charset="0"/>
              </a:rPr>
              <a:t>材料实现了更好的载流子限制，从而达到</a:t>
            </a:r>
            <a:r>
              <a:rPr lang="en-US" altLang="zh-CN" sz="2800" b="1">
                <a:latin typeface="Times New Roman" panose="02020603050405020304" pitchFamily="18" charset="0"/>
              </a:rPr>
              <a:t>-25℃~+85℃</a:t>
            </a:r>
            <a:r>
              <a:rPr lang="zh-CN" altLang="en-US" sz="2800" b="1" dirty="0">
                <a:latin typeface="Times New Roman" panose="02020603050405020304" pitchFamily="18" charset="0"/>
              </a:rPr>
              <a:t>的工作温度范围；</a:t>
            </a:r>
            <a:r>
              <a:rPr lang="en-US" altLang="zh-CN" sz="2800" b="1">
                <a:latin typeface="Times New Roman" panose="02020603050405020304" pitchFamily="18" charset="0"/>
              </a:rPr>
              <a:t>30 </a:t>
            </a:r>
            <a:r>
              <a:rPr lang="en-US" altLang="zh-CN" sz="2800" b="1" err="1">
                <a:latin typeface="Times New Roman" panose="02020603050405020304" pitchFamily="18" charset="0"/>
              </a:rPr>
              <a:t>mA</a:t>
            </a:r>
            <a:r>
              <a:rPr lang="zh-CN" altLang="en-US" sz="2800" b="1" dirty="0">
                <a:latin typeface="Times New Roman" panose="02020603050405020304" pitchFamily="18" charset="0"/>
              </a:rPr>
              <a:t>电流下调制带宽大于</a:t>
            </a:r>
            <a:r>
              <a:rPr lang="en-US" altLang="zh-CN" sz="2800" b="1">
                <a:latin typeface="Times New Roman" panose="02020603050405020304" pitchFamily="18" charset="0"/>
              </a:rPr>
              <a:t>10 GHz</a:t>
            </a:r>
            <a:r>
              <a:rPr lang="zh-CN" altLang="en-US" sz="2800" b="1" dirty="0">
                <a:latin typeface="Times New Roman" panose="02020603050405020304" pitchFamily="18" charset="0"/>
              </a:rPr>
              <a:t>。该产品在国际市场上属首次出现。</a:t>
            </a:r>
            <a:endParaRPr lang="zh-CN" altLang="en-US" sz="2800"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sz="2800" b="1" dirty="0">
                <a:latin typeface="Times New Roman" panose="02020603050405020304" pitchFamily="18" charset="0"/>
              </a:rPr>
              <a:t>新颖度：国际市场新</a:t>
            </a:r>
            <a:endParaRPr lang="zh-CN" altLang="en-US" sz="2800" b="1" dirty="0">
              <a:latin typeface="Times New Roman" panose="02020603050405020304"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Rectangle 3"/>
          <p:cNvSpPr>
            <a:spLocks noGrp="1"/>
          </p:cNvSpPr>
          <p:nvPr>
            <p:ph idx="1"/>
          </p:nvPr>
        </p:nvSpPr>
        <p:spPr>
          <a:xfrm>
            <a:off x="457200" y="908050"/>
            <a:ext cx="8229600" cy="5416550"/>
          </a:xfrm>
          <a:ln/>
        </p:spPr>
        <p:txBody>
          <a:bodyPr vert="horz" wrap="square" lIns="91440" tIns="45720" rIns="91440" bIns="45720" anchor="t"/>
          <a:p>
            <a:pPr eaLnBrk="1" hangingPunct="1">
              <a:spcAft>
                <a:spcPct val="30000"/>
              </a:spcAft>
              <a:buClr>
                <a:srgbClr val="FF3300"/>
              </a:buClr>
              <a:buFont typeface="Wingdings" panose="05000000000000000000" pitchFamily="2" charset="2"/>
              <a:buNone/>
            </a:pPr>
            <a:r>
              <a:rPr lang="zh-CN" altLang="en-US" sz="3200" b="1" dirty="0">
                <a:latin typeface="Times New Roman" panose="02020603050405020304" pitchFamily="18" charset="0"/>
              </a:rPr>
              <a:t>（</a:t>
            </a:r>
            <a:r>
              <a:rPr lang="en-US" altLang="zh-CN" sz="3200" b="1">
                <a:latin typeface="Times New Roman" panose="02020603050405020304" pitchFamily="18" charset="0"/>
              </a:rPr>
              <a:t>12</a:t>
            </a:r>
            <a:r>
              <a:rPr lang="zh-CN" altLang="en-US" sz="3200" b="1" dirty="0">
                <a:latin typeface="Times New Roman" panose="02020603050405020304" pitchFamily="18" charset="0"/>
              </a:rPr>
              <a:t>）设备制造业</a:t>
            </a:r>
            <a:endParaRPr lang="zh-CN" altLang="en-US" sz="3200"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None/>
            </a:pPr>
            <a:r>
              <a:rPr lang="en-US" altLang="zh-CN" sz="2800" b="1">
                <a:solidFill>
                  <a:srgbClr val="FF3300"/>
                </a:solidFill>
                <a:latin typeface="Times New Roman" panose="02020603050405020304" pitchFamily="18" charset="0"/>
              </a:rPr>
              <a:t>【</a:t>
            </a:r>
            <a:r>
              <a:rPr lang="zh-CN" altLang="en-US" sz="2800" b="1" dirty="0">
                <a:solidFill>
                  <a:srgbClr val="FF3300"/>
                </a:solidFill>
                <a:latin typeface="Times New Roman" panose="02020603050405020304" pitchFamily="18" charset="0"/>
              </a:rPr>
              <a:t>新产品</a:t>
            </a:r>
            <a:r>
              <a:rPr lang="en-US" altLang="zh-CN" sz="2800" b="1">
                <a:solidFill>
                  <a:srgbClr val="FF3300"/>
                </a:solidFill>
                <a:latin typeface="Times New Roman" panose="02020603050405020304" pitchFamily="18" charset="0"/>
              </a:rPr>
              <a:t>】</a:t>
            </a:r>
            <a:r>
              <a:rPr lang="zh-CN" altLang="en-US" sz="2800" b="1" dirty="0">
                <a:solidFill>
                  <a:srgbClr val="FF3300"/>
                </a:solidFill>
                <a:latin typeface="Times New Roman" panose="02020603050405020304" pitchFamily="18" charset="0"/>
              </a:rPr>
              <a:t>：海水淡化能量回收装置</a:t>
            </a:r>
            <a:endParaRPr lang="zh-CN" altLang="en-US" sz="2800" b="1" dirty="0">
              <a:solidFill>
                <a:srgbClr val="FF3300"/>
              </a:solidFill>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sz="2800" b="1" dirty="0">
                <a:latin typeface="Times New Roman" panose="02020603050405020304" pitchFamily="18" charset="0"/>
              </a:rPr>
              <a:t>创新内容和主要特点：海水淡化能量回收装置目前被国外两大专业公司所垄断。此款往复活塞式流体压力切换器，其工作原理是通过两个同轴连接的活塞在切换器壳体内往复运动，实现高压盐水和泄压盐水的流动切换。产品具备结构形式简单，高压出水压力波动小，能量回收效率较高，易于形成工业化产品等优点。</a:t>
            </a:r>
            <a:endParaRPr lang="zh-CN" altLang="en-US" sz="2800" b="1" dirty="0">
              <a:latin typeface="Times New Roman" panose="02020603050405020304" pitchFamily="18" charset="0"/>
            </a:endParaRPr>
          </a:p>
          <a:p>
            <a:pPr eaLnBrk="1" hangingPunct="1">
              <a:spcAft>
                <a:spcPct val="30000"/>
              </a:spcAft>
              <a:buClr>
                <a:srgbClr val="FF3300"/>
              </a:buClr>
              <a:buFont typeface="Wingdings" panose="05000000000000000000" pitchFamily="2" charset="2"/>
              <a:buChar char="l"/>
            </a:pPr>
            <a:r>
              <a:rPr lang="zh-CN" altLang="en-US" sz="2800" b="1" dirty="0">
                <a:latin typeface="Times New Roman" panose="02020603050405020304" pitchFamily="18" charset="0"/>
              </a:rPr>
              <a:t>新颖度：在国内首次研制</a:t>
            </a:r>
            <a:endParaRPr lang="zh-CN" altLang="en-US" sz="2800" b="1" dirty="0">
              <a:latin typeface="Times New Roman" panose="02020603050405020304"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Rectangle 3"/>
          <p:cNvSpPr>
            <a:spLocks noGrp="1"/>
          </p:cNvSpPr>
          <p:nvPr>
            <p:ph idx="1"/>
          </p:nvPr>
        </p:nvSpPr>
        <p:spPr>
          <a:xfrm>
            <a:off x="457200" y="908050"/>
            <a:ext cx="8229600" cy="5416550"/>
          </a:xfrm>
          <a:ln/>
        </p:spPr>
        <p:txBody>
          <a:bodyPr vert="horz" wrap="square" lIns="91440" tIns="45720" rIns="91440" bIns="45720" anchor="t"/>
          <a:p>
            <a:pPr eaLnBrk="1" hangingPunct="1">
              <a:lnSpc>
                <a:spcPct val="90000"/>
              </a:lnSpc>
              <a:spcAft>
                <a:spcPct val="30000"/>
              </a:spcAft>
              <a:buClr>
                <a:srgbClr val="FF3300"/>
              </a:buClr>
              <a:buFont typeface="Wingdings" panose="05000000000000000000" pitchFamily="2" charset="2"/>
              <a:buNone/>
            </a:pPr>
            <a:r>
              <a:rPr lang="zh-CN" altLang="en-US" sz="3200" b="1" dirty="0">
                <a:latin typeface="Times New Roman" panose="02020603050405020304" pitchFamily="18" charset="0"/>
              </a:rPr>
              <a:t>（</a:t>
            </a:r>
            <a:r>
              <a:rPr lang="en-US" altLang="zh-CN" sz="3200" b="1">
                <a:latin typeface="Times New Roman" panose="02020603050405020304" pitchFamily="18" charset="0"/>
              </a:rPr>
              <a:t>13</a:t>
            </a:r>
            <a:r>
              <a:rPr lang="zh-CN" altLang="en-US" sz="3200" b="1" dirty="0">
                <a:latin typeface="Times New Roman" panose="02020603050405020304" pitchFamily="18" charset="0"/>
              </a:rPr>
              <a:t>）仪器仪表制造业</a:t>
            </a:r>
            <a:endParaRPr lang="zh-CN" altLang="en-US" sz="3200" b="1" dirty="0">
              <a:latin typeface="Times New Roman" panose="02020603050405020304" pitchFamily="18" charset="0"/>
            </a:endParaRPr>
          </a:p>
          <a:p>
            <a:pPr eaLnBrk="1" hangingPunct="1">
              <a:lnSpc>
                <a:spcPct val="90000"/>
              </a:lnSpc>
              <a:spcAft>
                <a:spcPct val="30000"/>
              </a:spcAft>
              <a:buClr>
                <a:srgbClr val="FF3300"/>
              </a:buClr>
              <a:buFont typeface="Wingdings" panose="05000000000000000000" pitchFamily="2" charset="2"/>
              <a:buNone/>
            </a:pPr>
            <a:r>
              <a:rPr lang="en-US" altLang="zh-CN" sz="2800" b="1">
                <a:solidFill>
                  <a:srgbClr val="FF3300"/>
                </a:solidFill>
                <a:latin typeface="Times New Roman" panose="02020603050405020304" pitchFamily="18" charset="0"/>
              </a:rPr>
              <a:t>【</a:t>
            </a:r>
            <a:r>
              <a:rPr lang="zh-CN" altLang="en-US" sz="2800" b="1" dirty="0">
                <a:solidFill>
                  <a:srgbClr val="FF3300"/>
                </a:solidFill>
                <a:latin typeface="Times New Roman" panose="02020603050405020304" pitchFamily="18" charset="0"/>
              </a:rPr>
              <a:t>新产品</a:t>
            </a:r>
            <a:r>
              <a:rPr lang="en-US" altLang="zh-CN" sz="2800" b="1">
                <a:solidFill>
                  <a:srgbClr val="FF3300"/>
                </a:solidFill>
                <a:latin typeface="Times New Roman" panose="02020603050405020304" pitchFamily="18" charset="0"/>
              </a:rPr>
              <a:t>】</a:t>
            </a:r>
            <a:r>
              <a:rPr lang="zh-CN" altLang="en-US" sz="2800" b="1" dirty="0">
                <a:solidFill>
                  <a:srgbClr val="FF3300"/>
                </a:solidFill>
                <a:latin typeface="Times New Roman" panose="02020603050405020304" pitchFamily="18" charset="0"/>
              </a:rPr>
              <a:t>：高性能大功率起重专业变频器</a:t>
            </a:r>
            <a:endParaRPr lang="zh-CN" altLang="en-US" sz="2800" b="1" dirty="0">
              <a:solidFill>
                <a:srgbClr val="FF3300"/>
              </a:solidFill>
              <a:latin typeface="Times New Roman" panose="02020603050405020304" pitchFamily="18" charset="0"/>
            </a:endParaRPr>
          </a:p>
          <a:p>
            <a:pPr eaLnBrk="1" hangingPunct="1">
              <a:lnSpc>
                <a:spcPct val="90000"/>
              </a:lnSpc>
              <a:spcAft>
                <a:spcPct val="30000"/>
              </a:spcAft>
              <a:buClr>
                <a:srgbClr val="FF3300"/>
              </a:buClr>
              <a:buFont typeface="Wingdings" panose="05000000000000000000" pitchFamily="2" charset="2"/>
              <a:buChar char="l"/>
            </a:pPr>
            <a:r>
              <a:rPr lang="zh-CN" altLang="en-US" sz="2800" b="1" dirty="0">
                <a:latin typeface="Times New Roman" panose="02020603050405020304" pitchFamily="18" charset="0"/>
              </a:rPr>
              <a:t>创新内容和主要特点：该产品是我国港口、造船、冶金、能源、电力等行业大型起重设备核心电气控制系统的关键部件，它的使用有利于形成具有自主知识产权的电气控制系统。该产品可以替代进口产品，满足国内高性能大功率起重专用变频器市场需求，显著提高我国大型起重设备的研发设计能力和制造技术水平，解决国家电气传动领域长远发展的战略性、安全性和前瞻性问题。</a:t>
            </a:r>
            <a:endParaRPr lang="zh-CN" altLang="en-US" sz="2800" b="1" dirty="0">
              <a:latin typeface="Times New Roman" panose="02020603050405020304" pitchFamily="18" charset="0"/>
            </a:endParaRPr>
          </a:p>
          <a:p>
            <a:pPr eaLnBrk="1" hangingPunct="1">
              <a:lnSpc>
                <a:spcPct val="90000"/>
              </a:lnSpc>
              <a:spcAft>
                <a:spcPct val="30000"/>
              </a:spcAft>
              <a:buClr>
                <a:srgbClr val="FF3300"/>
              </a:buClr>
              <a:buFont typeface="Wingdings" panose="05000000000000000000" pitchFamily="2" charset="2"/>
              <a:buChar char="l"/>
            </a:pPr>
            <a:r>
              <a:rPr lang="zh-CN" altLang="en-US" sz="2800" b="1" dirty="0">
                <a:latin typeface="Times New Roman" panose="02020603050405020304" pitchFamily="18" charset="0"/>
              </a:rPr>
              <a:t>新颖度：国际市场新</a:t>
            </a:r>
            <a:endParaRPr lang="zh-CN" altLang="en-US" sz="2800" b="1" dirty="0">
              <a:latin typeface="Times New Roman" panose="02020603050405020304"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灯片编号占位符 4"/>
          <p:cNvSpPr txBox="1">
            <a:spLocks noGrp="1"/>
          </p:cNvSpPr>
          <p:nvPr>
            <p:ph type="sldNum" sz="quarter" idx="12"/>
          </p:nvPr>
        </p:nvSpPr>
        <p:spPr>
          <a:noFill/>
          <a:ln>
            <a:noFill/>
            <a:miter lim="800000"/>
          </a:ln>
        </p:spPr>
        <p:txBody>
          <a:bodyPr vert="horz" lIns="0" tIns="0" rIns="0" bIns="0" anchor="b"/>
          <a:p>
            <a:pPr lvl="0" algn="r"/>
            <a:fld id="{9A0DB2DC-4C9A-4742-B13C-FB6460FD3503}" type="slidenum">
              <a:rPr lang="zh-CN" altLang="en-US" sz="1200" dirty="0">
                <a:solidFill>
                  <a:srgbClr val="045C75"/>
                </a:solidFill>
              </a:rPr>
            </a:fld>
            <a:endParaRPr lang="zh-CN" altLang="en-US" sz="1200" dirty="0">
              <a:solidFill>
                <a:srgbClr val="045C75"/>
              </a:solidFill>
            </a:endParaRPr>
          </a:p>
        </p:txBody>
      </p:sp>
      <p:sp>
        <p:nvSpPr>
          <p:cNvPr id="41987" name="椭圆 8"/>
          <p:cNvSpPr/>
          <p:nvPr/>
        </p:nvSpPr>
        <p:spPr>
          <a:xfrm>
            <a:off x="1157288" y="1344613"/>
            <a:ext cx="63500" cy="65087"/>
          </a:xfrm>
          <a:prstGeom prst="ellipse">
            <a:avLst/>
          </a:prstGeom>
          <a:noFill/>
          <a:ln w="12700" cap="rnd" cmpd="sng">
            <a:solidFill>
              <a:srgbClr val="317F92">
                <a:alpha val="59999"/>
              </a:srgbClr>
            </a:solidFill>
            <a:prstDash val="solid"/>
            <a:headEnd type="none" w="med" len="med"/>
            <a:tailEnd type="none" w="med" len="med"/>
          </a:ln>
        </p:spPr>
        <p:txBody>
          <a:bodyPr anchor="ctr"/>
          <a:p>
            <a:pPr lvl="0"/>
            <a:endParaRPr lang="zh-CN" altLang="en-US" dirty="0">
              <a:solidFill>
                <a:srgbClr val="000000"/>
              </a:solidFill>
              <a:latin typeface="Gill Sans MT" panose="020B0502020104020203" pitchFamily="34" charset="0"/>
              <a:ea typeface="宋体" panose="02010600030101010101" pitchFamily="2" charset="-122"/>
              <a:sym typeface="Gill Sans MT" panose="020B0502020104020203" pitchFamily="34" charset="0"/>
            </a:endParaRPr>
          </a:p>
        </p:txBody>
      </p:sp>
      <p:sp>
        <p:nvSpPr>
          <p:cNvPr id="8" name="矩形 7"/>
          <p:cNvSpPr/>
          <p:nvPr/>
        </p:nvSpPr>
        <p:spPr>
          <a:xfrm>
            <a:off x="792163" y="225425"/>
            <a:ext cx="7812088" cy="1008063"/>
          </a:xfrm>
          <a:prstGeom prst="rect">
            <a:avLst/>
          </a:prstGeom>
          <a:no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p>
            <a:pPr lvl="0" algn="ctr">
              <a:lnSpc>
                <a:spcPct val="130000"/>
              </a:lnSpc>
            </a:pPr>
            <a:r>
              <a:rPr lang="zh-CN" altLang="en-US" sz="4000" b="1" dirty="0">
                <a:solidFill>
                  <a:schemeClr val="tx2"/>
                </a:solidFill>
                <a:effectLst>
                  <a:outerShdw blurRad="38100" dist="38100" dir="2700000">
                    <a:srgbClr val="C0C0C0"/>
                  </a:outerShdw>
                </a:effectLst>
                <a:latin typeface="华康简标题宋" pitchFamily="49" charset="-122"/>
                <a:ea typeface="华康简标题宋" pitchFamily="49" charset="-122"/>
              </a:rPr>
              <a:t>（二） 有关的政府政策</a:t>
            </a:r>
            <a:endParaRPr lang="zh-CN" altLang="en-US" sz="4000" b="1" dirty="0">
              <a:solidFill>
                <a:schemeClr val="tx2"/>
              </a:solidFill>
              <a:effectLst>
                <a:outerShdw blurRad="38100" dist="38100" dir="2700000">
                  <a:srgbClr val="C0C0C0"/>
                </a:outerShdw>
              </a:effectLst>
              <a:latin typeface="华康简标题宋" pitchFamily="49" charset="-122"/>
              <a:ea typeface="华康简标题宋" pitchFamily="49" charset="-122"/>
            </a:endParaRPr>
          </a:p>
        </p:txBody>
      </p:sp>
      <p:sp>
        <p:nvSpPr>
          <p:cNvPr id="41991" name="矩形 41990"/>
          <p:cNvSpPr/>
          <p:nvPr/>
        </p:nvSpPr>
        <p:spPr>
          <a:xfrm>
            <a:off x="719138" y="2312988"/>
            <a:ext cx="7848600" cy="725487"/>
          </a:xfrm>
          <a:prstGeom prst="rect">
            <a:avLst/>
          </a:prstGeom>
          <a:noFill/>
          <a:ln w="9525">
            <a:noFill/>
          </a:ln>
          <a:effectLst>
            <a:prstShdw prst="shdw17" dist="17961" dir="2699999">
              <a:schemeClr val="accent1">
                <a:gamma/>
                <a:shade val="60000"/>
                <a:invGamma/>
              </a:schemeClr>
            </a:prstShdw>
          </a:effectLst>
        </p:spPr>
        <p:txBody>
          <a:bodyPr>
            <a:spAutoFit/>
          </a:bodyPr>
          <a:p>
            <a:pPr lvl="0">
              <a:lnSpc>
                <a:spcPct val="130000"/>
              </a:lnSpc>
            </a:pPr>
            <a:r>
              <a:rPr lang="zh-CN" altLang="en-US" sz="3200" b="1" dirty="0">
                <a:solidFill>
                  <a:srgbClr val="0000FF"/>
                </a:solidFill>
                <a:latin typeface="Arial" panose="020B0604020202020204" pitchFamily="34" charset="0"/>
                <a:ea typeface="黑体" panose="02010609060101010101" pitchFamily="2" charset="-122"/>
              </a:rPr>
              <a:t>一是积极落实研究开发费用税前加计扣除</a:t>
            </a:r>
            <a:r>
              <a:rPr lang="en-US" altLang="zh-CN">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灯片编号占位符 4"/>
          <p:cNvSpPr txBox="1">
            <a:spLocks noGrp="1"/>
          </p:cNvSpPr>
          <p:nvPr>
            <p:ph type="sldNum" sz="quarter" idx="12"/>
          </p:nvPr>
        </p:nvSpPr>
        <p:spPr>
          <a:noFill/>
          <a:ln>
            <a:noFill/>
            <a:miter lim="800000"/>
          </a:ln>
        </p:spPr>
        <p:txBody>
          <a:bodyPr vert="horz" lIns="0" tIns="0" rIns="0" bIns="0" anchor="b"/>
          <a:p>
            <a:pPr lvl="0" algn="r"/>
            <a:fld id="{9A0DB2DC-4C9A-4742-B13C-FB6460FD3503}" type="slidenum">
              <a:rPr lang="zh-CN" altLang="en-US" sz="1200" dirty="0">
                <a:solidFill>
                  <a:srgbClr val="045C75"/>
                </a:solidFill>
              </a:rPr>
            </a:fld>
            <a:endParaRPr lang="zh-CN" altLang="en-US" sz="1200" dirty="0">
              <a:solidFill>
                <a:srgbClr val="045C75"/>
              </a:solidFill>
            </a:endParaRPr>
          </a:p>
        </p:txBody>
      </p:sp>
      <p:sp>
        <p:nvSpPr>
          <p:cNvPr id="43010" name="椭圆 7"/>
          <p:cNvSpPr/>
          <p:nvPr/>
        </p:nvSpPr>
        <p:spPr>
          <a:xfrm>
            <a:off x="920750" y="1412875"/>
            <a:ext cx="211138" cy="211138"/>
          </a:xfrm>
          <a:prstGeom prst="ellipse">
            <a:avLst/>
          </a:prstGeom>
          <a:gradFill rotWithShape="1">
            <a:gsLst>
              <a:gs pos="0">
                <a:srgbClr val="DAF2FF">
                  <a:alpha val="100000"/>
                </a:srgbClr>
              </a:gs>
              <a:gs pos="50000">
                <a:srgbClr val="C2E3EF">
                  <a:alpha val="100000"/>
                </a:srgbClr>
              </a:gs>
              <a:gs pos="95000">
                <a:srgbClr val="67C5E9">
                  <a:alpha val="100000"/>
                </a:srgbClr>
              </a:gs>
              <a:gs pos="100000">
                <a:srgbClr val="00AAD4">
                  <a:alpha val="100000"/>
                </a:srgbClr>
              </a:gs>
            </a:gsLst>
            <a:path path="rect">
              <a:fillToRect l="25000" t="12500" r="25000" b="12500"/>
            </a:path>
            <a:tileRect/>
          </a:gradFill>
          <a:ln w="2000" cap="rnd" cmpd="sng">
            <a:solidFill>
              <a:srgbClr val="2F8DA4">
                <a:alpha val="59999"/>
              </a:srgbClr>
            </a:solidFill>
            <a:prstDash val="solid"/>
            <a:headEnd type="none" w="med" len="med"/>
            <a:tailEnd type="none" w="med" len="med"/>
          </a:ln>
        </p:spPr>
        <p:txBody>
          <a:bodyPr anchor="ctr"/>
          <a:p>
            <a:pPr lvl="0"/>
            <a:endParaRPr lang="zh-CN" altLang="en-US" dirty="0">
              <a:solidFill>
                <a:srgbClr val="000000"/>
              </a:solidFill>
              <a:latin typeface="Gill Sans MT" panose="020B0502020104020203" pitchFamily="34" charset="0"/>
              <a:ea typeface="宋体" panose="02010600030101010101" pitchFamily="2" charset="-122"/>
              <a:sym typeface="Gill Sans MT" panose="020B0502020104020203" pitchFamily="34" charset="0"/>
            </a:endParaRPr>
          </a:p>
        </p:txBody>
      </p:sp>
      <p:sp>
        <p:nvSpPr>
          <p:cNvPr id="43011" name="椭圆 8"/>
          <p:cNvSpPr/>
          <p:nvPr/>
        </p:nvSpPr>
        <p:spPr>
          <a:xfrm>
            <a:off x="1157288" y="1344613"/>
            <a:ext cx="63500" cy="65087"/>
          </a:xfrm>
          <a:prstGeom prst="ellipse">
            <a:avLst/>
          </a:prstGeom>
          <a:noFill/>
          <a:ln w="12700" cap="rnd" cmpd="sng">
            <a:solidFill>
              <a:srgbClr val="317F92">
                <a:alpha val="59999"/>
              </a:srgbClr>
            </a:solidFill>
            <a:prstDash val="solid"/>
            <a:headEnd type="none" w="med" len="med"/>
            <a:tailEnd type="none" w="med" len="med"/>
          </a:ln>
        </p:spPr>
        <p:txBody>
          <a:bodyPr anchor="ctr"/>
          <a:p>
            <a:pPr lvl="0"/>
            <a:endParaRPr lang="zh-CN" altLang="en-US" dirty="0">
              <a:solidFill>
                <a:srgbClr val="000000"/>
              </a:solidFill>
              <a:latin typeface="Gill Sans MT" panose="020B0502020104020203" pitchFamily="34" charset="0"/>
              <a:ea typeface="宋体" panose="02010600030101010101" pitchFamily="2" charset="-122"/>
              <a:sym typeface="Gill Sans MT" panose="020B0502020104020203" pitchFamily="34" charset="0"/>
            </a:endParaRPr>
          </a:p>
        </p:txBody>
      </p:sp>
      <p:sp>
        <p:nvSpPr>
          <p:cNvPr id="8" name="矩形 7"/>
          <p:cNvSpPr/>
          <p:nvPr/>
        </p:nvSpPr>
        <p:spPr>
          <a:xfrm>
            <a:off x="792163" y="512763"/>
            <a:ext cx="7488238" cy="1044575"/>
          </a:xfrm>
          <a:prstGeom prst="rect">
            <a:avLst/>
          </a:prstGeom>
          <a:no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p>
            <a:pPr lvl="0"/>
            <a:endParaRPr lang="en-US" altLang="zh-CN" sz="2200">
              <a:latin typeface="Constantia" panose="02030602050306030303" pitchFamily="18" charset="0"/>
            </a:endParaRPr>
          </a:p>
          <a:p>
            <a:pPr lvl="0"/>
            <a:r>
              <a:rPr lang="zh-CN" altLang="en-US" sz="2600" b="1" dirty="0">
                <a:solidFill>
                  <a:srgbClr val="0000FF"/>
                </a:solidFill>
                <a:latin typeface="黑体" panose="02010609060101010101" pitchFamily="2" charset="-122"/>
                <a:ea typeface="黑体" panose="02010609060101010101" pitchFamily="2" charset="-122"/>
              </a:rPr>
              <a:t>二是省市新政策对企业研发投入支持力度更大</a:t>
            </a:r>
            <a:endParaRPr lang="en-US" altLang="zh-CN" b="1">
              <a:latin typeface="Constantia" panose="02030602050306030303" pitchFamily="18" charset="0"/>
            </a:endParaRPr>
          </a:p>
          <a:p>
            <a:pPr lvl="0"/>
            <a:r>
              <a:rPr lang="en-US" altLang="zh-CN">
                <a:latin typeface="Constantia" panose="02030602050306030303" pitchFamily="18" charset="0"/>
              </a:rPr>
              <a:t>    </a:t>
            </a:r>
            <a:endParaRPr lang="zh-CN" altLang="en-US" dirty="0">
              <a:latin typeface="Constantia" panose="02030602050306030303" pitchFamily="18" charset="0"/>
            </a:endParaRPr>
          </a:p>
        </p:txBody>
      </p:sp>
      <p:pic>
        <p:nvPicPr>
          <p:cNvPr id="43013" name="图片 6" descr="3.JPG"/>
          <p:cNvPicPr>
            <a:picLocks noChangeAspect="1"/>
          </p:cNvPicPr>
          <p:nvPr/>
        </p:nvPicPr>
        <p:blipFill>
          <a:blip r:embed="rId1"/>
          <a:stretch>
            <a:fillRect/>
          </a:stretch>
        </p:blipFill>
        <p:spPr>
          <a:xfrm>
            <a:off x="2232025" y="1592263"/>
            <a:ext cx="4679950" cy="2803525"/>
          </a:xfrm>
          <a:prstGeom prst="rect">
            <a:avLst/>
          </a:prstGeom>
          <a:noFill/>
          <a:ln w="9525">
            <a:noFill/>
          </a:ln>
        </p:spPr>
      </p:pic>
      <p:sp>
        <p:nvSpPr>
          <p:cNvPr id="11" name="矩形 10"/>
          <p:cNvSpPr/>
          <p:nvPr/>
        </p:nvSpPr>
        <p:spPr>
          <a:xfrm>
            <a:off x="1008063" y="4616450"/>
            <a:ext cx="7380288" cy="1404938"/>
          </a:xfrm>
          <a:prstGeom prst="rect">
            <a:avLst/>
          </a:prstGeom>
          <a:no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p>
            <a:pPr lvl="0"/>
            <a:r>
              <a:rPr lang="zh-CN" altLang="en-US" sz="1600" dirty="0">
                <a:latin typeface="仿宋_GB2312" pitchFamily="49" charset="-122"/>
                <a:ea typeface="仿宋_GB2312" pitchFamily="49" charset="-122"/>
              </a:rPr>
              <a:t>    </a:t>
            </a:r>
            <a:r>
              <a:rPr lang="zh-CN" altLang="en-US" sz="2000" b="1" dirty="0">
                <a:solidFill>
                  <a:srgbClr val="0000FF"/>
                </a:solidFill>
                <a:latin typeface="隶书" panose="02010509060101010101" pitchFamily="49" charset="-122"/>
                <a:ea typeface="仿宋_GB2312" pitchFamily="49" charset="-122"/>
              </a:rPr>
              <a:t>广东省财政拟在三年（</a:t>
            </a:r>
            <a:r>
              <a:rPr lang="en-US" altLang="zh-CN" sz="2000" b="1">
                <a:solidFill>
                  <a:srgbClr val="0000FF"/>
                </a:solidFill>
                <a:latin typeface="隶书" panose="02010509060101010101" pitchFamily="49" charset="-122"/>
                <a:ea typeface="仿宋_GB2312" pitchFamily="49" charset="-122"/>
              </a:rPr>
              <a:t>2015-2017</a:t>
            </a:r>
            <a:r>
              <a:rPr lang="zh-CN" altLang="en-US" sz="2000" b="1" dirty="0">
                <a:solidFill>
                  <a:srgbClr val="0000FF"/>
                </a:solidFill>
                <a:latin typeface="隶书" panose="02010509060101010101" pitchFamily="49" charset="-122"/>
                <a:ea typeface="仿宋_GB2312" pitchFamily="49" charset="-122"/>
              </a:rPr>
              <a:t>年）内，安排近</a:t>
            </a:r>
            <a:r>
              <a:rPr lang="en-US" altLang="zh-CN" sz="2000" b="1">
                <a:solidFill>
                  <a:srgbClr val="0000FF"/>
                </a:solidFill>
                <a:latin typeface="隶书" panose="02010509060101010101" pitchFamily="49" charset="-122"/>
                <a:ea typeface="仿宋_GB2312" pitchFamily="49" charset="-122"/>
              </a:rPr>
              <a:t>85</a:t>
            </a:r>
            <a:r>
              <a:rPr lang="zh-CN" altLang="en-US" sz="2000" b="1" dirty="0">
                <a:solidFill>
                  <a:srgbClr val="0000FF"/>
                </a:solidFill>
                <a:latin typeface="隶书" panose="02010509060101010101" pitchFamily="49" charset="-122"/>
                <a:ea typeface="仿宋_GB2312" pitchFamily="49" charset="-122"/>
              </a:rPr>
              <a:t>亿元专项资金支持科技创新驱动发展，其中近九成资金用于引导企业开展技术研发；安排 近</a:t>
            </a:r>
            <a:r>
              <a:rPr lang="en-US" altLang="zh-CN" sz="2000" b="1">
                <a:solidFill>
                  <a:srgbClr val="0000FF"/>
                </a:solidFill>
                <a:latin typeface="隶书" panose="02010509060101010101" pitchFamily="49" charset="-122"/>
                <a:ea typeface="仿宋_GB2312" pitchFamily="49" charset="-122"/>
              </a:rPr>
              <a:t>76</a:t>
            </a:r>
            <a:r>
              <a:rPr lang="zh-CN" altLang="en-US" sz="2000" b="1" dirty="0">
                <a:solidFill>
                  <a:srgbClr val="0000FF"/>
                </a:solidFill>
                <a:latin typeface="隶书" panose="02010509060101010101" pitchFamily="49" charset="-122"/>
                <a:ea typeface="仿宋_GB2312" pitchFamily="49" charset="-122"/>
              </a:rPr>
              <a:t>亿元财政补助资金，对已建立研发准备金制度企业，实行普惠性财政补助。</a:t>
            </a:r>
            <a:r>
              <a:rPr lang="en-US" altLang="zh-CN">
                <a:latin typeface="Constantia" panose="02030602050306030303" pitchFamily="18" charset="0"/>
              </a:rPr>
              <a:t>    </a:t>
            </a:r>
            <a:endParaRPr lang="zh-CN" altLang="en-US" dirty="0">
              <a:latin typeface="Constantia" panose="02030602050306030303"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灯片编号占位符 4"/>
          <p:cNvSpPr txBox="1">
            <a:spLocks noGrp="1"/>
          </p:cNvSpPr>
          <p:nvPr/>
        </p:nvSpPr>
        <p:spPr>
          <a:xfrm>
            <a:off x="7924800" y="6356350"/>
            <a:ext cx="762000" cy="365125"/>
          </a:xfrm>
          <a:prstGeom prst="rect">
            <a:avLst/>
          </a:prstGeom>
          <a:noFill/>
          <a:ln>
            <a:miter lim="800000"/>
          </a:ln>
        </p:spPr>
        <p:txBody>
          <a:bodyPr vert="horz" lIns="0" tIns="0" rIns="0" bIns="0" anchor="b"/>
          <a:p>
            <a:pPr lvl="0" algn="r"/>
            <a:fld id="{9A0DB2DC-4C9A-4742-B13C-FB6460FD3503}" type="slidenum">
              <a:rPr lang="zh-CN" altLang="en-US" sz="1200" dirty="0">
                <a:solidFill>
                  <a:srgbClr val="045C75"/>
                </a:solidFill>
              </a:rPr>
            </a:fld>
            <a:endParaRPr lang="zh-CN" altLang="en-US" sz="1200" dirty="0">
              <a:solidFill>
                <a:srgbClr val="045C75"/>
              </a:solidFill>
            </a:endParaRPr>
          </a:p>
        </p:txBody>
      </p:sp>
      <p:sp>
        <p:nvSpPr>
          <p:cNvPr id="165891" name="椭圆 8"/>
          <p:cNvSpPr/>
          <p:nvPr/>
        </p:nvSpPr>
        <p:spPr>
          <a:xfrm>
            <a:off x="1157288" y="1344613"/>
            <a:ext cx="63500" cy="65087"/>
          </a:xfrm>
          <a:prstGeom prst="ellipse">
            <a:avLst/>
          </a:prstGeom>
          <a:noFill/>
          <a:ln w="12700" cap="rnd" cmpd="sng">
            <a:solidFill>
              <a:srgbClr val="317F92">
                <a:alpha val="59999"/>
              </a:srgbClr>
            </a:solidFill>
            <a:prstDash val="solid"/>
            <a:headEnd type="none" w="med" len="med"/>
            <a:tailEnd type="none" w="med" len="med"/>
          </a:ln>
        </p:spPr>
        <p:txBody>
          <a:bodyPr anchor="ctr"/>
          <a:p>
            <a:pPr lvl="0"/>
            <a:endParaRPr lang="zh-CN" altLang="en-US" dirty="0">
              <a:solidFill>
                <a:srgbClr val="000000"/>
              </a:solidFill>
              <a:latin typeface="Gill Sans MT" panose="020B0502020104020203" pitchFamily="34" charset="0"/>
              <a:ea typeface="宋体" panose="02010600030101010101" pitchFamily="2" charset="-122"/>
              <a:sym typeface="Gill Sans MT" panose="020B0502020104020203" pitchFamily="34" charset="0"/>
            </a:endParaRPr>
          </a:p>
        </p:txBody>
      </p:sp>
      <p:sp>
        <p:nvSpPr>
          <p:cNvPr id="8" name="矩形 7"/>
          <p:cNvSpPr/>
          <p:nvPr/>
        </p:nvSpPr>
        <p:spPr>
          <a:xfrm>
            <a:off x="792163" y="225425"/>
            <a:ext cx="7812088" cy="1008063"/>
          </a:xfrm>
          <a:prstGeom prst="rect">
            <a:avLst/>
          </a:prstGeom>
          <a:no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p>
            <a:pPr lvl="0" algn="ctr">
              <a:lnSpc>
                <a:spcPct val="130000"/>
              </a:lnSpc>
            </a:pPr>
            <a:r>
              <a:rPr lang="zh-CN" altLang="en-US" sz="4000" b="1" dirty="0">
                <a:solidFill>
                  <a:schemeClr val="tx2"/>
                </a:solidFill>
                <a:effectLst>
                  <a:outerShdw blurRad="38100" dist="38100" dir="2700000">
                    <a:srgbClr val="C0C0C0"/>
                  </a:outerShdw>
                </a:effectLst>
                <a:latin typeface="华康简标题宋" pitchFamily="49" charset="-122"/>
                <a:ea typeface="华康简标题宋" pitchFamily="49" charset="-122"/>
              </a:rPr>
              <a:t>（二） 有关的政府政策</a:t>
            </a:r>
            <a:endParaRPr lang="zh-CN" altLang="en-US" sz="4000" b="1" dirty="0">
              <a:solidFill>
                <a:schemeClr val="tx2"/>
              </a:solidFill>
              <a:effectLst>
                <a:outerShdw blurRad="38100" dist="38100" dir="2700000">
                  <a:srgbClr val="C0C0C0"/>
                </a:outerShdw>
              </a:effectLst>
              <a:latin typeface="华康简标题宋" pitchFamily="49" charset="-122"/>
              <a:ea typeface="华康简标题宋" pitchFamily="49" charset="-122"/>
            </a:endParaRPr>
          </a:p>
        </p:txBody>
      </p:sp>
      <p:sp>
        <p:nvSpPr>
          <p:cNvPr id="165893" name="矩形 165892"/>
          <p:cNvSpPr/>
          <p:nvPr/>
        </p:nvSpPr>
        <p:spPr>
          <a:xfrm>
            <a:off x="719138" y="2312988"/>
            <a:ext cx="7848600" cy="1358900"/>
          </a:xfrm>
          <a:prstGeom prst="rect">
            <a:avLst/>
          </a:prstGeom>
          <a:noFill/>
          <a:ln w="9525">
            <a:noFill/>
          </a:ln>
          <a:effectLst>
            <a:prstShdw prst="shdw17" dist="17961" dir="2699999">
              <a:schemeClr val="accent1">
                <a:gamma/>
                <a:shade val="60000"/>
                <a:invGamma/>
              </a:schemeClr>
            </a:prstShdw>
          </a:effectLst>
        </p:spPr>
        <p:txBody>
          <a:bodyPr>
            <a:spAutoFit/>
          </a:bodyPr>
          <a:p>
            <a:pPr lvl="0">
              <a:lnSpc>
                <a:spcPct val="130000"/>
              </a:lnSpc>
            </a:pPr>
            <a:r>
              <a:rPr lang="zh-CN" altLang="en-US" sz="3200" b="1" dirty="0">
                <a:solidFill>
                  <a:srgbClr val="0000FF"/>
                </a:solidFill>
                <a:latin typeface="Arial" panose="020B0604020202020204" pitchFamily="34" charset="0"/>
                <a:ea typeface="黑体" panose="02010609060101010101" pitchFamily="2" charset="-122"/>
              </a:rPr>
              <a:t>三是广州市正在积极落实研究开发费用后补助的政策</a:t>
            </a:r>
            <a:r>
              <a:rPr lang="en-US" altLang="zh-CN">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灯片编号占位符 4"/>
          <p:cNvSpPr txBox="1">
            <a:spLocks noGrp="1"/>
          </p:cNvSpPr>
          <p:nvPr/>
        </p:nvSpPr>
        <p:spPr>
          <a:xfrm>
            <a:off x="7924800" y="6356350"/>
            <a:ext cx="762000" cy="365125"/>
          </a:xfrm>
          <a:prstGeom prst="rect">
            <a:avLst/>
          </a:prstGeom>
          <a:noFill/>
          <a:ln>
            <a:miter lim="800000"/>
          </a:ln>
        </p:spPr>
        <p:txBody>
          <a:bodyPr lIns="0" tIns="0" rIns="0" bIns="0" anchor="b"/>
          <a:p>
            <a:pPr lvl="0" algn="r"/>
            <a:fld id="{9A0DB2DC-4C9A-4742-B13C-FB6460FD3503}" type="slidenum">
              <a:rPr lang="zh-CN" altLang="en-US" sz="1200" dirty="0">
                <a:solidFill>
                  <a:srgbClr val="045C75"/>
                </a:solidFill>
              </a:rPr>
            </a:fld>
            <a:endParaRPr lang="zh-CN" altLang="en-US" sz="1200" dirty="0">
              <a:solidFill>
                <a:srgbClr val="045C75"/>
              </a:solidFill>
            </a:endParaRPr>
          </a:p>
        </p:txBody>
      </p:sp>
      <p:sp>
        <p:nvSpPr>
          <p:cNvPr id="45058" name="椭圆 7"/>
          <p:cNvSpPr/>
          <p:nvPr/>
        </p:nvSpPr>
        <p:spPr>
          <a:xfrm>
            <a:off x="920750" y="1412875"/>
            <a:ext cx="211138" cy="211138"/>
          </a:xfrm>
          <a:prstGeom prst="ellipse">
            <a:avLst/>
          </a:prstGeom>
          <a:gradFill rotWithShape="1">
            <a:gsLst>
              <a:gs pos="0">
                <a:srgbClr val="DAF2FF">
                  <a:alpha val="100000"/>
                </a:srgbClr>
              </a:gs>
              <a:gs pos="50000">
                <a:srgbClr val="C2E3EF">
                  <a:alpha val="100000"/>
                </a:srgbClr>
              </a:gs>
              <a:gs pos="95000">
                <a:srgbClr val="67C5E9">
                  <a:alpha val="100000"/>
                </a:srgbClr>
              </a:gs>
              <a:gs pos="100000">
                <a:srgbClr val="00AAD4">
                  <a:alpha val="100000"/>
                </a:srgbClr>
              </a:gs>
            </a:gsLst>
            <a:path path="rect">
              <a:fillToRect l="25000" t="12500" r="25000" b="12500"/>
            </a:path>
            <a:tileRect/>
          </a:gradFill>
          <a:ln w="2000" cap="rnd" cmpd="sng">
            <a:solidFill>
              <a:srgbClr val="2F8DA4">
                <a:alpha val="59999"/>
              </a:srgbClr>
            </a:solidFill>
            <a:prstDash val="solid"/>
            <a:headEnd type="none" w="med" len="med"/>
            <a:tailEnd type="none" w="med" len="med"/>
          </a:ln>
        </p:spPr>
        <p:txBody>
          <a:bodyPr anchor="ctr"/>
          <a:p>
            <a:pPr lvl="0"/>
            <a:endParaRPr lang="zh-CN" altLang="en-US" dirty="0">
              <a:solidFill>
                <a:srgbClr val="000000"/>
              </a:solidFill>
              <a:latin typeface="Gill Sans MT" panose="020B0502020104020203" pitchFamily="34" charset="0"/>
              <a:ea typeface="宋体" panose="02010600030101010101" pitchFamily="2" charset="-122"/>
              <a:sym typeface="Gill Sans MT" panose="020B0502020104020203" pitchFamily="34" charset="0"/>
            </a:endParaRPr>
          </a:p>
        </p:txBody>
      </p:sp>
      <p:sp>
        <p:nvSpPr>
          <p:cNvPr id="45059" name="椭圆 8"/>
          <p:cNvSpPr/>
          <p:nvPr/>
        </p:nvSpPr>
        <p:spPr>
          <a:xfrm>
            <a:off x="1157288" y="1344613"/>
            <a:ext cx="63500" cy="65087"/>
          </a:xfrm>
          <a:prstGeom prst="ellipse">
            <a:avLst/>
          </a:prstGeom>
          <a:noFill/>
          <a:ln w="12700" cap="rnd" cmpd="sng">
            <a:solidFill>
              <a:srgbClr val="317F92">
                <a:alpha val="59999"/>
              </a:srgbClr>
            </a:solidFill>
            <a:prstDash val="solid"/>
            <a:headEnd type="none" w="med" len="med"/>
            <a:tailEnd type="none" w="med" len="med"/>
          </a:ln>
        </p:spPr>
        <p:txBody>
          <a:bodyPr anchor="ctr"/>
          <a:p>
            <a:pPr lvl="0"/>
            <a:endParaRPr lang="zh-CN" altLang="en-US" dirty="0">
              <a:solidFill>
                <a:srgbClr val="000000"/>
              </a:solidFill>
              <a:latin typeface="Gill Sans MT" panose="020B0502020104020203" pitchFamily="34" charset="0"/>
              <a:ea typeface="宋体" panose="02010600030101010101" pitchFamily="2" charset="-122"/>
              <a:sym typeface="Gill Sans MT" panose="020B0502020104020203" pitchFamily="34" charset="0"/>
            </a:endParaRPr>
          </a:p>
        </p:txBody>
      </p:sp>
      <p:graphicFrame>
        <p:nvGraphicFramePr>
          <p:cNvPr id="2" name="图示 1"/>
          <p:cNvGraphicFramePr/>
          <p:nvPr/>
        </p:nvGraphicFramePr>
        <p:xfrm>
          <a:off x="431540" y="2420888"/>
          <a:ext cx="8280920" cy="307172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78183" name="Rectangle 7"/>
          <p:cNvSpPr>
            <a:spLocks noGrp="1"/>
          </p:cNvSpPr>
          <p:nvPr>
            <p:ph type="title"/>
          </p:nvPr>
        </p:nvSpPr>
        <p:spPr>
          <a:xfrm>
            <a:off x="457200" y="704850"/>
            <a:ext cx="8229600" cy="636588"/>
          </a:xfrm>
        </p:spPr>
        <p:txBody>
          <a:bodyPr vert="horz" wrap="square" lIns="0" tIns="45720" rIns="0" bIns="0" numCol="1" anchor="b" anchorCtr="0" compatLnSpc="1"/>
          <a:p>
            <a:pPr lvl="0" algn="ctr" eaLnBrk="1" hangingPunct="1"/>
            <a:r>
              <a:rPr lang="zh-CN" altLang="en-US" sz="4600" b="1" dirty="0">
                <a:effectLst>
                  <a:outerShdw blurRad="38100" dist="38100" dir="2700000">
                    <a:srgbClr val="C0C0C0"/>
                  </a:outerShdw>
                </a:effectLst>
                <a:latin typeface="黑体" panose="02010609060101010101" pitchFamily="2" charset="-122"/>
                <a:ea typeface="黑体" panose="02010609060101010101" pitchFamily="2" charset="-122"/>
              </a:rPr>
              <a:t>（三）完善项目的管理</a:t>
            </a:r>
            <a:endParaRPr lang="zh-CN" altLang="en-US" sz="4600" b="1" dirty="0">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178184" name="AutoShape 8"/>
          <p:cNvSpPr>
            <a:spLocks noChangeArrowheads="1"/>
          </p:cNvSpPr>
          <p:nvPr/>
        </p:nvSpPr>
        <p:spPr bwMode="auto">
          <a:xfrm>
            <a:off x="935038" y="1952625"/>
            <a:ext cx="4824413" cy="720725"/>
          </a:xfrm>
          <a:prstGeom prst="flowChartAlternateProcess">
            <a:avLst/>
          </a:prstGeom>
          <a:solidFill>
            <a:schemeClr val="folHlink"/>
          </a:solidFill>
          <a:ln w="12700">
            <a:solidFill>
              <a:schemeClr val="accent1"/>
            </a:solidFill>
            <a:miter lim="800000"/>
          </a:ln>
          <a:effectLst>
            <a:prstShdw prst="shdw17" dist="17961" dir="2700000">
              <a:schemeClr val="accent1">
                <a:gamma/>
                <a:shade val="60000"/>
                <a:invGamma/>
              </a:schemeClr>
            </a:prst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000" b="1" i="0" u="none" strike="noStrike" kern="1200" cap="none" spc="0" normalizeH="0" baseline="0" noProof="0">
                <a:ln>
                  <a:noFill/>
                </a:ln>
                <a:solidFill>
                  <a:srgbClr val="0000FF"/>
                </a:solidFill>
                <a:effectLst>
                  <a:outerShdw blurRad="38100" dist="38100" dir="2700000" algn="tl">
                    <a:srgbClr val="000000"/>
                  </a:outerShdw>
                </a:effectLst>
                <a:uLnTx/>
                <a:uFillTx/>
                <a:latin typeface="幼圆" panose="02010509060101010101" pitchFamily="49" charset="-122"/>
                <a:ea typeface="宋体" panose="02010600030101010101" pitchFamily="2" charset="-122"/>
                <a:cs typeface="+mn-cs"/>
              </a:rPr>
              <a:t>1</a:t>
            </a:r>
            <a:r>
              <a:rPr kumimoji="0" lang="zh-CN" altLang="en-US" sz="3000" b="1" i="0" u="none" strike="noStrike" kern="1200" cap="none" spc="0" normalizeH="0" baseline="0" noProof="0">
                <a:ln>
                  <a:noFill/>
                </a:ln>
                <a:solidFill>
                  <a:srgbClr val="0000FF"/>
                </a:solidFill>
                <a:effectLst>
                  <a:outerShdw blurRad="38100" dist="38100" dir="2700000" algn="tl">
                    <a:srgbClr val="000000"/>
                  </a:outerShdw>
                </a:effectLst>
                <a:uLnTx/>
                <a:uFillTx/>
                <a:latin typeface="幼圆" panose="02010509060101010101" pitchFamily="49" charset="-122"/>
                <a:ea typeface="宋体" panose="02010600030101010101" pitchFamily="2" charset="-122"/>
                <a:cs typeface="+mn-cs"/>
              </a:rPr>
              <a:t>、加强项目过程管理</a:t>
            </a:r>
            <a:endParaRPr kumimoji="0" lang="zh-CN" altLang="en-US" sz="3000" b="1" i="0" u="none" strike="noStrike" kern="1200" cap="none" spc="0" normalizeH="0" baseline="0" noProof="0">
              <a:ln>
                <a:noFill/>
              </a:ln>
              <a:solidFill>
                <a:srgbClr val="0000FF"/>
              </a:solidFill>
              <a:effectLst>
                <a:outerShdw blurRad="38100" dist="38100" dir="2700000" algn="tl">
                  <a:srgbClr val="000000"/>
                </a:outerShdw>
              </a:effectLst>
              <a:uLnTx/>
              <a:uFillTx/>
              <a:latin typeface="幼圆" panose="02010509060101010101" pitchFamily="49" charset="-122"/>
              <a:ea typeface="宋体" panose="02010600030101010101" pitchFamily="2" charset="-122"/>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081" name="Picture 2" descr="C:\Documents and Settings\Administrator\Application Data\Tencent\Users\267037528\QQ\WinTemp\RichOle\5KFCS4EZ3Y(KJ3NCN}U@F[3.jpg"/>
          <p:cNvPicPr>
            <a:picLocks noChangeAspect="1"/>
          </p:cNvPicPr>
          <p:nvPr/>
        </p:nvPicPr>
        <p:blipFill>
          <a:blip r:embed="rId1"/>
          <a:stretch>
            <a:fillRect/>
          </a:stretch>
        </p:blipFill>
        <p:spPr>
          <a:xfrm>
            <a:off x="855663" y="223838"/>
            <a:ext cx="7677150" cy="2305050"/>
          </a:xfrm>
          <a:prstGeom prst="rect">
            <a:avLst/>
          </a:prstGeom>
          <a:noFill/>
          <a:ln w="9525">
            <a:noFill/>
          </a:ln>
        </p:spPr>
      </p:pic>
      <p:pic>
        <p:nvPicPr>
          <p:cNvPr id="46082" name="Picture 3" descr="C:\Documents and Settings\Administrator\Application Data\Tencent\Users\267037528\QQ\WinTemp\RichOle\334_54MK_)LJCDK@NJ)I4LE.jpg"/>
          <p:cNvPicPr>
            <a:picLocks noChangeAspect="1"/>
          </p:cNvPicPr>
          <p:nvPr/>
        </p:nvPicPr>
        <p:blipFill>
          <a:blip r:embed="rId2"/>
          <a:stretch>
            <a:fillRect/>
          </a:stretch>
        </p:blipFill>
        <p:spPr>
          <a:xfrm>
            <a:off x="855663" y="2492375"/>
            <a:ext cx="7677150" cy="4295775"/>
          </a:xfrm>
          <a:prstGeom prst="rect">
            <a:avLst/>
          </a:prstGeom>
          <a:noFill/>
          <a:ln w="9525">
            <a:noFill/>
          </a:ln>
        </p:spPr>
      </p:pic>
      <p:sp>
        <p:nvSpPr>
          <p:cNvPr id="5" name="灯片编号占位符 4"/>
          <p:cNvSpPr txBox="1">
            <a:spLocks noGrp="1"/>
          </p:cNvSpPr>
          <p:nvPr/>
        </p:nvSpPr>
        <p:spPr>
          <a:xfrm>
            <a:off x="7924800" y="6356350"/>
            <a:ext cx="762000" cy="365125"/>
          </a:xfrm>
          <a:prstGeom prst="rect">
            <a:avLst/>
          </a:prstGeom>
          <a:noFill/>
          <a:ln>
            <a:miter lim="800000"/>
          </a:ln>
        </p:spPr>
        <p:txBody>
          <a:bodyPr lIns="0" tIns="0" rIns="0" bIns="0" anchor="b"/>
          <a:p>
            <a:pPr lvl="0" algn="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5" name="Picture 5" descr="C:\Documents and Settings\Administrator\Application Data\Tencent\Users\267037528\QQ\WinTemp\RichOle\7TZTXZ2XUJ}VI~EPWR6EPUL.jpg"/>
          <p:cNvPicPr>
            <a:picLocks noChangeAspect="1"/>
          </p:cNvPicPr>
          <p:nvPr/>
        </p:nvPicPr>
        <p:blipFill>
          <a:blip r:embed="rId1"/>
          <a:stretch>
            <a:fillRect/>
          </a:stretch>
        </p:blipFill>
        <p:spPr>
          <a:xfrm>
            <a:off x="611188" y="1087438"/>
            <a:ext cx="7993062" cy="3921125"/>
          </a:xfrm>
          <a:prstGeom prst="rect">
            <a:avLst/>
          </a:prstGeom>
          <a:noFill/>
          <a:ln w="9525">
            <a:noFill/>
          </a:ln>
        </p:spPr>
      </p:pic>
      <p:sp>
        <p:nvSpPr>
          <p:cNvPr id="4" name="灯片编号占位符 4"/>
          <p:cNvSpPr txBox="1">
            <a:spLocks noGrp="1"/>
          </p:cNvSpPr>
          <p:nvPr/>
        </p:nvSpPr>
        <p:spPr>
          <a:xfrm>
            <a:off x="7924800" y="6356350"/>
            <a:ext cx="762000" cy="365125"/>
          </a:xfrm>
          <a:prstGeom prst="rect">
            <a:avLst/>
          </a:prstGeom>
          <a:noFill/>
          <a:ln>
            <a:miter lim="800000"/>
          </a:ln>
        </p:spPr>
        <p:txBody>
          <a:bodyPr lIns="0" tIns="0" rIns="0" bIns="0" anchor="b"/>
          <a:p>
            <a:pPr lvl="0" algn="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Rectangle 2"/>
          <p:cNvSpPr>
            <a:spLocks noGrp="1" noChangeArrowheads="1"/>
          </p:cNvSpPr>
          <p:nvPr>
            <p:ph type="title"/>
          </p:nvPr>
        </p:nvSpPr>
        <p:spPr>
          <a:xfrm>
            <a:off x="539750" y="1160463"/>
            <a:ext cx="8229600" cy="1368425"/>
          </a:xfrm>
        </p:spPr>
        <p:txBody>
          <a:bodyPr vert="horz" wrap="square" lIns="0" tIns="45720" rIns="0" bIns="0" numCol="1" anchor="b" anchorCtr="0" compatLnSpc="1"/>
          <a:p>
            <a:pPr lvl="0" algn="ctr" eaLnBrk="1" hangingPunct="1"/>
            <a:r>
              <a:rPr lang="en-US" altLang="zh-CN" sz="5600" b="1">
                <a:solidFill>
                  <a:srgbClr val="CC9900"/>
                </a:solidFill>
                <a:effectLst>
                  <a:outerShdw blurRad="38100" dist="38100" dir="2700000">
                    <a:srgbClr val="C0C0C0"/>
                  </a:outerShdw>
                </a:effectLst>
              </a:rPr>
              <a:t>R&amp;D</a:t>
            </a:r>
            <a:r>
              <a:rPr lang="zh-CN" altLang="en-US" sz="5600" b="1" dirty="0">
                <a:solidFill>
                  <a:srgbClr val="CC9900"/>
                </a:solidFill>
                <a:effectLst>
                  <a:outerShdw blurRad="38100" dist="38100" dir="2700000">
                    <a:srgbClr val="C0C0C0"/>
                  </a:outerShdw>
                </a:effectLst>
              </a:rPr>
              <a:t>的有关情况介绍</a:t>
            </a:r>
            <a:endParaRPr lang="zh-CN" altLang="en-US" sz="5600" b="1" dirty="0">
              <a:solidFill>
                <a:srgbClr val="CC9900"/>
              </a:solidFill>
              <a:effectLst>
                <a:outerShdw blurRad="38100" dist="38100" dir="2700000">
                  <a:srgbClr val="C0C0C0"/>
                </a:outerShdw>
              </a:effectLst>
            </a:endParaRPr>
          </a:p>
        </p:txBody>
      </p:sp>
      <p:sp>
        <p:nvSpPr>
          <p:cNvPr id="6"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
        <p:nvSpPr>
          <p:cNvPr id="18441" name="Rectangle 9"/>
          <p:cNvSpPr>
            <a:spLocks noGrp="1"/>
          </p:cNvSpPr>
          <p:nvPr>
            <p:ph type="body" idx="1"/>
          </p:nvPr>
        </p:nvSpPr>
        <p:spPr>
          <a:xfrm>
            <a:off x="457200" y="2673350"/>
            <a:ext cx="8229600" cy="3651250"/>
          </a:xfrm>
        </p:spPr>
        <p:txBody>
          <a:bodyPr vert="horz" wrap="square" lIns="91440" tIns="45720" rIns="91440" bIns="45720" numCol="1" anchor="t" anchorCtr="0" compatLnSpc="1"/>
          <a:p>
            <a:pPr lvl="0" eaLnBrk="1" hangingPunct="1">
              <a:buNone/>
            </a:pPr>
            <a:r>
              <a:rPr lang="zh-CN" altLang="en-US" sz="3000" b="1" dirty="0">
                <a:solidFill>
                  <a:srgbClr val="0066FF"/>
                </a:solidFill>
                <a:effectLst>
                  <a:outerShdw blurRad="38100" dist="38100" dir="2700000">
                    <a:srgbClr val="C0C0C0"/>
                  </a:outerShdw>
                </a:effectLst>
                <a:latin typeface="Times New Roman" panose="02020603050405020304" pitchFamily="18" charset="0"/>
              </a:rPr>
              <a:t>              </a:t>
            </a:r>
            <a:r>
              <a:rPr lang="zh-CN" altLang="en-US" sz="3600" b="1" dirty="0">
                <a:solidFill>
                  <a:srgbClr val="0066FF"/>
                </a:solidFill>
                <a:effectLst>
                  <a:outerShdw blurRad="38100" dist="38100" dir="2700000">
                    <a:srgbClr val="C0C0C0"/>
                  </a:outerShdw>
                </a:effectLst>
                <a:latin typeface="Times New Roman" panose="02020603050405020304" pitchFamily="18" charset="0"/>
              </a:rPr>
              <a:t>（一）</a:t>
            </a:r>
            <a:r>
              <a:rPr lang="en-US" altLang="zh-CN" sz="3600" b="1">
                <a:solidFill>
                  <a:srgbClr val="0066FF"/>
                </a:solidFill>
                <a:effectLst>
                  <a:outerShdw blurRad="38100" dist="38100" dir="2700000">
                    <a:srgbClr val="C0C0C0"/>
                  </a:outerShdw>
                </a:effectLst>
                <a:latin typeface="Times New Roman" panose="02020603050405020304" pitchFamily="18" charset="0"/>
              </a:rPr>
              <a:t>R&amp;D</a:t>
            </a:r>
            <a:r>
              <a:rPr lang="zh-CN" altLang="en-US" sz="3600" b="1" dirty="0">
                <a:solidFill>
                  <a:srgbClr val="0066FF"/>
                </a:solidFill>
                <a:effectLst>
                  <a:outerShdw blurRad="38100" dist="38100" dir="2700000">
                    <a:srgbClr val="C0C0C0"/>
                  </a:outerShdw>
                </a:effectLst>
                <a:latin typeface="Times New Roman" panose="02020603050405020304" pitchFamily="18" charset="0"/>
              </a:rPr>
              <a:t>的基本概念</a:t>
            </a:r>
            <a:endParaRPr lang="zh-CN" altLang="en-US" sz="3600" b="1" dirty="0">
              <a:solidFill>
                <a:srgbClr val="0066FF"/>
              </a:solidFill>
              <a:effectLst>
                <a:outerShdw blurRad="38100" dist="38100" dir="2700000">
                  <a:srgbClr val="C0C0C0"/>
                </a:outerShdw>
              </a:effectLst>
              <a:latin typeface="Times New Roman" panose="02020603050405020304" pitchFamily="18" charset="0"/>
            </a:endParaRPr>
          </a:p>
          <a:p>
            <a:pPr lvl="0" eaLnBrk="1" hangingPunct="1">
              <a:buNone/>
            </a:pPr>
            <a:r>
              <a:rPr lang="en-US" altLang="zh-CN" sz="3600" b="1">
                <a:solidFill>
                  <a:srgbClr val="0066FF"/>
                </a:solidFill>
                <a:effectLst>
                  <a:outerShdw blurRad="38100" dist="38100" dir="2700000">
                    <a:srgbClr val="C0C0C0"/>
                  </a:outerShdw>
                </a:effectLst>
                <a:latin typeface="Times New Roman" panose="02020603050405020304" pitchFamily="18" charset="0"/>
              </a:rPr>
              <a:t>           </a:t>
            </a:r>
            <a:r>
              <a:rPr lang="zh-CN" altLang="en-US" sz="3600" b="1" dirty="0">
                <a:solidFill>
                  <a:srgbClr val="0066FF"/>
                </a:solidFill>
                <a:effectLst>
                  <a:outerShdw blurRad="38100" dist="38100" dir="2700000">
                    <a:srgbClr val="C0C0C0"/>
                  </a:outerShdw>
                </a:effectLst>
                <a:latin typeface="Times New Roman" panose="02020603050405020304" pitchFamily="18" charset="0"/>
              </a:rPr>
              <a:t>（二）有关的政府政策</a:t>
            </a:r>
            <a:endParaRPr lang="zh-CN" altLang="en-US" sz="3600" b="1" dirty="0">
              <a:solidFill>
                <a:srgbClr val="0066FF"/>
              </a:solidFill>
              <a:effectLst>
                <a:outerShdw blurRad="38100" dist="38100" dir="2700000">
                  <a:srgbClr val="C0C0C0"/>
                </a:outerShdw>
              </a:effectLst>
              <a:latin typeface="Times New Roman" panose="02020603050405020304" pitchFamily="18" charset="0"/>
            </a:endParaRPr>
          </a:p>
          <a:p>
            <a:pPr lvl="0" eaLnBrk="1" hangingPunct="1">
              <a:buNone/>
            </a:pPr>
            <a:r>
              <a:rPr lang="en-US" altLang="zh-CN" sz="3600" b="1">
                <a:solidFill>
                  <a:srgbClr val="0066FF"/>
                </a:solidFill>
                <a:effectLst>
                  <a:outerShdw blurRad="38100" dist="38100" dir="2700000">
                    <a:srgbClr val="C0C0C0"/>
                  </a:outerShdw>
                </a:effectLst>
                <a:latin typeface="Times New Roman" panose="02020603050405020304" pitchFamily="18" charset="0"/>
              </a:rPr>
              <a:t>           </a:t>
            </a:r>
            <a:r>
              <a:rPr lang="zh-CN" altLang="en-US" sz="3600" b="1" dirty="0">
                <a:solidFill>
                  <a:srgbClr val="0066FF"/>
                </a:solidFill>
                <a:effectLst>
                  <a:outerShdw blurRad="38100" dist="38100" dir="2700000">
                    <a:srgbClr val="C0C0C0"/>
                  </a:outerShdw>
                </a:effectLst>
                <a:latin typeface="Times New Roman" panose="02020603050405020304" pitchFamily="18" charset="0"/>
              </a:rPr>
              <a:t>（三）完善项目的管理</a:t>
            </a:r>
            <a:endParaRPr lang="zh-CN" altLang="en-US" sz="3600" b="1" dirty="0">
              <a:solidFill>
                <a:srgbClr val="0066FF"/>
              </a:solidFill>
              <a:effectLst>
                <a:outerShdw blurRad="38100" dist="38100" dir="2700000">
                  <a:srgbClr val="C0C0C0"/>
                </a:outerShdw>
              </a:effectLst>
              <a:latin typeface="Times New Roman" panose="02020603050405020304" pitchFamily="18" charset="0"/>
            </a:endParaRPr>
          </a:p>
          <a:p>
            <a:pPr lvl="0" eaLnBrk="1" hangingPunct="1"/>
            <a:endParaRPr lang="zh-CN" altLang="en-US" sz="3600" b="1" dirty="0">
              <a:solidFill>
                <a:srgbClr val="0066FF"/>
              </a:solidFill>
              <a:effectLst>
                <a:outerShdw blurRad="38100" dist="38100" dir="2700000">
                  <a:srgbClr val="C0C0C0"/>
                </a:outerShdw>
              </a:effectLst>
              <a:latin typeface="Times New Roman" panose="02020603050405020304"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Rectangle 2"/>
          <p:cNvSpPr txBox="1"/>
          <p:nvPr/>
        </p:nvSpPr>
        <p:spPr>
          <a:xfrm>
            <a:off x="755650" y="1665288"/>
            <a:ext cx="7416800" cy="4389437"/>
          </a:xfrm>
          <a:prstGeom prst="rect">
            <a:avLst/>
          </a:prstGeom>
          <a:noFill/>
          <a:ln w="9525">
            <a:noFill/>
          </a:ln>
        </p:spPr>
        <p:txBody>
          <a:bodyPr/>
          <a:p>
            <a:pPr marL="273050" lvl="0" indent="-273050">
              <a:lnSpc>
                <a:spcPct val="120000"/>
              </a:lnSpc>
              <a:spcBef>
                <a:spcPct val="20000"/>
              </a:spcBef>
              <a:spcAft>
                <a:spcPct val="20000"/>
              </a:spcAft>
              <a:buClr>
                <a:srgbClr val="0BD0D9"/>
              </a:buClr>
              <a:buSzPct val="95000"/>
              <a:buFont typeface="Wingdings 2" panose="05020102010507070707" pitchFamily="18" charset="2"/>
              <a:buNone/>
            </a:pPr>
            <a:r>
              <a:rPr lang="en-US" altLang="zh-CN" sz="2200" b="1">
                <a:latin typeface="Times New Roman" panose="02020603050405020304" pitchFamily="18" charset="0"/>
                <a:ea typeface="楷体_GB2312" pitchFamily="49" charset="-122"/>
              </a:rPr>
              <a:t>           </a:t>
            </a:r>
            <a:r>
              <a:rPr lang="zh-CN" altLang="en-US" sz="3000" b="1" dirty="0">
                <a:latin typeface="隶书" panose="02010509060101010101" pitchFamily="49" charset="-122"/>
                <a:ea typeface="幼圆" panose="02010509060101010101" pitchFamily="49" charset="-122"/>
              </a:rPr>
              <a:t>专利作为企业自主创新的成果，企业可以依靠专利成果、技术实力占据新技术及市场空间，提高企业竞争力，保护自身产品、同时专利还是企业投融资的重要手段。</a:t>
            </a:r>
            <a:endParaRPr lang="zh-CN" altLang="en-US" sz="3000" b="1" dirty="0">
              <a:latin typeface="隶书" panose="02010509060101010101" pitchFamily="49" charset="-122"/>
              <a:ea typeface="幼圆" panose="02010509060101010101" pitchFamily="49" charset="-122"/>
            </a:endParaRPr>
          </a:p>
        </p:txBody>
      </p:sp>
      <p:sp>
        <p:nvSpPr>
          <p:cNvPr id="5" name="灯片编号占位符 4"/>
          <p:cNvSpPr txBox="1">
            <a:spLocks noGrp="1"/>
          </p:cNvSpPr>
          <p:nvPr/>
        </p:nvSpPr>
        <p:spPr>
          <a:xfrm>
            <a:off x="8388350" y="6308725"/>
            <a:ext cx="504825" cy="358775"/>
          </a:xfrm>
          <a:prstGeom prst="rect">
            <a:avLst/>
          </a:prstGeom>
          <a:noFill/>
          <a:ln>
            <a:miter lim="800000"/>
          </a:ln>
        </p:spPr>
        <p:txBody>
          <a:bodyPr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
        <p:nvSpPr>
          <p:cNvPr id="181253" name="AutoShape 5"/>
          <p:cNvSpPr>
            <a:spLocks noChangeArrowheads="1"/>
          </p:cNvSpPr>
          <p:nvPr/>
        </p:nvSpPr>
        <p:spPr bwMode="auto">
          <a:xfrm>
            <a:off x="1042988" y="908050"/>
            <a:ext cx="4824413" cy="720725"/>
          </a:xfrm>
          <a:prstGeom prst="flowChartAlternateProcess">
            <a:avLst/>
          </a:prstGeom>
          <a:solidFill>
            <a:schemeClr val="folHlink"/>
          </a:solidFill>
          <a:ln w="12700">
            <a:solidFill>
              <a:schemeClr val="accent1"/>
            </a:solidFill>
            <a:miter lim="800000"/>
          </a:ln>
          <a:effectLst>
            <a:prstShdw prst="shdw17" dist="17961" dir="2700000">
              <a:schemeClr val="accent1">
                <a:gamma/>
                <a:shade val="60000"/>
                <a:invGamma/>
              </a:schemeClr>
            </a:prst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000" b="1" i="0" u="none" strike="noStrike" kern="1200" cap="none" spc="0" normalizeH="0" baseline="0" noProof="0">
                <a:ln>
                  <a:noFill/>
                </a:ln>
                <a:solidFill>
                  <a:srgbClr val="0000FF"/>
                </a:solidFill>
                <a:effectLst>
                  <a:outerShdw blurRad="38100" dist="38100" dir="2700000" algn="tl">
                    <a:srgbClr val="000000"/>
                  </a:outerShdw>
                </a:effectLst>
                <a:uLnTx/>
                <a:uFillTx/>
                <a:latin typeface="幼圆" panose="02010509060101010101" pitchFamily="49" charset="-122"/>
                <a:ea typeface="宋体" panose="02010600030101010101" pitchFamily="2" charset="-122"/>
                <a:cs typeface="+mn-cs"/>
              </a:rPr>
              <a:t>2</a:t>
            </a:r>
            <a:r>
              <a:rPr kumimoji="0" lang="zh-CN" altLang="en-US" sz="3000" b="1" i="0" u="none" strike="noStrike" kern="1200" cap="none" spc="0" normalizeH="0" baseline="0" noProof="0">
                <a:ln>
                  <a:noFill/>
                </a:ln>
                <a:solidFill>
                  <a:srgbClr val="0000FF"/>
                </a:solidFill>
                <a:effectLst>
                  <a:outerShdw blurRad="38100" dist="38100" dir="2700000" algn="tl">
                    <a:srgbClr val="000000"/>
                  </a:outerShdw>
                </a:effectLst>
                <a:uLnTx/>
                <a:uFillTx/>
                <a:latin typeface="幼圆" panose="02010509060101010101" pitchFamily="49" charset="-122"/>
                <a:ea typeface="宋体" panose="02010600030101010101" pitchFamily="2" charset="-122"/>
                <a:cs typeface="+mn-cs"/>
              </a:rPr>
              <a:t>、强化专利管理</a:t>
            </a:r>
            <a:endParaRPr kumimoji="0" lang="zh-CN" altLang="en-US" sz="3000" b="1" i="0" u="none" strike="noStrike" kern="1200" cap="none" spc="0" normalizeH="0" baseline="0" noProof="0">
              <a:ln>
                <a:noFill/>
              </a:ln>
              <a:solidFill>
                <a:srgbClr val="0000FF"/>
              </a:solidFill>
              <a:effectLst>
                <a:outerShdw blurRad="38100" dist="38100" dir="2700000" algn="tl">
                  <a:srgbClr val="000000"/>
                </a:outerShdw>
              </a:effectLst>
              <a:uLnTx/>
              <a:uFillTx/>
              <a:latin typeface="幼圆" panose="02010509060101010101" pitchFamily="49" charset="-122"/>
              <a:ea typeface="宋体" panose="02010600030101010101" pitchFamily="2" charset="-122"/>
              <a:cs typeface="+mn-c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灯片编号占位符 4"/>
          <p:cNvSpPr txBox="1">
            <a:spLocks noGrp="1"/>
          </p:cNvSpPr>
          <p:nvPr/>
        </p:nvSpPr>
        <p:spPr>
          <a:xfrm>
            <a:off x="7924800" y="6356350"/>
            <a:ext cx="762000" cy="365125"/>
          </a:xfrm>
          <a:prstGeom prst="rect">
            <a:avLst/>
          </a:prstGeom>
          <a:noFill/>
          <a:ln>
            <a:miter lim="800000"/>
          </a:ln>
        </p:spPr>
        <p:txBody>
          <a:bodyPr lIns="0" tIns="0" rIns="0" bIns="0" anchor="b"/>
          <a:p>
            <a:pPr lvl="0" algn="r"/>
            <a:fld id="{9A0DB2DC-4C9A-4742-B13C-FB6460FD3503}" type="slidenum">
              <a:rPr lang="zh-CN" altLang="en-US" sz="1200" dirty="0">
                <a:solidFill>
                  <a:srgbClr val="045C75"/>
                </a:solidFill>
              </a:rPr>
            </a:fld>
            <a:endParaRPr lang="zh-CN" altLang="en-US" sz="1200" dirty="0">
              <a:solidFill>
                <a:srgbClr val="045C75"/>
              </a:solidFill>
            </a:endParaRPr>
          </a:p>
        </p:txBody>
      </p:sp>
      <p:sp>
        <p:nvSpPr>
          <p:cNvPr id="49154" name="椭圆 7"/>
          <p:cNvSpPr/>
          <p:nvPr/>
        </p:nvSpPr>
        <p:spPr>
          <a:xfrm>
            <a:off x="920750" y="1412875"/>
            <a:ext cx="211138" cy="211138"/>
          </a:xfrm>
          <a:prstGeom prst="ellipse">
            <a:avLst/>
          </a:prstGeom>
          <a:gradFill rotWithShape="1">
            <a:gsLst>
              <a:gs pos="0">
                <a:srgbClr val="DAF2FF">
                  <a:alpha val="100000"/>
                </a:srgbClr>
              </a:gs>
              <a:gs pos="50000">
                <a:srgbClr val="C2E3EF">
                  <a:alpha val="100000"/>
                </a:srgbClr>
              </a:gs>
              <a:gs pos="95000">
                <a:srgbClr val="67C5E9">
                  <a:alpha val="100000"/>
                </a:srgbClr>
              </a:gs>
              <a:gs pos="100000">
                <a:srgbClr val="00AAD4">
                  <a:alpha val="100000"/>
                </a:srgbClr>
              </a:gs>
            </a:gsLst>
            <a:path path="rect">
              <a:fillToRect l="25000" t="12500" r="25000" b="12500"/>
            </a:path>
            <a:tileRect/>
          </a:gradFill>
          <a:ln w="2000" cap="rnd" cmpd="sng">
            <a:solidFill>
              <a:srgbClr val="2F8DA4">
                <a:alpha val="59999"/>
              </a:srgbClr>
            </a:solidFill>
            <a:prstDash val="solid"/>
            <a:headEnd type="none" w="med" len="med"/>
            <a:tailEnd type="none" w="med" len="med"/>
          </a:ln>
        </p:spPr>
        <p:txBody>
          <a:bodyPr anchor="ctr"/>
          <a:p>
            <a:pPr lvl="0"/>
            <a:endParaRPr lang="zh-CN" altLang="en-US" dirty="0">
              <a:solidFill>
                <a:srgbClr val="000000"/>
              </a:solidFill>
              <a:latin typeface="Gill Sans MT" panose="020B0502020104020203" pitchFamily="34" charset="0"/>
              <a:ea typeface="宋体" panose="02010600030101010101" pitchFamily="2" charset="-122"/>
              <a:sym typeface="Gill Sans MT" panose="020B0502020104020203" pitchFamily="34" charset="0"/>
            </a:endParaRPr>
          </a:p>
        </p:txBody>
      </p:sp>
      <p:sp>
        <p:nvSpPr>
          <p:cNvPr id="49155" name="椭圆 8"/>
          <p:cNvSpPr/>
          <p:nvPr/>
        </p:nvSpPr>
        <p:spPr>
          <a:xfrm>
            <a:off x="1157288" y="1344613"/>
            <a:ext cx="63500" cy="65087"/>
          </a:xfrm>
          <a:prstGeom prst="ellipse">
            <a:avLst/>
          </a:prstGeom>
          <a:noFill/>
          <a:ln w="12700" cap="rnd" cmpd="sng">
            <a:solidFill>
              <a:srgbClr val="317F92">
                <a:alpha val="59999"/>
              </a:srgbClr>
            </a:solidFill>
            <a:prstDash val="solid"/>
            <a:headEnd type="none" w="med" len="med"/>
            <a:tailEnd type="none" w="med" len="med"/>
          </a:ln>
        </p:spPr>
        <p:txBody>
          <a:bodyPr anchor="ctr"/>
          <a:p>
            <a:pPr lvl="0"/>
            <a:endParaRPr lang="zh-CN" altLang="en-US" dirty="0">
              <a:solidFill>
                <a:srgbClr val="000000"/>
              </a:solidFill>
              <a:latin typeface="Gill Sans MT" panose="020B0502020104020203" pitchFamily="34" charset="0"/>
              <a:ea typeface="宋体" panose="02010600030101010101" pitchFamily="2" charset="-122"/>
              <a:sym typeface="Gill Sans MT" panose="020B0502020104020203" pitchFamily="34" charset="0"/>
            </a:endParaRPr>
          </a:p>
        </p:txBody>
      </p:sp>
      <p:sp>
        <p:nvSpPr>
          <p:cNvPr id="3" name="TextBox 2"/>
          <p:cNvSpPr txBox="1"/>
          <p:nvPr/>
        </p:nvSpPr>
        <p:spPr>
          <a:xfrm>
            <a:off x="734877" y="2042877"/>
            <a:ext cx="8100900" cy="2908489"/>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600" b="1" i="0" u="none" strike="noStrike" kern="1200" cap="all" spc="0" normalizeH="0" baseline="0" noProof="0" dirty="0">
                <a:ln w="9000" cmpd="sng">
                  <a:solidFill>
                    <a:schemeClr val="accent4">
                      <a:shade val="50000"/>
                      <a:satMod val="120000"/>
                    </a:schemeClr>
                  </a:solidFill>
                  <a:prstDash val="solid"/>
                </a:ln>
                <a:solidFill>
                  <a:srgbClr val="002060"/>
                </a:solidFill>
                <a:effectLst>
                  <a:reflection blurRad="12700" stA="28000" endPos="45000" dist="1000" dir="5400000" sy="-100000" algn="bl" rotWithShape="0"/>
                </a:effectLst>
                <a:uLnTx/>
                <a:uFillTx/>
                <a:latin typeface="Times New Roman" panose="02020603050405020304" pitchFamily="18" charset="0"/>
                <a:ea typeface="+mn-ea"/>
                <a:cs typeface="+mn-cs"/>
              </a:rPr>
              <a:t>基本原则：</a:t>
            </a:r>
            <a:br>
              <a:rPr kumimoji="0" lang="en-US" altLang="zh-CN" sz="2600" b="0" i="0" u="none" strike="noStrike" kern="1200" cap="none" spc="0" normalizeH="0" baseline="0" noProof="0" dirty="0">
                <a:ln>
                  <a:noFill/>
                </a:ln>
                <a:solidFill>
                  <a:schemeClr val="dk1"/>
                </a:solidFill>
                <a:effectLst/>
                <a:uLnTx/>
                <a:uFillTx/>
                <a:latin typeface="Times New Roman" panose="02020603050405020304" pitchFamily="18" charset="0"/>
                <a:ea typeface="+mn-ea"/>
                <a:cs typeface="+mn-cs"/>
              </a:rPr>
            </a:br>
            <a:r>
              <a:rPr kumimoji="0" lang="zh-CN" altLang="en-US" sz="2400" b="0" i="0" u="none" strike="noStrike" kern="1200" cap="none" spc="0" normalizeH="0" baseline="0" noProof="0" dirty="0">
                <a:ln>
                  <a:noFill/>
                </a:ln>
                <a:solidFill>
                  <a:schemeClr val="dk1"/>
                </a:solidFill>
                <a:effectLst/>
                <a:uLnTx/>
                <a:uFillTx/>
                <a:latin typeface="Times New Roman" panose="02020603050405020304" pitchFamily="18" charset="0"/>
                <a:ea typeface="+mn-ea"/>
                <a:cs typeface="+mn-cs"/>
              </a:rPr>
              <a:t>（</a:t>
            </a:r>
            <a:r>
              <a:rPr kumimoji="0" lang="en-US" altLang="zh-CN" sz="2400" b="0" i="0" u="none" strike="noStrike" kern="1200" cap="none" spc="0" normalizeH="0" baseline="0" noProof="0" dirty="0">
                <a:ln>
                  <a:noFill/>
                </a:ln>
                <a:solidFill>
                  <a:schemeClr val="dk1"/>
                </a:solidFill>
                <a:effectLst/>
                <a:uLnTx/>
                <a:uFillTx/>
                <a:latin typeface="Times New Roman" panose="02020603050405020304" pitchFamily="18" charset="0"/>
                <a:ea typeface="+mn-ea"/>
                <a:cs typeface="+mn-cs"/>
              </a:rPr>
              <a:t>1</a:t>
            </a:r>
            <a:r>
              <a:rPr kumimoji="0" lang="zh-CN" altLang="en-US" sz="2400" b="0" i="0" u="none" strike="noStrike" kern="1200" cap="none" spc="0" normalizeH="0" baseline="0" noProof="0" dirty="0">
                <a:ln>
                  <a:noFill/>
                </a:ln>
                <a:solidFill>
                  <a:schemeClr val="dk1"/>
                </a:solidFill>
                <a:effectLst/>
                <a:uLnTx/>
                <a:uFillTx/>
                <a:latin typeface="Times New Roman" panose="02020603050405020304" pitchFamily="18" charset="0"/>
                <a:ea typeface="+mn-ea"/>
                <a:cs typeface="+mn-cs"/>
              </a:rPr>
              <a:t>）对企业研究开发费用的发生建立明细帐，将有效凭证和明细账目对应；</a:t>
            </a:r>
            <a:br>
              <a:rPr kumimoji="0" lang="en-US" altLang="zh-CN" sz="2400" b="0" i="0" u="none" strike="noStrike" kern="1200" cap="none" spc="0" normalizeH="0" baseline="0" noProof="0" dirty="0">
                <a:ln>
                  <a:noFill/>
                </a:ln>
                <a:solidFill>
                  <a:schemeClr val="dk1"/>
                </a:solidFill>
                <a:effectLst/>
                <a:uLnTx/>
                <a:uFillTx/>
                <a:latin typeface="Times New Roman" panose="02020603050405020304" pitchFamily="18" charset="0"/>
                <a:ea typeface="+mn-ea"/>
                <a:cs typeface="+mn-cs"/>
              </a:rPr>
            </a:br>
            <a:r>
              <a:rPr kumimoji="0" lang="zh-CN" altLang="en-US" sz="2400" b="0" i="0" u="none" strike="noStrike" kern="1200" cap="none" spc="0" normalizeH="0" baseline="0" noProof="0" dirty="0">
                <a:ln>
                  <a:noFill/>
                </a:ln>
                <a:solidFill>
                  <a:schemeClr val="dk1"/>
                </a:solidFill>
                <a:effectLst/>
                <a:uLnTx/>
                <a:uFillTx/>
                <a:latin typeface="Times New Roman" panose="02020603050405020304" pitchFamily="18" charset="0"/>
                <a:ea typeface="+mn-ea"/>
                <a:cs typeface="+mn-cs"/>
              </a:rPr>
              <a:t>（</a:t>
            </a:r>
            <a:r>
              <a:rPr kumimoji="0" lang="en-US" altLang="zh-CN" sz="2400" b="0" i="0" u="none" strike="noStrike" kern="1200" cap="none" spc="0" normalizeH="0" baseline="0" noProof="0" dirty="0">
                <a:ln>
                  <a:noFill/>
                </a:ln>
                <a:solidFill>
                  <a:schemeClr val="dk1"/>
                </a:solidFill>
                <a:effectLst/>
                <a:uLnTx/>
                <a:uFillTx/>
                <a:latin typeface="Times New Roman" panose="02020603050405020304" pitchFamily="18" charset="0"/>
                <a:ea typeface="+mn-ea"/>
                <a:cs typeface="+mn-cs"/>
              </a:rPr>
              <a:t>2</a:t>
            </a:r>
            <a:r>
              <a:rPr kumimoji="0" lang="zh-CN" altLang="en-US" sz="2400" b="0" i="0" u="none" strike="noStrike" kern="1200" cap="none" spc="0" normalizeH="0" baseline="0" noProof="0" dirty="0">
                <a:ln>
                  <a:noFill/>
                </a:ln>
                <a:solidFill>
                  <a:schemeClr val="dk1"/>
                </a:solidFill>
                <a:effectLst/>
                <a:uLnTx/>
                <a:uFillTx/>
                <a:latin typeface="Times New Roman" panose="02020603050405020304" pitchFamily="18" charset="0"/>
                <a:ea typeface="+mn-ea"/>
                <a:cs typeface="+mn-cs"/>
              </a:rPr>
              <a:t>）对不同研究开发项目分别进行单独归集核算；</a:t>
            </a:r>
            <a:endParaRPr kumimoji="0" lang="en-US" altLang="zh-CN" sz="2400" b="0" i="0" u="none" strike="noStrike" kern="1200" cap="none" spc="0" normalizeH="0" baseline="0" noProof="0" dirty="0">
              <a:ln>
                <a:noFill/>
              </a:ln>
              <a:solidFill>
                <a:schemeClr val="dk1"/>
              </a:solidFill>
              <a:effectLst/>
              <a:uLnTx/>
              <a:uFillTx/>
              <a:latin typeface="Times New Roman" panose="02020603050405020304" pitchFamily="18" charset="0"/>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Times New Roman" panose="02020603050405020304" pitchFamily="18" charset="0"/>
                <a:ea typeface="+mn-ea"/>
                <a:cs typeface="+mn-cs"/>
              </a:rPr>
              <a:t>（</a:t>
            </a:r>
            <a:r>
              <a:rPr kumimoji="0" lang="en-US" altLang="zh-CN" sz="2400" b="0" i="0" u="none" strike="noStrike" kern="1200" cap="none" spc="0" normalizeH="0" baseline="0" noProof="0" dirty="0">
                <a:ln>
                  <a:noFill/>
                </a:ln>
                <a:solidFill>
                  <a:schemeClr val="dk1"/>
                </a:solidFill>
                <a:effectLst/>
                <a:uLnTx/>
                <a:uFillTx/>
                <a:latin typeface="Times New Roman" panose="02020603050405020304" pitchFamily="18" charset="0"/>
                <a:ea typeface="+mn-ea"/>
                <a:cs typeface="+mn-cs"/>
              </a:rPr>
              <a:t>3</a:t>
            </a:r>
            <a:r>
              <a:rPr kumimoji="0" lang="zh-CN" altLang="en-US" sz="2400" b="0" i="0" u="none" strike="noStrike" kern="1200" cap="none" spc="0" normalizeH="0" baseline="0" noProof="0" dirty="0">
                <a:ln>
                  <a:noFill/>
                </a:ln>
                <a:solidFill>
                  <a:schemeClr val="dk1"/>
                </a:solidFill>
                <a:effectLst/>
                <a:uLnTx/>
                <a:uFillTx/>
                <a:latin typeface="Times New Roman" panose="02020603050405020304" pitchFamily="18" charset="0"/>
                <a:ea typeface="+mn-ea"/>
                <a:cs typeface="+mn-cs"/>
              </a:rPr>
              <a:t>）具体会计科目设置与会计处理应符合会计准则要求。</a:t>
            </a:r>
            <a:endParaRPr kumimoji="0" lang="zh-CN" altLang="en-US" sz="2400" b="0" i="0" u="none" strike="noStrike" kern="1200" cap="none" spc="0" normalizeH="0" baseline="0" noProof="0" dirty="0">
              <a:ln>
                <a:noFill/>
              </a:ln>
              <a:solidFill>
                <a:schemeClr val="dk1"/>
              </a:solidFill>
              <a:effectLst/>
              <a:uLnTx/>
              <a:uFillTx/>
              <a:latin typeface="Times New Roman" panose="02020603050405020304" pitchFamily="18" charset="0"/>
              <a:ea typeface="+mn-ea"/>
              <a:cs typeface="+mn-cs"/>
            </a:endParaRPr>
          </a:p>
        </p:txBody>
      </p:sp>
      <p:sp>
        <p:nvSpPr>
          <p:cNvPr id="182279" name="AutoShape 7"/>
          <p:cNvSpPr>
            <a:spLocks noChangeArrowheads="1"/>
          </p:cNvSpPr>
          <p:nvPr/>
        </p:nvSpPr>
        <p:spPr bwMode="auto">
          <a:xfrm>
            <a:off x="827088" y="908050"/>
            <a:ext cx="4824413" cy="720725"/>
          </a:xfrm>
          <a:prstGeom prst="flowChartAlternateProcess">
            <a:avLst/>
          </a:prstGeom>
          <a:solidFill>
            <a:schemeClr val="folHlink"/>
          </a:solidFill>
          <a:ln w="12700">
            <a:solidFill>
              <a:schemeClr val="accent1"/>
            </a:solidFill>
            <a:miter lim="800000"/>
          </a:ln>
          <a:effectLst>
            <a:prstShdw prst="shdw17" dist="17961" dir="2700000">
              <a:schemeClr val="accent1">
                <a:gamma/>
                <a:shade val="60000"/>
                <a:invGamma/>
              </a:schemeClr>
            </a:prstShdw>
          </a:effectLst>
        </p:spPr>
        <p:txBody>
          <a:bodyPr wrap="none" anchor="ctr"/>
          <a:p>
            <a:pPr lvl="0"/>
            <a:r>
              <a:rPr lang="en-US" altLang="zh-CN" sz="3000" b="1">
                <a:solidFill>
                  <a:srgbClr val="0000FF"/>
                </a:solidFill>
                <a:effectLst>
                  <a:outerShdw blurRad="38100" dist="38100" dir="2700000">
                    <a:srgbClr val="C0C0C0"/>
                  </a:outerShdw>
                </a:effectLst>
                <a:latin typeface="幼圆" panose="02010509060101010101" pitchFamily="49" charset="-122"/>
              </a:rPr>
              <a:t>3</a:t>
            </a:r>
            <a:r>
              <a:rPr lang="zh-CN" altLang="en-US" sz="3000" b="1" dirty="0">
                <a:solidFill>
                  <a:srgbClr val="0000FF"/>
                </a:solidFill>
                <a:effectLst>
                  <a:outerShdw blurRad="38100" dist="38100" dir="2700000">
                    <a:srgbClr val="C0C0C0"/>
                  </a:outerShdw>
                </a:effectLst>
                <a:latin typeface="幼圆" panose="02010509060101010101" pitchFamily="49" charset="-122"/>
              </a:rPr>
              <a:t>、做好研发投入专账管理</a:t>
            </a:r>
            <a:endParaRPr lang="zh-CN" altLang="en-US" sz="3000" b="1" dirty="0">
              <a:solidFill>
                <a:srgbClr val="0000FF"/>
              </a:solidFill>
              <a:effectLst>
                <a:outerShdw blurRad="38100" dist="38100" dir="2700000">
                  <a:srgbClr val="C0C0C0"/>
                </a:outerShdw>
              </a:effectLst>
              <a:latin typeface="幼圆" panose="02010509060101010101" pitchFamily="49"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灯片编号占位符 4"/>
          <p:cNvSpPr txBox="1">
            <a:spLocks noGrp="1"/>
          </p:cNvSpPr>
          <p:nvPr/>
        </p:nvSpPr>
        <p:spPr>
          <a:xfrm>
            <a:off x="7924800" y="6356350"/>
            <a:ext cx="762000" cy="365125"/>
          </a:xfrm>
          <a:prstGeom prst="rect">
            <a:avLst/>
          </a:prstGeom>
          <a:noFill/>
          <a:ln>
            <a:miter lim="800000"/>
          </a:ln>
        </p:spPr>
        <p:txBody>
          <a:bodyPr lIns="0" tIns="0" rIns="0" bIns="0" anchor="b"/>
          <a:p>
            <a:pPr lvl="0" algn="r"/>
            <a:fld id="{9A0DB2DC-4C9A-4742-B13C-FB6460FD3503}" type="slidenum">
              <a:rPr lang="zh-CN" altLang="en-US" sz="1200" dirty="0">
                <a:solidFill>
                  <a:srgbClr val="045C75"/>
                </a:solidFill>
              </a:rPr>
            </a:fld>
            <a:endParaRPr lang="zh-CN" altLang="en-US" sz="1200" dirty="0">
              <a:solidFill>
                <a:srgbClr val="045C75"/>
              </a:solidFill>
            </a:endParaRPr>
          </a:p>
        </p:txBody>
      </p:sp>
      <p:sp>
        <p:nvSpPr>
          <p:cNvPr id="23558" name="副标题 2"/>
          <p:cNvSpPr txBox="1">
            <a:spLocks noChangeArrowheads="1"/>
          </p:cNvSpPr>
          <p:nvPr/>
        </p:nvSpPr>
        <p:spPr bwMode="auto">
          <a:xfrm>
            <a:off x="781485" y="1082447"/>
            <a:ext cx="7753349" cy="4856474"/>
          </a:xfrm>
          <a:prstGeom prst="rect">
            <a:avLst/>
          </a:prstGeom>
          <a:noFill/>
          <a:ln w="9525">
            <a:noFill/>
            <a:miter lim="800000"/>
          </a:ln>
        </p:spPr>
        <p:txBody>
          <a:bodyPr tIns="0"/>
          <a:lstStyle/>
          <a:p>
            <a:pPr marL="27305" marR="0" lvl="0" indent="0" algn="l" defTabSz="0" rtl="0" eaLnBrk="0" fontAlgn="base" latinLnBrk="0" hangingPunct="0">
              <a:lnSpc>
                <a:spcPct val="100000"/>
              </a:lnSpc>
              <a:spcBef>
                <a:spcPts val="600"/>
              </a:spcBef>
              <a:spcAft>
                <a:spcPct val="0"/>
              </a:spcAft>
              <a:buClr>
                <a:schemeClr val="accent1"/>
              </a:buClr>
              <a:buSzPct val="80000"/>
              <a:buFont typeface="Wingdings 2" panose="05020102010507070707" pitchFamily="18" charset="2"/>
              <a:buNone/>
              <a:defRPr/>
            </a:pPr>
            <a:r>
              <a:rPr kumimoji="0" lang="zh-CN" altLang="en-US" sz="2600" b="1" i="0" u="none" strike="noStrike" kern="1200" cap="all" spc="0" normalizeH="0" baseline="0" noProof="0" dirty="0">
                <a:ln w="9000" cmpd="sng">
                  <a:solidFill>
                    <a:schemeClr val="accent4">
                      <a:shade val="50000"/>
                      <a:satMod val="120000"/>
                    </a:schemeClr>
                  </a:solidFill>
                  <a:prstDash val="solid"/>
                </a:ln>
                <a:solidFill>
                  <a:srgbClr val="002060"/>
                </a:solidFill>
                <a:effectLst>
                  <a:reflection blurRad="12700" stA="28000" endPos="45000" dist="1000" dir="5400000" sy="-100000" algn="bl" rotWithShape="0"/>
                </a:effectLst>
                <a:uLnTx/>
                <a:uFillTx/>
                <a:latin typeface="Times New Roman" panose="02020603050405020304" pitchFamily="18" charset="0"/>
                <a:ea typeface="+mn-ea"/>
                <a:cs typeface="+mn-cs"/>
                <a:sym typeface="Gill Sans MT" panose="020B0502020104020203" pitchFamily="34" charset="0"/>
              </a:rPr>
              <a:t>会计核算处理（参考）</a:t>
            </a:r>
            <a:r>
              <a:rPr kumimoji="0" lang="zh-CN" altLang="en-US" sz="28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a:t>
            </a:r>
            <a:endParaRPr kumimoji="0" lang="zh-CN" altLang="en-US" sz="18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endParaRPr>
          </a:p>
          <a:p>
            <a:pPr marL="27305" marR="0" lvl="0" indent="0" algn="l" defTabSz="0" rtl="0" eaLnBrk="0" fontAlgn="base" latinLnBrk="0" hangingPunct="0">
              <a:lnSpc>
                <a:spcPct val="100000"/>
              </a:lnSpc>
              <a:spcBef>
                <a:spcPts val="600"/>
              </a:spcBef>
              <a:spcAft>
                <a:spcPct val="0"/>
              </a:spcAft>
              <a:buClr>
                <a:schemeClr val="accent1"/>
              </a:buClr>
              <a:buSzPct val="80000"/>
              <a:buFont typeface="Wingdings 2" panose="05020102010507070707" pitchFamily="18" charset="2"/>
              <a:buNone/>
              <a:defRPr/>
            </a:pPr>
            <a:r>
              <a:rPr kumimoji="0" lang="en-US" sz="24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     </a:t>
            </a:r>
            <a:r>
              <a:rPr kumimoji="0" lang="zh-CN" altLang="en-US"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a:t>
            </a:r>
            <a:r>
              <a:rPr kumimoji="0" lang="en-US" altLang="zh-CN"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1</a:t>
            </a:r>
            <a:r>
              <a:rPr kumimoji="0" lang="zh-CN" altLang="en-US"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）科目设置</a:t>
            </a:r>
            <a:endParaRPr kumimoji="0" lang="zh-CN" altLang="en-US"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endParaRPr>
          </a:p>
          <a:p>
            <a:pPr marL="27305" marR="0" lvl="0" indent="0" algn="l" defTabSz="0" rtl="0" eaLnBrk="0" fontAlgn="base" latinLnBrk="0" hangingPunct="0">
              <a:lnSpc>
                <a:spcPct val="150000"/>
              </a:lnSpc>
              <a:spcBef>
                <a:spcPts val="600"/>
              </a:spcBef>
              <a:spcAft>
                <a:spcPct val="0"/>
              </a:spcAft>
              <a:buClr>
                <a:schemeClr val="accent1"/>
              </a:buClr>
              <a:buSzPct val="80000"/>
              <a:buFont typeface="Wingdings 2" panose="05020102010507070707" pitchFamily="18" charset="2"/>
              <a:buNone/>
              <a:defRPr/>
            </a:pPr>
            <a:r>
              <a:rPr kumimoji="0" lang="en-US" altLang="zh-CN"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          </a:t>
            </a:r>
            <a:r>
              <a:rPr kumimoji="0" lang="zh-CN" altLang="en-US"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设</a:t>
            </a:r>
            <a:r>
              <a:rPr kumimoji="0" lang="en-US" altLang="zh-CN"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4</a:t>
            </a:r>
            <a:r>
              <a:rPr kumimoji="0" lang="zh-CN" altLang="en-US"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级科目进行会计核算。</a:t>
            </a:r>
            <a:endParaRPr kumimoji="0" lang="zh-CN" altLang="en-US"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endParaRPr>
          </a:p>
          <a:p>
            <a:pPr marL="27305" marR="0" lvl="0" indent="0" algn="l" defTabSz="0" rtl="0" eaLnBrk="0" fontAlgn="base" latinLnBrk="0" hangingPunct="0">
              <a:lnSpc>
                <a:spcPct val="150000"/>
              </a:lnSpc>
              <a:spcBef>
                <a:spcPts val="600"/>
              </a:spcBef>
              <a:spcAft>
                <a:spcPct val="0"/>
              </a:spcAft>
              <a:buClr>
                <a:schemeClr val="accent1"/>
              </a:buClr>
              <a:buSzPct val="80000"/>
              <a:buFont typeface="Wingdings 2" panose="05020102010507070707" pitchFamily="18" charset="2"/>
              <a:buNone/>
              <a:defRPr/>
            </a:pPr>
            <a:r>
              <a:rPr kumimoji="0" lang="en-US" altLang="zh-CN"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              </a:t>
            </a:r>
            <a:r>
              <a:rPr kumimoji="0" lang="zh-CN" altLang="en-US"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研发支出（</a:t>
            </a:r>
            <a:r>
              <a:rPr kumimoji="0" lang="en-US" altLang="zh-CN"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1</a:t>
            </a:r>
            <a:r>
              <a:rPr kumimoji="0" lang="zh-CN" altLang="en-US"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级）</a:t>
            </a:r>
            <a:endParaRPr kumimoji="0" lang="zh-CN" altLang="en-US"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endParaRPr>
          </a:p>
          <a:p>
            <a:pPr marL="27305" marR="0" lvl="0" indent="0" algn="l" defTabSz="0" rtl="0" eaLnBrk="0" fontAlgn="base" latinLnBrk="0" hangingPunct="0">
              <a:lnSpc>
                <a:spcPct val="150000"/>
              </a:lnSpc>
              <a:spcBef>
                <a:spcPts val="600"/>
              </a:spcBef>
              <a:spcAft>
                <a:spcPct val="0"/>
              </a:spcAft>
              <a:buClr>
                <a:schemeClr val="accent1"/>
              </a:buClr>
              <a:buSzPct val="80000"/>
              <a:buFont typeface="Wingdings 2" panose="05020102010507070707" pitchFamily="18" charset="2"/>
              <a:buNone/>
              <a:defRPr/>
            </a:pPr>
            <a:r>
              <a:rPr kumimoji="0" lang="en-US" altLang="zh-CN"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                  -</a:t>
            </a:r>
            <a:r>
              <a:rPr kumimoji="0" lang="zh-CN" altLang="en-US"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研发项目（</a:t>
            </a:r>
            <a:r>
              <a:rPr kumimoji="0" lang="en-US" altLang="zh-CN"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2</a:t>
            </a:r>
            <a:r>
              <a:rPr kumimoji="0" lang="zh-CN" altLang="en-US"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级）</a:t>
            </a:r>
            <a:endParaRPr kumimoji="0" lang="zh-CN" altLang="en-US"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endParaRPr>
          </a:p>
          <a:p>
            <a:pPr marL="27305" marR="0" lvl="0" indent="0" algn="l" defTabSz="0" rtl="0" eaLnBrk="0" fontAlgn="base" latinLnBrk="0" hangingPunct="0">
              <a:lnSpc>
                <a:spcPct val="150000"/>
              </a:lnSpc>
              <a:spcBef>
                <a:spcPts val="600"/>
              </a:spcBef>
              <a:spcAft>
                <a:spcPct val="0"/>
              </a:spcAft>
              <a:buClr>
                <a:schemeClr val="accent1"/>
              </a:buClr>
              <a:buSzPct val="80000"/>
              <a:buFont typeface="Wingdings 2" panose="05020102010507070707" pitchFamily="18" charset="2"/>
              <a:buNone/>
              <a:defRPr/>
            </a:pPr>
            <a:r>
              <a:rPr kumimoji="0" lang="en-US" altLang="zh-CN"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                    --</a:t>
            </a:r>
            <a:r>
              <a:rPr kumimoji="0" lang="zh-CN" altLang="en-US"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费用化支出、资本化支出（</a:t>
            </a:r>
            <a:r>
              <a:rPr kumimoji="0" lang="en-US" altLang="zh-CN"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3</a:t>
            </a:r>
            <a:r>
              <a:rPr kumimoji="0" lang="zh-CN" altLang="en-US"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级）</a:t>
            </a:r>
            <a:endParaRPr kumimoji="0" lang="zh-CN" altLang="en-US"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endParaRPr>
          </a:p>
          <a:p>
            <a:pPr marL="27305" marR="0" lvl="0" indent="0" algn="l" defTabSz="0" rtl="0" eaLnBrk="0" fontAlgn="base" latinLnBrk="0" hangingPunct="0">
              <a:lnSpc>
                <a:spcPct val="100000"/>
              </a:lnSpc>
              <a:spcBef>
                <a:spcPct val="0"/>
              </a:spcBef>
              <a:spcAft>
                <a:spcPct val="0"/>
              </a:spcAft>
              <a:buClr>
                <a:schemeClr val="accent1"/>
              </a:buClr>
              <a:buSzPct val="80000"/>
              <a:buFont typeface="Wingdings 2" panose="05020102010507070707" pitchFamily="18" charset="2"/>
              <a:buNone/>
              <a:defRPr/>
            </a:pPr>
            <a:r>
              <a:rPr kumimoji="0" lang="en-US" altLang="zh-CN"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                      ---</a:t>
            </a:r>
            <a:r>
              <a:rPr kumimoji="0" lang="zh-CN" altLang="en-US"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费用要素（</a:t>
            </a:r>
            <a:r>
              <a:rPr kumimoji="0" lang="en-US" altLang="zh-CN"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4</a:t>
            </a:r>
            <a:r>
              <a:rPr kumimoji="0" lang="zh-CN" altLang="en-US" sz="2200" b="0" i="0" u="none" strike="noStrike" kern="1200" cap="none" spc="0" normalizeH="0" baseline="0" noProof="0" dirty="0">
                <a:ln>
                  <a:noFill/>
                </a:ln>
                <a:solidFill>
                  <a:srgbClr val="341108"/>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rPr>
              <a:t>级）（研发材料费，研发人员费，固定资产费用，无形资产费用，中试与试制费，研发成果费，委外研发费，其他费用）</a:t>
            </a:r>
            <a:endParaRPr kumimoji="0" lang="zh-CN" altLang="en-US" sz="2200" b="0" i="0" u="none" strike="noStrike" kern="1200" cap="none" spc="0" normalizeH="0" baseline="0" noProof="0" dirty="0">
              <a:ln>
                <a:noFill/>
              </a:ln>
              <a:solidFill>
                <a:schemeClr val="tx1"/>
              </a:solidFill>
              <a:effectLst/>
              <a:uLnTx/>
              <a:uFillTx/>
              <a:latin typeface="Gill Sans MT" panose="020B0502020104020203" pitchFamily="34" charset="0"/>
              <a:ea typeface="华文中宋" panose="02010600040101010101" pitchFamily="2" charset="-122"/>
              <a:cs typeface="+mn-cs"/>
              <a:sym typeface="Gill Sans MT" panose="020B0502020104020203"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灯片编号占位符 4"/>
          <p:cNvSpPr txBox="1">
            <a:spLocks noGrp="1"/>
          </p:cNvSpPr>
          <p:nvPr/>
        </p:nvSpPr>
        <p:spPr>
          <a:xfrm>
            <a:off x="7924800" y="6356350"/>
            <a:ext cx="762000" cy="365125"/>
          </a:xfrm>
          <a:prstGeom prst="rect">
            <a:avLst/>
          </a:prstGeom>
          <a:noFill/>
          <a:ln>
            <a:miter lim="800000"/>
          </a:ln>
        </p:spPr>
        <p:txBody>
          <a:bodyPr lIns="0" tIns="0" rIns="0" bIns="0" anchor="b"/>
          <a:p>
            <a:pPr lvl="0" algn="r"/>
            <a:fld id="{9A0DB2DC-4C9A-4742-B13C-FB6460FD3503}" type="slidenum">
              <a:rPr lang="zh-CN" altLang="en-US" sz="1200" dirty="0">
                <a:solidFill>
                  <a:srgbClr val="045C75"/>
                </a:solidFill>
              </a:rPr>
            </a:fld>
            <a:endParaRPr lang="zh-CN" altLang="en-US" sz="1200" dirty="0">
              <a:solidFill>
                <a:srgbClr val="045C75"/>
              </a:solidFill>
            </a:endParaRPr>
          </a:p>
        </p:txBody>
      </p:sp>
      <p:sp>
        <p:nvSpPr>
          <p:cNvPr id="51202" name="椭圆 7"/>
          <p:cNvSpPr/>
          <p:nvPr/>
        </p:nvSpPr>
        <p:spPr>
          <a:xfrm>
            <a:off x="920750" y="1412875"/>
            <a:ext cx="211138" cy="211138"/>
          </a:xfrm>
          <a:prstGeom prst="ellipse">
            <a:avLst/>
          </a:prstGeom>
          <a:gradFill rotWithShape="1">
            <a:gsLst>
              <a:gs pos="0">
                <a:srgbClr val="DAF2FF">
                  <a:alpha val="100000"/>
                </a:srgbClr>
              </a:gs>
              <a:gs pos="50000">
                <a:srgbClr val="C2E3EF">
                  <a:alpha val="100000"/>
                </a:srgbClr>
              </a:gs>
              <a:gs pos="95000">
                <a:srgbClr val="67C5E9">
                  <a:alpha val="100000"/>
                </a:srgbClr>
              </a:gs>
              <a:gs pos="100000">
                <a:srgbClr val="00AAD4">
                  <a:alpha val="100000"/>
                </a:srgbClr>
              </a:gs>
            </a:gsLst>
            <a:path path="rect">
              <a:fillToRect l="25000" t="12500" r="25000" b="12500"/>
            </a:path>
            <a:tileRect/>
          </a:gradFill>
          <a:ln w="2000" cap="rnd" cmpd="sng">
            <a:solidFill>
              <a:srgbClr val="2F8DA4">
                <a:alpha val="59999"/>
              </a:srgbClr>
            </a:solidFill>
            <a:prstDash val="solid"/>
            <a:headEnd type="none" w="med" len="med"/>
            <a:tailEnd type="none" w="med" len="med"/>
          </a:ln>
        </p:spPr>
        <p:txBody>
          <a:bodyPr anchor="ctr"/>
          <a:p>
            <a:pPr lvl="0"/>
            <a:endParaRPr lang="zh-CN" altLang="en-US" dirty="0">
              <a:solidFill>
                <a:srgbClr val="000000"/>
              </a:solidFill>
              <a:latin typeface="Gill Sans MT" panose="020B0502020104020203" pitchFamily="34" charset="0"/>
              <a:ea typeface="宋体" panose="02010600030101010101" pitchFamily="2" charset="-122"/>
              <a:sym typeface="Gill Sans MT" panose="020B0502020104020203" pitchFamily="34" charset="0"/>
            </a:endParaRPr>
          </a:p>
        </p:txBody>
      </p:sp>
      <p:sp>
        <p:nvSpPr>
          <p:cNvPr id="51203" name="椭圆 8"/>
          <p:cNvSpPr/>
          <p:nvPr/>
        </p:nvSpPr>
        <p:spPr>
          <a:xfrm>
            <a:off x="1157288" y="1344613"/>
            <a:ext cx="63500" cy="65087"/>
          </a:xfrm>
          <a:prstGeom prst="ellipse">
            <a:avLst/>
          </a:prstGeom>
          <a:noFill/>
          <a:ln w="12700" cap="rnd" cmpd="sng">
            <a:solidFill>
              <a:srgbClr val="317F92">
                <a:alpha val="59999"/>
              </a:srgbClr>
            </a:solidFill>
            <a:prstDash val="solid"/>
            <a:headEnd type="none" w="med" len="med"/>
            <a:tailEnd type="none" w="med" len="med"/>
          </a:ln>
        </p:spPr>
        <p:txBody>
          <a:bodyPr anchor="ctr"/>
          <a:p>
            <a:pPr lvl="0"/>
            <a:endParaRPr lang="zh-CN" altLang="en-US" dirty="0">
              <a:solidFill>
                <a:srgbClr val="000000"/>
              </a:solidFill>
              <a:latin typeface="Gill Sans MT" panose="020B0502020104020203" pitchFamily="34" charset="0"/>
              <a:ea typeface="宋体" panose="02010600030101010101" pitchFamily="2" charset="-122"/>
              <a:sym typeface="Gill Sans MT" panose="020B0502020104020203" pitchFamily="34" charset="0"/>
            </a:endParaRPr>
          </a:p>
        </p:txBody>
      </p:sp>
      <p:sp>
        <p:nvSpPr>
          <p:cNvPr id="51204" name="副标题 2"/>
          <p:cNvSpPr txBox="1"/>
          <p:nvPr/>
        </p:nvSpPr>
        <p:spPr>
          <a:xfrm>
            <a:off x="863600" y="836613"/>
            <a:ext cx="7632700" cy="5535612"/>
          </a:xfrm>
          <a:prstGeom prst="rect">
            <a:avLst/>
          </a:prstGeom>
          <a:noFill/>
          <a:ln w="9525">
            <a:noFill/>
          </a:ln>
        </p:spPr>
        <p:txBody>
          <a:bodyPr tIns="0"/>
          <a:p>
            <a:pPr marL="27305" lvl="0" indent="0" defTabSz="0" eaLnBrk="0" hangingPunct="0">
              <a:spcBef>
                <a:spcPts val="600"/>
              </a:spcBef>
              <a:buClr>
                <a:schemeClr val="accent1"/>
              </a:buClr>
              <a:buSzPct val="80000"/>
              <a:buFont typeface="Wingdings 2" panose="05020102010507070707" pitchFamily="18" charset="2"/>
              <a:buNone/>
            </a:pPr>
            <a:r>
              <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a:t>
            </a:r>
            <a:r>
              <a:rPr lang="en-US" altLang="zh-CN"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2</a:t>
            </a:r>
            <a:r>
              <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）会计处理</a:t>
            </a:r>
            <a:r>
              <a:rPr lang="en-US" altLang="x-none"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        </a:t>
            </a:r>
            <a:endPar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endParaRPr>
          </a:p>
          <a:p>
            <a:pPr marL="27305" lvl="0" indent="0" defTabSz="0" eaLnBrk="0" hangingPunct="0">
              <a:lnSpc>
                <a:spcPct val="150000"/>
              </a:lnSpc>
              <a:spcBef>
                <a:spcPts val="600"/>
              </a:spcBef>
              <a:buClr>
                <a:schemeClr val="accent1"/>
              </a:buClr>
              <a:buSzPct val="80000"/>
              <a:buFont typeface="Wingdings 2" panose="05020102010507070707" pitchFamily="18" charset="2"/>
              <a:buNone/>
            </a:pPr>
            <a:r>
              <a:rPr lang="en-US" altLang="x-none"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           </a:t>
            </a:r>
            <a:r>
              <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①</a:t>
            </a:r>
            <a:r>
              <a:rPr lang="en-US" altLang="zh-CN"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  </a:t>
            </a:r>
            <a:r>
              <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日常会计核算：</a:t>
            </a:r>
            <a:endPar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endParaRPr>
          </a:p>
          <a:p>
            <a:pPr marL="27305" lvl="0" indent="0" defTabSz="0" eaLnBrk="0" hangingPunct="0">
              <a:lnSpc>
                <a:spcPct val="150000"/>
              </a:lnSpc>
              <a:spcBef>
                <a:spcPts val="600"/>
              </a:spcBef>
              <a:buClr>
                <a:schemeClr val="accent1"/>
              </a:buClr>
              <a:buSzPct val="80000"/>
              <a:buFont typeface="Wingdings 2" panose="05020102010507070707" pitchFamily="18" charset="2"/>
              <a:buNone/>
            </a:pPr>
            <a:r>
              <a:rPr lang="en-US" altLang="zh-CN"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               </a:t>
            </a:r>
            <a:r>
              <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相关研发费用发生时：</a:t>
            </a:r>
            <a:endPar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endParaRPr>
          </a:p>
          <a:p>
            <a:pPr lvl="2" defTabSz="0" eaLnBrk="0" hangingPunct="0">
              <a:spcBef>
                <a:spcPct val="20000"/>
              </a:spcBef>
              <a:buClr>
                <a:schemeClr val="accent2"/>
              </a:buClr>
              <a:buSzPct val="80000"/>
              <a:buFont typeface="Wingdings 2" panose="05020102010507070707" pitchFamily="18" charset="2"/>
              <a:buNone/>
            </a:pPr>
            <a:r>
              <a:rPr lang="en-US" altLang="zh-CN" sz="2000">
                <a:latin typeface="Gill Sans MT" panose="020B0502020104020203" pitchFamily="34" charset="0"/>
                <a:ea typeface="华文中宋" panose="02010600040101010101" pitchFamily="2" charset="-122"/>
                <a:sym typeface="Gill Sans MT" panose="020B0502020104020203" pitchFamily="34" charset="0"/>
              </a:rPr>
              <a:t>        </a:t>
            </a:r>
            <a:r>
              <a:rPr lang="zh-CN" altLang="en-US" sz="2000" dirty="0">
                <a:latin typeface="Gill Sans MT" panose="020B0502020104020203" pitchFamily="34" charset="0"/>
                <a:ea typeface="华文中宋" panose="02010600040101010101" pitchFamily="2" charset="-122"/>
                <a:sym typeface="Gill Sans MT" panose="020B0502020104020203" pitchFamily="34" charset="0"/>
              </a:rPr>
              <a:t>借：研发支出</a:t>
            </a:r>
            <a:r>
              <a:rPr lang="en-US" altLang="zh-CN" sz="2000">
                <a:latin typeface="Gill Sans MT" panose="020B0502020104020203" pitchFamily="34" charset="0"/>
                <a:ea typeface="华文中宋" panose="02010600040101010101" pitchFamily="2" charset="-122"/>
                <a:sym typeface="Gill Sans MT" panose="020B0502020104020203" pitchFamily="34" charset="0"/>
              </a:rPr>
              <a:t>--</a:t>
            </a:r>
            <a:r>
              <a:rPr lang="zh-CN" altLang="en-US" sz="2000" dirty="0">
                <a:latin typeface="Gill Sans MT" panose="020B0502020104020203" pitchFamily="34" charset="0"/>
                <a:ea typeface="华文中宋" panose="02010600040101010101" pitchFamily="2" charset="-122"/>
                <a:sym typeface="Gill Sans MT" panose="020B0502020104020203" pitchFamily="34" charset="0"/>
              </a:rPr>
              <a:t>研发项目</a:t>
            </a:r>
            <a:r>
              <a:rPr lang="en-US" altLang="zh-CN" sz="2000">
                <a:latin typeface="Gill Sans MT" panose="020B0502020104020203" pitchFamily="34" charset="0"/>
                <a:ea typeface="华文中宋" panose="02010600040101010101" pitchFamily="2" charset="-122"/>
                <a:sym typeface="Gill Sans MT" panose="020B0502020104020203" pitchFamily="34" charset="0"/>
              </a:rPr>
              <a:t>--</a:t>
            </a:r>
            <a:r>
              <a:rPr lang="zh-CN" altLang="en-US" sz="2000" dirty="0">
                <a:latin typeface="Gill Sans MT" panose="020B0502020104020203" pitchFamily="34" charset="0"/>
                <a:ea typeface="华文中宋" panose="02010600040101010101" pitchFamily="2" charset="-122"/>
                <a:sym typeface="Gill Sans MT" panose="020B0502020104020203" pitchFamily="34" charset="0"/>
              </a:rPr>
              <a:t>费用化支出—材料费等</a:t>
            </a:r>
            <a:endParaRPr lang="zh-CN" altLang="en-US" sz="2000" dirty="0">
              <a:latin typeface="Gill Sans MT" panose="020B0502020104020203" pitchFamily="34" charset="0"/>
              <a:ea typeface="华文中宋" panose="02010600040101010101" pitchFamily="2" charset="-122"/>
              <a:sym typeface="Gill Sans MT" panose="020B0502020104020203" pitchFamily="34" charset="0"/>
            </a:endParaRPr>
          </a:p>
          <a:p>
            <a:pPr marL="27305" lvl="0" indent="0" defTabSz="0" eaLnBrk="0" hangingPunct="0">
              <a:spcBef>
                <a:spcPts val="600"/>
              </a:spcBef>
              <a:buClr>
                <a:schemeClr val="accent1"/>
              </a:buClr>
              <a:buSzPct val="80000"/>
              <a:buFont typeface="Wingdings 2" panose="05020102010507070707" pitchFamily="18" charset="2"/>
              <a:buNone/>
            </a:pPr>
            <a:r>
              <a:rPr lang="en-US" altLang="zh-CN"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                                           --</a:t>
            </a:r>
            <a:r>
              <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研发项目</a:t>
            </a:r>
            <a:r>
              <a:rPr lang="en-US" altLang="zh-CN"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a:t>
            </a:r>
            <a:r>
              <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资本化支出—材料费等</a:t>
            </a:r>
            <a:endPar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endParaRPr>
          </a:p>
          <a:p>
            <a:pPr marL="27305" lvl="0" indent="0" defTabSz="0" eaLnBrk="0" hangingPunct="0">
              <a:spcBef>
                <a:spcPts val="600"/>
              </a:spcBef>
              <a:buClr>
                <a:schemeClr val="accent1"/>
              </a:buClr>
              <a:buSzPct val="80000"/>
              <a:buFont typeface="Wingdings 2" panose="05020102010507070707" pitchFamily="18" charset="2"/>
              <a:buNone/>
            </a:pPr>
            <a:r>
              <a:rPr lang="en-US" altLang="zh-CN"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                     </a:t>
            </a:r>
            <a:r>
              <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贷：原材料</a:t>
            </a:r>
            <a:r>
              <a:rPr lang="en-US" altLang="zh-CN"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a:t>
            </a:r>
            <a:r>
              <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应付职工薪酬等相关科目</a:t>
            </a:r>
            <a:endPar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endParaRPr>
          </a:p>
          <a:p>
            <a:pPr marL="27305" lvl="0" indent="0" defTabSz="0" eaLnBrk="0" hangingPunct="0">
              <a:lnSpc>
                <a:spcPct val="150000"/>
              </a:lnSpc>
              <a:spcBef>
                <a:spcPts val="600"/>
              </a:spcBef>
              <a:buClr>
                <a:schemeClr val="accent1"/>
              </a:buClr>
              <a:buSzPct val="80000"/>
              <a:buFont typeface="Wingdings 2" panose="05020102010507070707" pitchFamily="18" charset="2"/>
              <a:buNone/>
            </a:pPr>
            <a:r>
              <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          ②</a:t>
            </a:r>
            <a:r>
              <a:rPr lang="en-US" altLang="zh-CN"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  </a:t>
            </a:r>
            <a:r>
              <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会计期末：</a:t>
            </a:r>
            <a:r>
              <a:rPr lang="en-US" altLang="x-none"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               </a:t>
            </a:r>
            <a:endPar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endParaRPr>
          </a:p>
          <a:p>
            <a:pPr marL="27305" lvl="0" indent="0" defTabSz="0" eaLnBrk="0" hangingPunct="0">
              <a:spcBef>
                <a:spcPts val="600"/>
              </a:spcBef>
              <a:buClr>
                <a:schemeClr val="accent1"/>
              </a:buClr>
              <a:buSzPct val="80000"/>
              <a:buFont typeface="Wingdings 2" panose="05020102010507070707" pitchFamily="18" charset="2"/>
              <a:buNone/>
            </a:pPr>
            <a:r>
              <a:rPr lang="en-US" altLang="x-none"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               </a:t>
            </a:r>
            <a:r>
              <a:rPr lang="en-US" altLang="zh-CN"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A. </a:t>
            </a:r>
            <a:r>
              <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对费用化支出</a:t>
            </a:r>
            <a:r>
              <a:rPr lang="en-US" altLang="zh-CN"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a:t>
            </a:r>
            <a:r>
              <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转入管理费用：</a:t>
            </a:r>
            <a:endPar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endParaRPr>
          </a:p>
          <a:p>
            <a:pPr marL="27305" lvl="0" indent="0" defTabSz="0" eaLnBrk="0" hangingPunct="0">
              <a:spcBef>
                <a:spcPts val="600"/>
              </a:spcBef>
              <a:buClr>
                <a:schemeClr val="accent1"/>
              </a:buClr>
              <a:buSzPct val="80000"/>
              <a:buFont typeface="Wingdings 2" panose="05020102010507070707" pitchFamily="18" charset="2"/>
              <a:buNone/>
            </a:pPr>
            <a:r>
              <a:rPr lang="en-US" altLang="zh-CN"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                     </a:t>
            </a:r>
            <a:r>
              <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借：管理费用</a:t>
            </a:r>
            <a:r>
              <a:rPr lang="en-US" altLang="x-none"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                               </a:t>
            </a:r>
            <a:endPar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endParaRPr>
          </a:p>
          <a:p>
            <a:pPr marL="27305" lvl="0" indent="0" defTabSz="0" eaLnBrk="0" hangingPunct="0">
              <a:spcBef>
                <a:spcPts val="600"/>
              </a:spcBef>
              <a:buClr>
                <a:schemeClr val="accent1"/>
              </a:buClr>
              <a:buSzPct val="80000"/>
              <a:buFont typeface="Wingdings 2" panose="05020102010507070707" pitchFamily="18" charset="2"/>
              <a:buNone/>
            </a:pPr>
            <a:r>
              <a:rPr lang="en-US" altLang="x-none"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                     </a:t>
            </a:r>
            <a:r>
              <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贷：研发支出</a:t>
            </a:r>
            <a:r>
              <a:rPr lang="en-US" altLang="zh-CN"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a:t>
            </a:r>
            <a:r>
              <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研发项目</a:t>
            </a:r>
            <a:r>
              <a:rPr lang="en-US" altLang="zh-CN"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a:t>
            </a:r>
            <a:r>
              <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费用化支出</a:t>
            </a:r>
            <a:endPar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endParaRPr>
          </a:p>
          <a:p>
            <a:pPr marL="27305" lvl="0" indent="0" defTabSz="0" eaLnBrk="0" hangingPunct="0">
              <a:spcBef>
                <a:spcPts val="600"/>
              </a:spcBef>
              <a:buClr>
                <a:schemeClr val="accent1"/>
              </a:buClr>
              <a:buSzPct val="80000"/>
              <a:buFont typeface="Wingdings 2" panose="05020102010507070707" pitchFamily="18" charset="2"/>
              <a:buNone/>
            </a:pPr>
            <a:r>
              <a:rPr lang="en-US" altLang="zh-CN"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               B.</a:t>
            </a:r>
            <a:r>
              <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对资本化支出部分，则等到该无形资产达到预定用途时 </a:t>
            </a:r>
            <a:r>
              <a:rPr lang="en-US" altLang="x-none"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                           </a:t>
            </a:r>
            <a:endPar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endParaRPr>
          </a:p>
          <a:p>
            <a:pPr marL="27305" lvl="0" indent="0" defTabSz="0" eaLnBrk="0" hangingPunct="0">
              <a:spcBef>
                <a:spcPts val="600"/>
              </a:spcBef>
              <a:buClr>
                <a:schemeClr val="accent1"/>
              </a:buClr>
              <a:buSzPct val="80000"/>
              <a:buFont typeface="Wingdings 2" panose="05020102010507070707" pitchFamily="18" charset="2"/>
              <a:buNone/>
            </a:pPr>
            <a:r>
              <a:rPr lang="en-US" altLang="x-none"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                     </a:t>
            </a:r>
            <a:r>
              <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借：无形资产</a:t>
            </a:r>
            <a:r>
              <a:rPr lang="en-US" altLang="x-none"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                               </a:t>
            </a:r>
            <a:endPar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endParaRPr>
          </a:p>
          <a:p>
            <a:pPr marL="27305" lvl="0" indent="0" defTabSz="0" eaLnBrk="0" hangingPunct="0">
              <a:spcBef>
                <a:spcPts val="600"/>
              </a:spcBef>
              <a:buClr>
                <a:schemeClr val="accent1"/>
              </a:buClr>
              <a:buSzPct val="80000"/>
              <a:buFont typeface="Wingdings 2" panose="05020102010507070707" pitchFamily="18" charset="2"/>
              <a:buNone/>
            </a:pPr>
            <a:r>
              <a:rPr lang="en-US" altLang="x-none"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                     </a:t>
            </a:r>
            <a:r>
              <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贷：研发支出</a:t>
            </a:r>
            <a:r>
              <a:rPr lang="en-US" altLang="zh-CN"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a:t>
            </a:r>
            <a:r>
              <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研发项目</a:t>
            </a:r>
            <a:r>
              <a:rPr lang="en-US" altLang="zh-CN" sz="200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a:t>
            </a:r>
            <a:r>
              <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rPr>
              <a:t>资本化支出</a:t>
            </a:r>
            <a:endParaRPr lang="zh-CN" altLang="en-US" sz="2000" dirty="0">
              <a:solidFill>
                <a:srgbClr val="341108"/>
              </a:solidFill>
              <a:latin typeface="Gill Sans MT" panose="020B0502020104020203" pitchFamily="34" charset="0"/>
              <a:ea typeface="华文中宋" panose="02010600040101010101" pitchFamily="2" charset="-122"/>
              <a:sym typeface="Gill Sans MT" panose="020B0502020104020203"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Rectangle 2"/>
          <p:cNvSpPr>
            <a:spLocks noGrp="1" noChangeArrowheads="1"/>
          </p:cNvSpPr>
          <p:nvPr>
            <p:ph type="title"/>
          </p:nvPr>
        </p:nvSpPr>
        <p:spPr>
          <a:xfrm>
            <a:off x="1116013" y="2312988"/>
            <a:ext cx="6778625" cy="1800225"/>
          </a:xfrm>
        </p:spPr>
        <p:txBody>
          <a:bodyPr vert="horz" wrap="square" lIns="0" tIns="45720" rIns="0" bIns="0" numCol="1" anchor="b" anchorCtr="0" compatLnSpc="1"/>
          <a:p>
            <a:pPr lvl="0" algn="ctr" eaLnBrk="1" hangingPunct="1"/>
            <a:r>
              <a:rPr lang="zh-CN" altLang="en-US" b="1" dirty="0">
                <a:solidFill>
                  <a:srgbClr val="CC9900"/>
                </a:solidFill>
                <a:effectLst>
                  <a:outerShdw blurRad="38100" dist="38100" dir="2700000">
                    <a:srgbClr val="C0C0C0"/>
                  </a:outerShdw>
                </a:effectLst>
                <a:latin typeface="华康简标题宋" pitchFamily="49" charset="-122"/>
                <a:ea typeface="华康简标题宋" pitchFamily="49" charset="-122"/>
              </a:rPr>
              <a:t>二、 研发统计报表</a:t>
            </a:r>
            <a:br>
              <a:rPr lang="zh-CN" altLang="en-US" b="1" dirty="0">
                <a:solidFill>
                  <a:srgbClr val="CC9900"/>
                </a:solidFill>
                <a:effectLst>
                  <a:outerShdw blurRad="38100" dist="38100" dir="2700000">
                    <a:srgbClr val="C0C0C0"/>
                  </a:outerShdw>
                </a:effectLst>
                <a:latin typeface="华康简标题宋" pitchFamily="49" charset="-122"/>
                <a:ea typeface="华康简标题宋" pitchFamily="49" charset="-122"/>
              </a:rPr>
            </a:br>
            <a:r>
              <a:rPr lang="zh-CN" altLang="en-US" b="1" dirty="0">
                <a:solidFill>
                  <a:srgbClr val="CC9900"/>
                </a:solidFill>
                <a:effectLst>
                  <a:outerShdw blurRad="38100" dist="38100" dir="2700000">
                    <a:srgbClr val="C0C0C0"/>
                  </a:outerShdw>
                </a:effectLst>
                <a:latin typeface="华康简标题宋" pitchFamily="49" charset="-122"/>
                <a:ea typeface="华康简标题宋" pitchFamily="49" charset="-122"/>
              </a:rPr>
              <a:t>     填报说明</a:t>
            </a:r>
            <a:endParaRPr lang="zh-CN" altLang="en-US" b="1" dirty="0">
              <a:solidFill>
                <a:srgbClr val="CC9900"/>
              </a:solidFill>
              <a:effectLst>
                <a:outerShdw blurRad="38100" dist="38100" dir="2700000">
                  <a:srgbClr val="C0C0C0"/>
                </a:outerShdw>
              </a:effectLst>
              <a:latin typeface="华康简标题宋" pitchFamily="49" charset="-122"/>
              <a:ea typeface="华康简标题宋" pitchFamily="49" charset="-122"/>
            </a:endParaRPr>
          </a:p>
        </p:txBody>
      </p:sp>
      <p:sp>
        <p:nvSpPr>
          <p:cNvPr id="6"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4" name="文本占位符 146433"/>
          <p:cNvSpPr>
            <a:spLocks noGrp="1"/>
          </p:cNvSpPr>
          <p:nvPr>
            <p:ph type="body" idx="1"/>
          </p:nvPr>
        </p:nvSpPr>
        <p:spPr>
          <a:xfrm>
            <a:off x="647700" y="873125"/>
            <a:ext cx="7885113" cy="5473700"/>
          </a:xfrm>
          <a:ln/>
        </p:spPr>
        <p:txBody>
          <a:bodyPr/>
          <a:p>
            <a:pPr algn="ctr">
              <a:buNone/>
            </a:pPr>
            <a:r>
              <a:rPr lang="zh-CN" altLang="en-US" sz="2700" b="1" dirty="0">
                <a:latin typeface="黑体" panose="02010609060101010101" pitchFamily="2" charset="-122"/>
                <a:ea typeface="黑体" panose="02010609060101010101" pitchFamily="2" charset="-122"/>
              </a:rPr>
              <a:t>一、企业科技项目情况</a:t>
            </a:r>
            <a:r>
              <a:rPr lang="en-US" altLang="zh-CN" sz="1900" b="1">
                <a:latin typeface="Times New Roman" panose="02020603050405020304" pitchFamily="18" charset="0"/>
                <a:ea typeface="楷体_GB2312" pitchFamily="49" charset="-122"/>
              </a:rPr>
              <a:t>(107-1</a:t>
            </a:r>
            <a:r>
              <a:rPr lang="zh-CN" altLang="en-US" sz="1900" b="1" dirty="0">
                <a:latin typeface="Times New Roman" panose="02020603050405020304" pitchFamily="18" charset="0"/>
                <a:ea typeface="楷体_GB2312" pitchFamily="49" charset="-122"/>
              </a:rPr>
              <a:t>表</a:t>
            </a:r>
            <a:r>
              <a:rPr lang="en-US" altLang="zh-CN" sz="1900" b="1">
                <a:latin typeface="Times New Roman" panose="02020603050405020304" pitchFamily="18" charset="0"/>
                <a:ea typeface="楷体_GB2312" pitchFamily="49" charset="-122"/>
              </a:rPr>
              <a:t>)</a:t>
            </a:r>
            <a:endParaRPr lang="en-US" altLang="zh-CN" sz="1900" b="1">
              <a:latin typeface="Times New Roman" panose="02020603050405020304" pitchFamily="18" charset="0"/>
              <a:ea typeface="楷体_GB2312" pitchFamily="49" charset="-122"/>
            </a:endParaRPr>
          </a:p>
          <a:p>
            <a:pPr>
              <a:buNone/>
            </a:pPr>
            <a:endParaRPr lang="zh-CN" altLang="en-US" sz="2800" b="1" dirty="0">
              <a:latin typeface="黑体" panose="02010609060101010101" pitchFamily="2" charset="-122"/>
              <a:ea typeface="黑体" panose="02010609060101010101" pitchFamily="2" charset="-122"/>
            </a:endParaRPr>
          </a:p>
          <a:p>
            <a:pPr>
              <a:buNone/>
            </a:pPr>
            <a:endParaRPr lang="zh-CN" altLang="en-US" sz="1900" b="1" dirty="0">
              <a:latin typeface="黑体" panose="02010609060101010101" pitchFamily="2" charset="-122"/>
              <a:ea typeface="黑体" panose="02010609060101010101" pitchFamily="2" charset="-122"/>
            </a:endParaRPr>
          </a:p>
          <a:p>
            <a:pPr>
              <a:buNone/>
            </a:pPr>
            <a:endParaRPr lang="zh-CN" altLang="en-US" sz="1900" b="1" dirty="0">
              <a:latin typeface="黑体" panose="02010609060101010101" pitchFamily="2" charset="-122"/>
              <a:ea typeface="黑体" panose="02010609060101010101" pitchFamily="2" charset="-122"/>
            </a:endParaRPr>
          </a:p>
          <a:p>
            <a:pPr>
              <a:buNone/>
            </a:pPr>
            <a:endParaRPr lang="zh-CN" altLang="en-US" sz="1900" b="1" dirty="0">
              <a:latin typeface="黑体" panose="02010609060101010101" pitchFamily="2" charset="-122"/>
              <a:ea typeface="黑体" panose="02010609060101010101" pitchFamily="2" charset="-122"/>
            </a:endParaRPr>
          </a:p>
          <a:p>
            <a:pPr>
              <a:buNone/>
            </a:pPr>
            <a:endParaRPr lang="zh-CN" altLang="en-US" sz="1900" b="1" dirty="0">
              <a:latin typeface="黑体" panose="02010609060101010101" pitchFamily="2" charset="-122"/>
              <a:ea typeface="黑体" panose="02010609060101010101" pitchFamily="2" charset="-122"/>
            </a:endParaRPr>
          </a:p>
          <a:p>
            <a:pPr>
              <a:buNone/>
            </a:pPr>
            <a:endParaRPr lang="zh-CN" altLang="en-US" sz="1900" b="1" dirty="0">
              <a:latin typeface="黑体" panose="02010609060101010101" pitchFamily="2" charset="-122"/>
              <a:ea typeface="黑体" panose="02010609060101010101" pitchFamily="2" charset="-122"/>
            </a:endParaRPr>
          </a:p>
          <a:p>
            <a:pPr>
              <a:buNone/>
            </a:pPr>
            <a:endParaRPr lang="zh-CN" altLang="en-US" sz="1900" b="1" dirty="0">
              <a:latin typeface="黑体" panose="02010609060101010101" pitchFamily="2" charset="-122"/>
              <a:ea typeface="黑体" panose="02010609060101010101" pitchFamily="2" charset="-122"/>
            </a:endParaRPr>
          </a:p>
          <a:p>
            <a:pPr>
              <a:spcBef>
                <a:spcPct val="50000"/>
              </a:spcBef>
              <a:buNone/>
            </a:pPr>
            <a:endParaRPr lang="zh-CN" altLang="en-US" sz="2400" b="1" dirty="0">
              <a:latin typeface="Times New Roman" panose="02020603050405020304" pitchFamily="18" charset="0"/>
              <a:ea typeface="楷体_GB2312" pitchFamily="49" charset="-122"/>
            </a:endParaRPr>
          </a:p>
          <a:p>
            <a:pPr>
              <a:spcBef>
                <a:spcPct val="50000"/>
              </a:spcBef>
              <a:buNone/>
            </a:pPr>
            <a:r>
              <a:rPr lang="zh-CN" altLang="en-US" sz="2400" b="1" dirty="0">
                <a:latin typeface="Times New Roman" panose="02020603050405020304" pitchFamily="18" charset="0"/>
                <a:ea typeface="楷体_GB2312" pitchFamily="49" charset="-122"/>
              </a:rPr>
              <a:t>（注意：表中的</a:t>
            </a:r>
            <a:r>
              <a:rPr lang="zh-CN" altLang="en-US" sz="2400" b="1" u="sng" dirty="0">
                <a:solidFill>
                  <a:srgbClr val="FF0000"/>
                </a:solidFill>
                <a:latin typeface="Times New Roman" panose="02020603050405020304" pitchFamily="18" charset="0"/>
                <a:ea typeface="楷体_GB2312" pitchFamily="49" charset="-122"/>
              </a:rPr>
              <a:t>“项目名称”</a:t>
            </a:r>
            <a:r>
              <a:rPr lang="zh-CN" altLang="en-US" sz="2400" b="1" dirty="0">
                <a:latin typeface="Times New Roman" panose="02020603050405020304" pitchFamily="18" charset="0"/>
                <a:ea typeface="楷体_GB2312" pitchFamily="49" charset="-122"/>
              </a:rPr>
              <a:t>、</a:t>
            </a:r>
            <a:r>
              <a:rPr lang="zh-CN" altLang="en-US" sz="2400" b="1" u="sng" dirty="0">
                <a:solidFill>
                  <a:srgbClr val="FF0000"/>
                </a:solidFill>
                <a:latin typeface="Times New Roman" panose="02020603050405020304" pitchFamily="18" charset="0"/>
                <a:ea typeface="楷体_GB2312" pitchFamily="49" charset="-122"/>
              </a:rPr>
              <a:t>“项目成果形式”</a:t>
            </a:r>
            <a:r>
              <a:rPr lang="zh-CN" altLang="en-US" sz="2400" b="1" dirty="0">
                <a:latin typeface="Times New Roman" panose="02020603050405020304" pitchFamily="18" charset="0"/>
                <a:ea typeface="楷体_GB2312" pitchFamily="49" charset="-122"/>
              </a:rPr>
              <a:t>、</a:t>
            </a:r>
            <a:r>
              <a:rPr lang="zh-CN" altLang="en-US" sz="2400" b="1" u="sng" dirty="0">
                <a:solidFill>
                  <a:srgbClr val="FF0000"/>
                </a:solidFill>
                <a:latin typeface="Times New Roman" panose="02020603050405020304" pitchFamily="18" charset="0"/>
                <a:ea typeface="楷体_GB2312" pitchFamily="49" charset="-122"/>
              </a:rPr>
              <a:t>“项目技术经济目标”</a:t>
            </a:r>
            <a:r>
              <a:rPr lang="zh-CN" altLang="en-US" sz="2400" b="1" dirty="0">
                <a:latin typeface="Times New Roman" panose="02020603050405020304" pitchFamily="18" charset="0"/>
                <a:ea typeface="楷体_GB2312" pitchFamily="49" charset="-122"/>
              </a:rPr>
              <a:t>、</a:t>
            </a:r>
            <a:r>
              <a:rPr lang="zh-CN" altLang="en-US" sz="2400" b="1" dirty="0">
                <a:solidFill>
                  <a:srgbClr val="FF0000"/>
                </a:solidFill>
                <a:latin typeface="Times New Roman" panose="02020603050405020304" pitchFamily="18" charset="0"/>
                <a:ea typeface="楷体_GB2312" pitchFamily="49" charset="-122"/>
              </a:rPr>
              <a:t>“</a:t>
            </a:r>
            <a:r>
              <a:rPr lang="zh-CN" altLang="en-US" sz="2400" b="1" u="sng" dirty="0">
                <a:solidFill>
                  <a:srgbClr val="FF0000"/>
                </a:solidFill>
                <a:latin typeface="Times New Roman" panose="02020603050405020304" pitchFamily="18" charset="0"/>
                <a:ea typeface="楷体_GB2312" pitchFamily="49" charset="-122"/>
              </a:rPr>
              <a:t>跨年项目所处主要进展阶段”</a:t>
            </a:r>
            <a:r>
              <a:rPr lang="zh-CN" altLang="en-US" sz="2400" b="1" dirty="0">
                <a:latin typeface="Times New Roman" panose="02020603050405020304" pitchFamily="18" charset="0"/>
                <a:ea typeface="楷体_GB2312" pitchFamily="49" charset="-122"/>
              </a:rPr>
              <a:t>是判断</a:t>
            </a:r>
            <a:r>
              <a:rPr lang="en-US" altLang="zh-CN" sz="2400" b="1">
                <a:latin typeface="Times New Roman" panose="02020603050405020304" pitchFamily="18" charset="0"/>
                <a:ea typeface="楷体_GB2312" pitchFamily="49" charset="-122"/>
              </a:rPr>
              <a:t>R&amp;D</a:t>
            </a:r>
            <a:r>
              <a:rPr lang="zh-CN" altLang="en-US" sz="2400" b="1" dirty="0">
                <a:latin typeface="Times New Roman" panose="02020603050405020304" pitchFamily="18" charset="0"/>
                <a:ea typeface="楷体_GB2312" pitchFamily="49" charset="-122"/>
              </a:rPr>
              <a:t>项目的重要指标，请慎重填报。）</a:t>
            </a:r>
            <a:endParaRPr lang="zh-CN" altLang="en-US" sz="2400" b="1" dirty="0">
              <a:latin typeface="Times New Roman" panose="02020603050405020304" pitchFamily="18" charset="0"/>
              <a:ea typeface="楷体_GB2312" pitchFamily="49" charset="-122"/>
            </a:endParaRPr>
          </a:p>
        </p:txBody>
      </p:sp>
      <p:pic>
        <p:nvPicPr>
          <p:cNvPr id="146435" name="图片 146434"/>
          <p:cNvPicPr>
            <a:picLocks noChangeAspect="1"/>
          </p:cNvPicPr>
          <p:nvPr/>
        </p:nvPicPr>
        <p:blipFill>
          <a:blip r:embed="rId1"/>
          <a:stretch>
            <a:fillRect/>
          </a:stretch>
        </p:blipFill>
        <p:spPr>
          <a:xfrm>
            <a:off x="827088" y="1700213"/>
            <a:ext cx="7632700" cy="2951162"/>
          </a:xfrm>
          <a:prstGeom prst="rect">
            <a:avLst/>
          </a:prstGeom>
          <a:noFill/>
          <a:ln w="28575" cap="flat" cmpd="sng">
            <a:solidFill>
              <a:srgbClr val="365F91"/>
            </a:solidFill>
            <a:prstDash val="solid"/>
            <a:miter/>
            <a:headEnd type="none" w="med" len="med"/>
            <a:tailEnd type="none" w="med" len="me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9" name="Rectangle 2"/>
          <p:cNvSpPr>
            <a:spLocks noGrp="1"/>
          </p:cNvSpPr>
          <p:nvPr>
            <p:ph type="body"/>
          </p:nvPr>
        </p:nvSpPr>
        <p:spPr>
          <a:ln/>
        </p:spPr>
        <p:txBody>
          <a:bodyPr vert="horz" wrap="square" lIns="91391" tIns="45697" rIns="91391" bIns="45697" anchor="t"/>
          <a:p>
            <a:pPr lvl="0" eaLnBrk="1" hangingPunct="1">
              <a:lnSpc>
                <a:spcPct val="150000"/>
              </a:lnSpc>
              <a:spcBef>
                <a:spcPct val="50000"/>
              </a:spcBef>
              <a:buNone/>
            </a:pPr>
            <a:endParaRPr lang="en-US" altLang="zh-CN" b="1">
              <a:latin typeface="幼圆" panose="02010509060101010101" pitchFamily="49" charset="-122"/>
              <a:ea typeface="楷体_GB2312" pitchFamily="49" charset="-122"/>
            </a:endParaRPr>
          </a:p>
          <a:p>
            <a:pPr lvl="0" eaLnBrk="1" hangingPunct="1">
              <a:buNone/>
            </a:pPr>
            <a:endParaRPr lang="en-US" altLang="zh-CN">
              <a:ea typeface="楷体_GB2312" pitchFamily="49" charset="-122"/>
            </a:endParaRPr>
          </a:p>
        </p:txBody>
      </p:sp>
      <p:sp>
        <p:nvSpPr>
          <p:cNvPr id="242691" name="Rectangle 3"/>
          <p:cNvSpPr>
            <a:spLocks noChangeArrowheads="1"/>
          </p:cNvSpPr>
          <p:nvPr/>
        </p:nvSpPr>
        <p:spPr bwMode="auto">
          <a:xfrm>
            <a:off x="684213" y="533400"/>
            <a:ext cx="8064500" cy="5778500"/>
          </a:xfrm>
          <a:prstGeom prst="rect">
            <a:avLst/>
          </a:prstGeom>
          <a:noFill/>
          <a:ln w="9525">
            <a:noFill/>
            <a:miter lim="800000"/>
          </a:ln>
          <a:effectLst/>
        </p:spPr>
        <p:txBody>
          <a:bodyPr lIns="91412" tIns="45707" rIns="91412" bIns="45707">
            <a:spAutoFit/>
          </a:bodyPr>
          <a:p>
            <a:pPr lvl="0">
              <a:lnSpc>
                <a:spcPct val="125000"/>
              </a:lnSpc>
            </a:pPr>
            <a:r>
              <a:rPr lang="en-US" altLang="zh-CN" sz="3200" b="1">
                <a:effectLst>
                  <a:outerShdw blurRad="38100" dist="38100" dir="2700000">
                    <a:srgbClr val="C0C0C0"/>
                  </a:outerShdw>
                </a:effectLst>
                <a:latin typeface="黑体" panose="02010609060101010101" pitchFamily="2" charset="-122"/>
                <a:ea typeface="黑体" panose="02010609060101010101" pitchFamily="2" charset="-122"/>
              </a:rPr>
              <a:t>1</a:t>
            </a:r>
            <a:r>
              <a:rPr lang="zh-CN" altLang="en-US" sz="3200" b="1" dirty="0">
                <a:effectLst>
                  <a:outerShdw blurRad="38100" dist="38100" dir="2700000">
                    <a:srgbClr val="C0C0C0"/>
                  </a:outerShdw>
                </a:effectLst>
                <a:latin typeface="黑体" panose="02010609060101010101" pitchFamily="2" charset="-122"/>
                <a:ea typeface="黑体" panose="02010609060101010101" pitchFamily="2" charset="-122"/>
              </a:rPr>
              <a:t>、填报要求</a:t>
            </a:r>
            <a:endParaRPr lang="zh-CN" altLang="en-US" sz="3200" b="1" dirty="0">
              <a:effectLst>
                <a:outerShdw blurRad="38100" dist="38100" dir="2700000">
                  <a:srgbClr val="C0C0C0"/>
                </a:outerShdw>
              </a:effectLst>
              <a:latin typeface="黑体" panose="02010609060101010101" pitchFamily="2" charset="-122"/>
              <a:ea typeface="黑体" panose="02010609060101010101" pitchFamily="2" charset="-122"/>
            </a:endParaRPr>
          </a:p>
          <a:p>
            <a:pPr lvl="0">
              <a:lnSpc>
                <a:spcPct val="120000"/>
              </a:lnSpc>
            </a:pPr>
            <a:r>
              <a:rPr lang="zh-CN" altLang="en-US" sz="2600" b="1" u="sng" dirty="0">
                <a:solidFill>
                  <a:srgbClr val="0000FF"/>
                </a:solidFill>
                <a:effectLst>
                  <a:outerShdw blurRad="38100" dist="38100" dir="2700000">
                    <a:srgbClr val="C0C0C0"/>
                  </a:outerShdw>
                </a:effectLst>
                <a:latin typeface="楷体_GB2312" pitchFamily="49" charset="-122"/>
                <a:ea typeface="楷体_GB2312" pitchFamily="49" charset="-122"/>
              </a:rPr>
              <a:t>（</a:t>
            </a:r>
            <a:r>
              <a:rPr lang="en-US" altLang="zh-CN" sz="2600" b="1" u="sng">
                <a:solidFill>
                  <a:srgbClr val="0000FF"/>
                </a:solidFill>
                <a:effectLst>
                  <a:outerShdw blurRad="38100" dist="38100" dir="2700000">
                    <a:srgbClr val="C0C0C0"/>
                  </a:outerShdw>
                </a:effectLst>
                <a:latin typeface="楷体_GB2312" pitchFamily="49" charset="-122"/>
                <a:ea typeface="楷体_GB2312" pitchFamily="49" charset="-122"/>
              </a:rPr>
              <a:t>1</a:t>
            </a:r>
            <a:r>
              <a:rPr lang="zh-CN" altLang="en-US" sz="2600" b="1" u="sng" dirty="0">
                <a:solidFill>
                  <a:srgbClr val="0000FF"/>
                </a:solidFill>
                <a:effectLst>
                  <a:outerShdw blurRad="38100" dist="38100" dir="2700000">
                    <a:srgbClr val="C0C0C0"/>
                  </a:outerShdw>
                </a:effectLst>
                <a:latin typeface="楷体_GB2312" pitchFamily="49" charset="-122"/>
                <a:ea typeface="楷体_GB2312" pitchFamily="49" charset="-122"/>
              </a:rPr>
              <a:t>）</a:t>
            </a:r>
            <a:r>
              <a:rPr lang="zh-CN" altLang="en-US" sz="2800" b="1" u="sng" dirty="0">
                <a:solidFill>
                  <a:srgbClr val="0000FF"/>
                </a:solidFill>
                <a:effectLst>
                  <a:outerShdw blurRad="38100" dist="38100" dir="2700000">
                    <a:srgbClr val="C0C0C0"/>
                  </a:outerShdw>
                </a:effectLst>
                <a:latin typeface="楷体_GB2312" pitchFamily="49" charset="-122"/>
                <a:ea typeface="楷体_GB2312" pitchFamily="49" charset="-122"/>
              </a:rPr>
              <a:t>确定填报项目</a:t>
            </a:r>
            <a:r>
              <a:rPr lang="zh-CN" altLang="en-US" sz="2600" b="1" u="sng" dirty="0">
                <a:solidFill>
                  <a:srgbClr val="0000FF"/>
                </a:solidFill>
                <a:effectLst>
                  <a:outerShdw blurRad="38100" dist="38100" dir="2700000">
                    <a:srgbClr val="C0C0C0"/>
                  </a:outerShdw>
                </a:effectLst>
                <a:ea typeface="楷体_GB2312" pitchFamily="49" charset="-122"/>
              </a:rPr>
              <a:t>（即：什么是科技项目）</a:t>
            </a:r>
            <a:r>
              <a:rPr lang="zh-CN" altLang="en-US" u="sng" dirty="0">
                <a:solidFill>
                  <a:srgbClr val="0000FF"/>
                </a:solidFill>
              </a:rPr>
              <a:t> </a:t>
            </a:r>
            <a:endParaRPr lang="zh-CN" altLang="en-US" sz="3200" b="1" u="sng" dirty="0">
              <a:solidFill>
                <a:srgbClr val="0000FF"/>
              </a:solidFill>
              <a:effectLst>
                <a:outerShdw blurRad="38100" dist="38100" dir="2700000">
                  <a:srgbClr val="C0C0C0"/>
                </a:outerShdw>
              </a:effectLst>
              <a:latin typeface="楷体_GB2312" pitchFamily="49" charset="-122"/>
              <a:ea typeface="楷体_GB2312" pitchFamily="49" charset="-122"/>
            </a:endParaRPr>
          </a:p>
          <a:p>
            <a:pPr lvl="0">
              <a:lnSpc>
                <a:spcPct val="120000"/>
              </a:lnSpc>
              <a:buClr>
                <a:srgbClr val="990099"/>
              </a:buClr>
              <a:buFont typeface="Wingdings" panose="05000000000000000000" pitchFamily="2" charset="2"/>
              <a:buChar char="u"/>
            </a:pPr>
            <a:r>
              <a:rPr lang="zh-CN" altLang="en-US" sz="2400" b="1" dirty="0">
                <a:effectLst>
                  <a:outerShdw blurRad="38100" dist="38100" dir="2700000">
                    <a:srgbClr val="C0C0C0"/>
                  </a:outerShdw>
                </a:effectLst>
                <a:latin typeface="楷体_GB2312" pitchFamily="49" charset="-122"/>
                <a:ea typeface="楷体_GB2312" pitchFamily="49" charset="-122"/>
              </a:rPr>
              <a:t>科技项目：指有制订科研开发计划或签订了科研项目协议书，有独立工作计划、工作时间、工作经费和工作人员的活动项目。</a:t>
            </a:r>
            <a:endParaRPr lang="zh-CN" altLang="en-US" sz="2400" b="1" dirty="0">
              <a:effectLst>
                <a:outerShdw blurRad="38100" dist="38100" dir="2700000">
                  <a:srgbClr val="C0C0C0"/>
                </a:outerShdw>
              </a:effectLst>
              <a:latin typeface="楷体_GB2312" pitchFamily="49" charset="-122"/>
              <a:ea typeface="楷体_GB2312" pitchFamily="49" charset="-122"/>
            </a:endParaRPr>
          </a:p>
          <a:p>
            <a:pPr lvl="0">
              <a:lnSpc>
                <a:spcPct val="120000"/>
              </a:lnSpc>
              <a:buClr>
                <a:srgbClr val="990099"/>
              </a:buClr>
              <a:buFont typeface="Wingdings" panose="05000000000000000000" pitchFamily="2" charset="2"/>
              <a:buNone/>
            </a:pPr>
            <a:r>
              <a:rPr lang="zh-CN" altLang="en-US" sz="2400" b="1" dirty="0">
                <a:solidFill>
                  <a:srgbClr val="FF0000"/>
                </a:solidFill>
                <a:effectLst>
                  <a:outerShdw blurRad="38100" dist="38100" dir="2700000">
                    <a:srgbClr val="C0C0C0"/>
                  </a:outerShdw>
                </a:effectLst>
                <a:latin typeface="楷体_GB2312" pitchFamily="49" charset="-122"/>
                <a:ea typeface="楷体_GB2312" pitchFamily="49" charset="-122"/>
              </a:rPr>
              <a:t>（注意：</a:t>
            </a:r>
            <a:r>
              <a:rPr lang="zh-CN" altLang="zh-CN" sz="2400" b="1" dirty="0">
                <a:solidFill>
                  <a:srgbClr val="FF0000"/>
                </a:solidFill>
              </a:rPr>
              <a:t>包括企业自主立项项目、取得有关部门立项或备案的项目</a:t>
            </a:r>
            <a:r>
              <a:rPr lang="zh-CN" altLang="en-US" sz="2400" b="1" dirty="0">
                <a:solidFill>
                  <a:srgbClr val="FF0000"/>
                </a:solidFill>
                <a:effectLst>
                  <a:outerShdw blurRad="38100" dist="38100" dir="2700000">
                    <a:srgbClr val="C0C0C0"/>
                  </a:outerShdw>
                </a:effectLst>
                <a:latin typeface="楷体_GB2312" pitchFamily="49" charset="-122"/>
                <a:ea typeface="楷体_GB2312" pitchFamily="49" charset="-122"/>
              </a:rPr>
              <a:t>）</a:t>
            </a:r>
            <a:r>
              <a:rPr lang="zh-CN" altLang="en-US" sz="2400" b="1" dirty="0">
                <a:effectLst>
                  <a:outerShdw blurRad="38100" dist="38100" dir="2700000">
                    <a:srgbClr val="C0C0C0"/>
                  </a:outerShdw>
                </a:effectLst>
                <a:latin typeface="楷体_GB2312" pitchFamily="49" charset="-122"/>
                <a:ea typeface="楷体_GB2312" pitchFamily="49" charset="-122"/>
              </a:rPr>
              <a:t>  </a:t>
            </a:r>
            <a:endParaRPr lang="zh-CN" altLang="en-US" sz="2400" b="1" dirty="0">
              <a:effectLst>
                <a:outerShdw blurRad="38100" dist="38100" dir="2700000">
                  <a:srgbClr val="C0C0C0"/>
                </a:outerShdw>
              </a:effectLst>
              <a:latin typeface="楷体_GB2312" pitchFamily="49" charset="-122"/>
              <a:ea typeface="楷体_GB2312" pitchFamily="49" charset="-122"/>
            </a:endParaRPr>
          </a:p>
          <a:p>
            <a:pPr lvl="0">
              <a:lnSpc>
                <a:spcPct val="130000"/>
              </a:lnSpc>
            </a:pPr>
            <a:r>
              <a:rPr lang="zh-CN" altLang="en-US" sz="2400" b="1" dirty="0">
                <a:solidFill>
                  <a:srgbClr val="0000FF"/>
                </a:solidFill>
                <a:effectLst>
                  <a:outerShdw blurRad="38100" dist="38100" dir="2700000">
                    <a:srgbClr val="C0C0C0"/>
                  </a:outerShdw>
                </a:effectLst>
                <a:latin typeface="楷体_GB2312" pitchFamily="49" charset="-122"/>
                <a:ea typeface="楷体_GB2312" pitchFamily="49" charset="-122"/>
              </a:rPr>
              <a:t>  </a:t>
            </a:r>
            <a:r>
              <a:rPr lang="zh-CN" altLang="en-US" sz="2400" b="1" u="sng" dirty="0">
                <a:solidFill>
                  <a:srgbClr val="0000FF"/>
                </a:solidFill>
                <a:effectLst>
                  <a:outerShdw blurRad="38100" dist="38100" dir="2700000">
                    <a:srgbClr val="C0C0C0"/>
                  </a:outerShdw>
                </a:effectLst>
                <a:latin typeface="楷体_GB2312" pitchFamily="49" charset="-122"/>
                <a:ea typeface="楷体_GB2312" pitchFamily="49" charset="-122"/>
              </a:rPr>
              <a:t>企业项目来自于</a:t>
            </a:r>
            <a:r>
              <a:rPr lang="zh-CN" altLang="en-US" sz="2400" b="1" dirty="0">
                <a:effectLst>
                  <a:outerShdw blurRad="38100" dist="38100" dir="2700000">
                    <a:srgbClr val="C0C0C0"/>
                  </a:outerShdw>
                </a:effectLst>
                <a:latin typeface="楷体_GB2312" pitchFamily="49" charset="-122"/>
                <a:ea typeface="楷体_GB2312" pitchFamily="49" charset="-122"/>
              </a:rPr>
              <a:t>：</a:t>
            </a:r>
            <a:endParaRPr lang="zh-CN" altLang="en-US" sz="2400" b="1" dirty="0">
              <a:effectLst>
                <a:outerShdw blurRad="38100" dist="38100" dir="2700000">
                  <a:srgbClr val="C0C0C0"/>
                </a:outerShdw>
              </a:effectLst>
              <a:latin typeface="楷体_GB2312" pitchFamily="49" charset="-122"/>
              <a:ea typeface="楷体_GB2312" pitchFamily="49" charset="-122"/>
            </a:endParaRPr>
          </a:p>
          <a:p>
            <a:pPr lvl="0">
              <a:lnSpc>
                <a:spcPct val="130000"/>
              </a:lnSpc>
            </a:pPr>
            <a:r>
              <a:rPr lang="zh-CN" altLang="en-US" sz="2400" b="1" dirty="0">
                <a:effectLst>
                  <a:outerShdw blurRad="38100" dist="38100" dir="2700000">
                    <a:srgbClr val="C0C0C0"/>
                  </a:outerShdw>
                </a:effectLst>
                <a:latin typeface="楷体_GB2312" pitchFamily="49" charset="-122"/>
                <a:ea typeface="楷体_GB2312" pitchFamily="49" charset="-122"/>
              </a:rPr>
              <a:t>    新产品、新工艺的开发；</a:t>
            </a:r>
            <a:endParaRPr lang="zh-CN" altLang="en-US" sz="2400" b="1" dirty="0">
              <a:effectLst>
                <a:outerShdw blurRad="38100" dist="38100" dir="2700000">
                  <a:srgbClr val="C0C0C0"/>
                </a:outerShdw>
              </a:effectLst>
              <a:latin typeface="楷体_GB2312" pitchFamily="49" charset="-122"/>
              <a:ea typeface="楷体_GB2312" pitchFamily="49" charset="-122"/>
            </a:endParaRPr>
          </a:p>
          <a:p>
            <a:pPr lvl="0">
              <a:lnSpc>
                <a:spcPct val="130000"/>
              </a:lnSpc>
            </a:pPr>
            <a:r>
              <a:rPr lang="zh-CN" altLang="en-US" sz="2400" b="1" dirty="0">
                <a:effectLst>
                  <a:outerShdw blurRad="38100" dist="38100" dir="2700000">
                    <a:srgbClr val="C0C0C0"/>
                  </a:outerShdw>
                </a:effectLst>
                <a:latin typeface="楷体_GB2312" pitchFamily="49" charset="-122"/>
                <a:ea typeface="楷体_GB2312" pitchFamily="49" charset="-122"/>
              </a:rPr>
              <a:t>    对原有产品或生产工艺的重大改进；</a:t>
            </a:r>
            <a:endParaRPr lang="zh-CN" altLang="en-US" sz="2400" b="1" dirty="0">
              <a:effectLst>
                <a:outerShdw blurRad="38100" dist="38100" dir="2700000">
                  <a:srgbClr val="C0C0C0"/>
                </a:outerShdw>
              </a:effectLst>
              <a:latin typeface="楷体_GB2312" pitchFamily="49" charset="-122"/>
              <a:ea typeface="楷体_GB2312" pitchFamily="49" charset="-122"/>
            </a:endParaRPr>
          </a:p>
          <a:p>
            <a:pPr lvl="0">
              <a:lnSpc>
                <a:spcPct val="130000"/>
              </a:lnSpc>
            </a:pPr>
            <a:r>
              <a:rPr lang="zh-CN" altLang="en-US" sz="2400" b="1" dirty="0">
                <a:effectLst>
                  <a:outerShdw blurRad="38100" dist="38100" dir="2700000">
                    <a:srgbClr val="C0C0C0"/>
                  </a:outerShdw>
                </a:effectLst>
                <a:latin typeface="楷体_GB2312" pitchFamily="49" charset="-122"/>
                <a:ea typeface="楷体_GB2312" pitchFamily="49" charset="-122"/>
              </a:rPr>
              <a:t>    引进国外技术的消化吸收；</a:t>
            </a:r>
            <a:endParaRPr lang="zh-CN" altLang="en-US" sz="2400" b="1" dirty="0">
              <a:effectLst>
                <a:outerShdw blurRad="38100" dist="38100" dir="2700000">
                  <a:srgbClr val="C0C0C0"/>
                </a:outerShdw>
              </a:effectLst>
              <a:latin typeface="楷体_GB2312" pitchFamily="49" charset="-122"/>
              <a:ea typeface="楷体_GB2312" pitchFamily="49" charset="-122"/>
            </a:endParaRPr>
          </a:p>
          <a:p>
            <a:pPr lvl="0">
              <a:lnSpc>
                <a:spcPct val="130000"/>
              </a:lnSpc>
            </a:pPr>
            <a:r>
              <a:rPr lang="zh-CN" altLang="en-US" sz="2400" b="1" dirty="0">
                <a:effectLst>
                  <a:outerShdw blurRad="38100" dist="38100" dir="2700000">
                    <a:srgbClr val="C0C0C0"/>
                  </a:outerShdw>
                </a:effectLst>
                <a:latin typeface="楷体_GB2312" pitchFamily="49" charset="-122"/>
                <a:ea typeface="楷体_GB2312" pitchFamily="49" charset="-122"/>
              </a:rPr>
              <a:t>    国内先进技术的模仿创新等。</a:t>
            </a:r>
            <a:r>
              <a:rPr lang="zh-CN" altLang="en-US" sz="2200" b="1" dirty="0">
                <a:effectLst>
                  <a:outerShdw blurRad="38100" dist="38100" dir="2700000">
                    <a:srgbClr val="C0C0C0"/>
                  </a:outerShdw>
                </a:effectLst>
                <a:latin typeface="楷体_GB2312" pitchFamily="49" charset="-122"/>
                <a:ea typeface="楷体_GB2312" pitchFamily="49" charset="-122"/>
              </a:rPr>
              <a:t> </a:t>
            </a:r>
            <a:endParaRPr lang="zh-CN" altLang="en-US" sz="2200" b="1" dirty="0">
              <a:effectLst>
                <a:outerShdw blurRad="38100" dist="38100" dir="2700000">
                  <a:srgbClr val="C0C0C0"/>
                </a:outerShdw>
              </a:effectLst>
              <a:latin typeface="楷体_GB2312" pitchFamily="49" charset="-122"/>
              <a:ea typeface="楷体_GB2312" pitchFamily="49" charset="-122"/>
            </a:endParaRPr>
          </a:p>
        </p:txBody>
      </p:sp>
      <p:sp>
        <p:nvSpPr>
          <p:cNvPr id="4"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3714" name="Rectangle 2"/>
          <p:cNvSpPr>
            <a:spLocks noGrp="1" noChangeArrowheads="1"/>
          </p:cNvSpPr>
          <p:nvPr>
            <p:ph type="body" idx="1"/>
          </p:nvPr>
        </p:nvSpPr>
        <p:spPr>
          <a:xfrm>
            <a:off x="755650" y="1376363"/>
            <a:ext cx="7975600" cy="5076825"/>
          </a:xfrm>
        </p:spPr>
        <p:txBody>
          <a:bodyPr vert="horz" wrap="square" lIns="91391" tIns="45697" rIns="91391" bIns="45697" numCol="1" anchor="t" anchorCtr="0" compatLnSpc="1"/>
          <a:p>
            <a:pPr lvl="0" eaLnBrk="1" hangingPunct="1">
              <a:lnSpc>
                <a:spcPct val="80000"/>
              </a:lnSpc>
              <a:spcBef>
                <a:spcPct val="100000"/>
              </a:spcBef>
              <a:spcAft>
                <a:spcPct val="50000"/>
              </a:spcAft>
              <a:buNone/>
            </a:pPr>
            <a:r>
              <a:rPr lang="zh-CN" altLang="en-US" sz="3000" b="1" u="sng" dirty="0">
                <a:solidFill>
                  <a:srgbClr val="0000FF"/>
                </a:solidFill>
                <a:effectLst>
                  <a:outerShdw blurRad="38100" dist="38100" dir="2700000">
                    <a:srgbClr val="C0C0C0"/>
                  </a:outerShdw>
                </a:effectLst>
                <a:latin typeface="Times New Roman" panose="02020603050405020304" pitchFamily="18" charset="0"/>
                <a:ea typeface="楷体_GB2312" pitchFamily="49" charset="-122"/>
              </a:rPr>
              <a:t>（</a:t>
            </a:r>
            <a:r>
              <a:rPr lang="en-US" altLang="zh-CN" sz="3000" b="1" u="sng">
                <a:solidFill>
                  <a:srgbClr val="0000FF"/>
                </a:solidFill>
                <a:effectLst>
                  <a:outerShdw blurRad="38100" dist="38100" dir="2700000">
                    <a:srgbClr val="C0C0C0"/>
                  </a:outerShdw>
                </a:effectLst>
                <a:latin typeface="Times New Roman" panose="02020603050405020304" pitchFamily="18" charset="0"/>
                <a:ea typeface="楷体_GB2312" pitchFamily="49" charset="-122"/>
              </a:rPr>
              <a:t>2</a:t>
            </a:r>
            <a:r>
              <a:rPr lang="zh-CN" altLang="en-US" sz="3000" b="1" u="sng" dirty="0">
                <a:solidFill>
                  <a:srgbClr val="0000FF"/>
                </a:solidFill>
                <a:effectLst>
                  <a:outerShdw blurRad="38100" dist="38100" dir="2700000">
                    <a:srgbClr val="C0C0C0"/>
                  </a:outerShdw>
                </a:effectLst>
                <a:latin typeface="Times New Roman" panose="02020603050405020304" pitchFamily="18" charset="0"/>
                <a:ea typeface="楷体_GB2312" pitchFamily="49" charset="-122"/>
              </a:rPr>
              <a:t>）填报</a:t>
            </a:r>
            <a:r>
              <a:rPr lang="zh-CN" altLang="en-US" sz="3000" b="1" u="sng" dirty="0">
                <a:solidFill>
                  <a:srgbClr val="FF0000"/>
                </a:solidFill>
                <a:effectLst>
                  <a:outerShdw blurRad="38100" dist="38100" dir="2700000">
                    <a:srgbClr val="C0C0C0"/>
                  </a:outerShdw>
                </a:effectLst>
                <a:latin typeface="Times New Roman" panose="02020603050405020304" pitchFamily="18" charset="0"/>
                <a:ea typeface="楷体_GB2312" pitchFamily="49" charset="-122"/>
              </a:rPr>
              <a:t>当年（即</a:t>
            </a:r>
            <a:r>
              <a:rPr lang="en-US" altLang="zh-CN" sz="3000" b="1" u="sng">
                <a:solidFill>
                  <a:srgbClr val="FF0000"/>
                </a:solidFill>
                <a:effectLst>
                  <a:outerShdw blurRad="38100" dist="38100" dir="2700000">
                    <a:srgbClr val="C0C0C0"/>
                  </a:outerShdw>
                </a:effectLst>
                <a:latin typeface="Times New Roman" panose="02020603050405020304" pitchFamily="18" charset="0"/>
                <a:ea typeface="楷体_GB2312" pitchFamily="49" charset="-122"/>
              </a:rPr>
              <a:t>2016</a:t>
            </a:r>
            <a:r>
              <a:rPr lang="zh-CN" altLang="en-US" sz="3000" b="1" u="sng" dirty="0">
                <a:solidFill>
                  <a:srgbClr val="FF0000"/>
                </a:solidFill>
                <a:effectLst>
                  <a:outerShdw blurRad="38100" dist="38100" dir="2700000">
                    <a:srgbClr val="C0C0C0"/>
                  </a:outerShdw>
                </a:effectLst>
                <a:latin typeface="Times New Roman" panose="02020603050405020304" pitchFamily="18" charset="0"/>
                <a:ea typeface="楷体_GB2312" pitchFamily="49" charset="-122"/>
              </a:rPr>
              <a:t>年）发生</a:t>
            </a:r>
            <a:r>
              <a:rPr lang="zh-CN" altLang="en-US" sz="3000" b="1" u="sng" dirty="0">
                <a:solidFill>
                  <a:srgbClr val="0000FF"/>
                </a:solidFill>
                <a:effectLst>
                  <a:outerShdw blurRad="38100" dist="38100" dir="2700000">
                    <a:srgbClr val="C0C0C0"/>
                  </a:outerShdw>
                </a:effectLst>
                <a:latin typeface="Times New Roman" panose="02020603050405020304" pitchFamily="18" charset="0"/>
                <a:ea typeface="楷体_GB2312" pitchFamily="49" charset="-122"/>
              </a:rPr>
              <a:t>的科技项目</a:t>
            </a:r>
            <a:r>
              <a:rPr lang="zh-CN" altLang="en-US" sz="3000" b="1" u="sng" dirty="0">
                <a:effectLst>
                  <a:outerShdw blurRad="38100" dist="38100" dir="2700000">
                    <a:srgbClr val="C0C0C0"/>
                  </a:outerShdw>
                </a:effectLst>
                <a:latin typeface="Times New Roman" panose="02020603050405020304" pitchFamily="18" charset="0"/>
                <a:ea typeface="楷体_GB2312" pitchFamily="49" charset="-122"/>
              </a:rPr>
              <a:t>，具体指：</a:t>
            </a:r>
            <a:endParaRPr lang="zh-CN" altLang="en-US" sz="3000" b="1" u="sng" dirty="0">
              <a:effectLst>
                <a:outerShdw blurRad="38100" dist="38100" dir="2700000">
                  <a:srgbClr val="C0C0C0"/>
                </a:outerShdw>
              </a:effectLst>
              <a:latin typeface="Times New Roman" panose="02020603050405020304" pitchFamily="18" charset="0"/>
              <a:ea typeface="楷体_GB2312" pitchFamily="49" charset="-122"/>
            </a:endParaRPr>
          </a:p>
          <a:p>
            <a:pPr lvl="0" eaLnBrk="1" hangingPunct="1">
              <a:lnSpc>
                <a:spcPct val="130000"/>
              </a:lnSpc>
              <a:buClr>
                <a:srgbClr val="990099"/>
              </a:buClr>
              <a:buFont typeface="Wingdings" panose="05000000000000000000" pitchFamily="2" charset="2"/>
              <a:buChar char="u"/>
            </a:pPr>
            <a:r>
              <a:rPr lang="zh-CN" altLang="en-US" b="1" dirty="0">
                <a:effectLst>
                  <a:outerShdw blurRad="38100" dist="38100" dir="2700000">
                    <a:srgbClr val="C0C0C0"/>
                  </a:outerShdw>
                </a:effectLst>
                <a:latin typeface="Times New Roman" panose="02020603050405020304" pitchFamily="18" charset="0"/>
                <a:ea typeface="楷体_GB2312" pitchFamily="49" charset="-122"/>
              </a:rPr>
              <a:t>今年立项且今年正在开展的项目；</a:t>
            </a:r>
            <a:endParaRPr lang="zh-CN" altLang="en-US" b="1" dirty="0">
              <a:effectLst>
                <a:outerShdw blurRad="38100" dist="38100" dir="2700000">
                  <a:srgbClr val="C0C0C0"/>
                </a:outerShdw>
              </a:effectLst>
              <a:latin typeface="Times New Roman" panose="02020603050405020304" pitchFamily="18" charset="0"/>
              <a:ea typeface="楷体_GB2312" pitchFamily="49" charset="-122"/>
            </a:endParaRPr>
          </a:p>
          <a:p>
            <a:pPr lvl="0" eaLnBrk="1" hangingPunct="1">
              <a:lnSpc>
                <a:spcPct val="130000"/>
              </a:lnSpc>
              <a:buClr>
                <a:srgbClr val="990099"/>
              </a:buClr>
              <a:buFont typeface="Wingdings" panose="05000000000000000000" pitchFamily="2" charset="2"/>
              <a:buChar char="u"/>
            </a:pPr>
            <a:r>
              <a:rPr lang="zh-CN" altLang="en-US" b="1" dirty="0">
                <a:effectLst>
                  <a:outerShdw blurRad="38100" dist="38100" dir="2700000">
                    <a:srgbClr val="C0C0C0"/>
                  </a:outerShdw>
                </a:effectLst>
                <a:latin typeface="Times New Roman" panose="02020603050405020304" pitchFamily="18" charset="0"/>
                <a:ea typeface="楷体_GB2312" pitchFamily="49" charset="-122"/>
              </a:rPr>
              <a:t>以前年份已开展但今年仍在继续进行的项目；</a:t>
            </a:r>
            <a:endParaRPr lang="zh-CN" altLang="en-US" b="1" dirty="0">
              <a:effectLst>
                <a:outerShdw blurRad="38100" dist="38100" dir="2700000">
                  <a:srgbClr val="C0C0C0"/>
                </a:outerShdw>
              </a:effectLst>
              <a:latin typeface="Times New Roman" panose="02020603050405020304" pitchFamily="18" charset="0"/>
              <a:ea typeface="楷体_GB2312" pitchFamily="49" charset="-122"/>
            </a:endParaRPr>
          </a:p>
          <a:p>
            <a:pPr lvl="0" eaLnBrk="1" hangingPunct="1">
              <a:lnSpc>
                <a:spcPct val="130000"/>
              </a:lnSpc>
              <a:buClr>
                <a:srgbClr val="990099"/>
              </a:buClr>
              <a:buFont typeface="Wingdings" panose="05000000000000000000" pitchFamily="2" charset="2"/>
              <a:buChar char="u"/>
            </a:pPr>
            <a:r>
              <a:rPr lang="zh-CN" altLang="en-US" b="1" dirty="0">
                <a:effectLst>
                  <a:outerShdw blurRad="38100" dist="38100" dir="2700000">
                    <a:srgbClr val="C0C0C0"/>
                  </a:outerShdw>
                </a:effectLst>
                <a:latin typeface="Times New Roman" panose="02020603050405020304" pitchFamily="18" charset="0"/>
                <a:ea typeface="楷体_GB2312" pitchFamily="49" charset="-122"/>
              </a:rPr>
              <a:t>今年内完成或今年内失败终止的项目；</a:t>
            </a:r>
            <a:endParaRPr lang="zh-CN" altLang="en-US" b="1" dirty="0">
              <a:effectLst>
                <a:outerShdw blurRad="38100" dist="38100" dir="2700000">
                  <a:srgbClr val="C0C0C0"/>
                </a:outerShdw>
              </a:effectLst>
              <a:latin typeface="Times New Roman" panose="02020603050405020304" pitchFamily="18" charset="0"/>
              <a:ea typeface="楷体_GB2312" pitchFamily="49" charset="-122"/>
            </a:endParaRPr>
          </a:p>
          <a:p>
            <a:pPr marL="0" lvl="0" indent="0" eaLnBrk="1" hangingPunct="1">
              <a:lnSpc>
                <a:spcPct val="130000"/>
              </a:lnSpc>
              <a:buClr>
                <a:srgbClr val="990099"/>
              </a:buClr>
              <a:buFont typeface="Wingdings" panose="05000000000000000000" pitchFamily="2" charset="2"/>
              <a:buNone/>
            </a:pPr>
            <a:endParaRPr lang="zh-CN" altLang="en-US" b="1" dirty="0">
              <a:effectLst>
                <a:outerShdw blurRad="38100" dist="38100" dir="2700000">
                  <a:srgbClr val="C0C0C0"/>
                </a:outerShdw>
              </a:effectLst>
              <a:latin typeface="Times New Roman" panose="02020603050405020304" pitchFamily="18" charset="0"/>
              <a:ea typeface="楷体_GB2312" pitchFamily="49" charset="-122"/>
            </a:endParaRPr>
          </a:p>
        </p:txBody>
      </p:sp>
      <p:sp>
        <p:nvSpPr>
          <p:cNvPr id="3"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4738" name="Rectangle 2"/>
          <p:cNvSpPr>
            <a:spLocks noGrp="1" noChangeArrowheads="1"/>
          </p:cNvSpPr>
          <p:nvPr>
            <p:ph type="body" idx="1"/>
          </p:nvPr>
        </p:nvSpPr>
        <p:spPr>
          <a:xfrm>
            <a:off x="647700" y="836613"/>
            <a:ext cx="8039100" cy="5472113"/>
          </a:xfrm>
        </p:spPr>
        <p:txBody>
          <a:bodyPr vert="horz" wrap="square" lIns="91391" tIns="45697" rIns="91391" bIns="45697" numCol="1" anchor="t" anchorCtr="0" compatLnSpc="1"/>
          <a:p>
            <a:pPr lvl="0" eaLnBrk="1" hangingPunct="1">
              <a:lnSpc>
                <a:spcPct val="110000"/>
              </a:lnSpc>
              <a:buFont typeface="Wingdings" panose="05000000000000000000" pitchFamily="2" charset="2"/>
              <a:buNone/>
            </a:pPr>
            <a:r>
              <a:rPr lang="zh-CN" altLang="en-US" sz="2400" b="1" u="sng" dirty="0">
                <a:solidFill>
                  <a:srgbClr val="0000FF"/>
                </a:solidFill>
                <a:effectLst>
                  <a:outerShdw blurRad="38100" dist="38100" dir="2700000">
                    <a:srgbClr val="C0C0C0"/>
                  </a:outerShdw>
                </a:effectLst>
                <a:latin typeface="Times New Roman" panose="02020603050405020304" pitchFamily="18" charset="0"/>
                <a:ea typeface="楷体_GB2312" pitchFamily="49" charset="-122"/>
              </a:rPr>
              <a:t>（</a:t>
            </a:r>
            <a:r>
              <a:rPr lang="en-US" altLang="zh-CN" sz="2400" b="1" u="sng">
                <a:solidFill>
                  <a:srgbClr val="0000FF"/>
                </a:solidFill>
                <a:effectLst>
                  <a:outerShdw blurRad="38100" dist="38100" dir="2700000">
                    <a:srgbClr val="C0C0C0"/>
                  </a:outerShdw>
                </a:effectLst>
                <a:latin typeface="Times New Roman" panose="02020603050405020304" pitchFamily="18" charset="0"/>
                <a:ea typeface="楷体_GB2312" pitchFamily="49" charset="-122"/>
              </a:rPr>
              <a:t>3</a:t>
            </a:r>
            <a:r>
              <a:rPr lang="zh-CN" altLang="en-US" sz="2400" b="1" u="sng" dirty="0">
                <a:solidFill>
                  <a:srgbClr val="0000FF"/>
                </a:solidFill>
                <a:effectLst>
                  <a:outerShdw blurRad="38100" dist="38100" dir="2700000">
                    <a:srgbClr val="C0C0C0"/>
                  </a:outerShdw>
                </a:effectLst>
                <a:latin typeface="Times New Roman" panose="02020603050405020304" pitchFamily="18" charset="0"/>
                <a:ea typeface="楷体_GB2312" pitchFamily="49" charset="-122"/>
              </a:rPr>
              <a:t>）不包括以下类型项目</a:t>
            </a:r>
            <a:r>
              <a:rPr lang="zh-CN" altLang="en-US" sz="2400" b="1" dirty="0">
                <a:effectLst>
                  <a:outerShdw blurRad="38100" dist="38100" dir="2700000">
                    <a:srgbClr val="C0C0C0"/>
                  </a:outerShdw>
                </a:effectLst>
                <a:latin typeface="Times New Roman" panose="02020603050405020304" pitchFamily="18" charset="0"/>
                <a:ea typeface="楷体_GB2312" pitchFamily="49" charset="-122"/>
              </a:rPr>
              <a:t>：</a:t>
            </a:r>
            <a:endParaRPr lang="zh-CN" altLang="en-US" sz="2400" b="1" dirty="0">
              <a:effectLst>
                <a:outerShdw blurRad="38100" dist="38100" dir="2700000">
                  <a:srgbClr val="C0C0C0"/>
                </a:outerShdw>
              </a:effectLst>
              <a:latin typeface="Times New Roman" panose="02020603050405020304" pitchFamily="18" charset="0"/>
              <a:ea typeface="楷体_GB2312" pitchFamily="49" charset="-122"/>
            </a:endParaRPr>
          </a:p>
          <a:p>
            <a:pPr lvl="0" eaLnBrk="1" hangingPunct="1">
              <a:lnSpc>
                <a:spcPct val="110000"/>
              </a:lnSpc>
              <a:buClr>
                <a:srgbClr val="990099"/>
              </a:buClr>
              <a:buFont typeface="Wingdings" panose="05000000000000000000" pitchFamily="2" charset="2"/>
              <a:buChar char="u"/>
            </a:pPr>
            <a:r>
              <a:rPr lang="zh-CN" altLang="en-US" sz="2000" b="1" dirty="0">
                <a:effectLst>
                  <a:outerShdw blurRad="38100" dist="38100" dir="2700000">
                    <a:srgbClr val="C0C0C0"/>
                  </a:outerShdw>
                </a:effectLst>
                <a:latin typeface="楷体_GB2312" pitchFamily="49" charset="-122"/>
                <a:ea typeface="楷体_GB2312" pitchFamily="49" charset="-122"/>
              </a:rPr>
              <a:t> </a:t>
            </a:r>
            <a:r>
              <a:rPr lang="zh-CN" altLang="en-US" sz="2200" b="1" dirty="0">
                <a:effectLst>
                  <a:outerShdw blurRad="38100" dist="38100" dir="2700000">
                    <a:srgbClr val="C0C0C0"/>
                  </a:outerShdw>
                </a:effectLst>
                <a:latin typeface="楷体_GB2312" pitchFamily="49" charset="-122"/>
                <a:ea typeface="楷体_GB2312" pitchFamily="49" charset="-122"/>
              </a:rPr>
              <a:t>企业完全委托外单位开展的科技项目</a:t>
            </a:r>
            <a:endParaRPr lang="zh-CN" altLang="en-US" sz="2200" b="1" dirty="0">
              <a:effectLst>
                <a:outerShdw blurRad="38100" dist="38100" dir="2700000">
                  <a:srgbClr val="C0C0C0"/>
                </a:outerShdw>
              </a:effectLst>
              <a:latin typeface="楷体_GB2312" pitchFamily="49" charset="-122"/>
              <a:ea typeface="楷体_GB2312" pitchFamily="49" charset="-122"/>
            </a:endParaRPr>
          </a:p>
          <a:p>
            <a:pPr lvl="0" eaLnBrk="1" hangingPunct="1">
              <a:lnSpc>
                <a:spcPct val="110000"/>
              </a:lnSpc>
              <a:buClr>
                <a:srgbClr val="990099"/>
              </a:buClr>
              <a:buFont typeface="Wingdings" panose="05000000000000000000" pitchFamily="2" charset="2"/>
              <a:buChar char="u"/>
            </a:pPr>
            <a:r>
              <a:rPr lang="zh-CN" altLang="en-US" sz="2200" b="1" dirty="0">
                <a:effectLst>
                  <a:outerShdw blurRad="38100" dist="38100" dir="2700000">
                    <a:srgbClr val="C0C0C0"/>
                  </a:outerShdw>
                </a:effectLst>
                <a:latin typeface="楷体_GB2312" pitchFamily="49" charset="-122"/>
                <a:ea typeface="楷体_GB2312" pitchFamily="49" charset="-122"/>
              </a:rPr>
              <a:t> 列入当年计划但并未真正实施的项目</a:t>
            </a:r>
            <a:endParaRPr lang="zh-CN" altLang="en-US" sz="2200" b="1" dirty="0">
              <a:effectLst>
                <a:outerShdw blurRad="38100" dist="38100" dir="2700000">
                  <a:srgbClr val="C0C0C0"/>
                </a:outerShdw>
              </a:effectLst>
              <a:latin typeface="楷体_GB2312" pitchFamily="49" charset="-122"/>
              <a:ea typeface="楷体_GB2312" pitchFamily="49" charset="-122"/>
            </a:endParaRPr>
          </a:p>
          <a:p>
            <a:pPr lvl="0" eaLnBrk="1" hangingPunct="1">
              <a:lnSpc>
                <a:spcPct val="110000"/>
              </a:lnSpc>
              <a:buClr>
                <a:srgbClr val="990099"/>
              </a:buClr>
              <a:buFont typeface="Wingdings" panose="05000000000000000000" pitchFamily="2" charset="2"/>
              <a:buChar char="u"/>
            </a:pPr>
            <a:r>
              <a:rPr lang="zh-CN" altLang="en-US" sz="2200" b="1" dirty="0">
                <a:effectLst>
                  <a:outerShdw blurRad="38100" dist="38100" dir="2700000">
                    <a:srgbClr val="C0C0C0"/>
                  </a:outerShdw>
                </a:effectLst>
                <a:latin typeface="楷体_GB2312" pitchFamily="49" charset="-122"/>
                <a:ea typeface="楷体_GB2312" pitchFamily="49" charset="-122"/>
              </a:rPr>
              <a:t> 技术改造项目（</a:t>
            </a:r>
            <a:r>
              <a:rPr lang="zh-CN" altLang="en-US" sz="2200" b="1" dirty="0">
                <a:effectLst>
                  <a:outerShdw blurRad="38100" dist="38100" dir="2700000">
                    <a:srgbClr val="C0C0C0"/>
                  </a:outerShdw>
                </a:effectLst>
                <a:ea typeface="楷体_GB2312" pitchFamily="49" charset="-122"/>
              </a:rPr>
              <a:t>技术改造是指用含有先进技术的工艺设备取代落后的工艺设备，对于企业来说只是应用新技术，一般不属于科技活动）</a:t>
            </a:r>
            <a:endParaRPr lang="zh-CN" altLang="en-US" sz="2200" b="1" dirty="0">
              <a:effectLst>
                <a:outerShdw blurRad="38100" dist="38100" dir="2700000">
                  <a:srgbClr val="C0C0C0"/>
                </a:outerShdw>
              </a:effectLst>
              <a:ea typeface="楷体_GB2312" pitchFamily="49" charset="-122"/>
            </a:endParaRPr>
          </a:p>
          <a:p>
            <a:pPr lvl="0" eaLnBrk="1" hangingPunct="1">
              <a:lnSpc>
                <a:spcPct val="110000"/>
              </a:lnSpc>
              <a:buClr>
                <a:srgbClr val="990099"/>
              </a:buClr>
              <a:buFont typeface="Wingdings" panose="05000000000000000000" pitchFamily="2" charset="2"/>
              <a:buChar char="u"/>
            </a:pPr>
            <a:r>
              <a:rPr lang="zh-CN" altLang="en-US" sz="2200" b="1" dirty="0">
                <a:effectLst>
                  <a:outerShdw blurRad="38100" dist="38100" dir="2700000">
                    <a:srgbClr val="C0C0C0"/>
                  </a:outerShdw>
                </a:effectLst>
                <a:latin typeface="楷体_GB2312" pitchFamily="49" charset="-122"/>
                <a:ea typeface="楷体_GB2312" pitchFamily="49" charset="-122"/>
              </a:rPr>
              <a:t> 单纯购置设备或纯基建的项目。</a:t>
            </a:r>
            <a:endParaRPr lang="zh-CN" altLang="en-US" sz="2200" b="1" dirty="0">
              <a:effectLst>
                <a:outerShdw blurRad="38100" dist="38100" dir="2700000">
                  <a:srgbClr val="C0C0C0"/>
                </a:outerShdw>
              </a:effectLst>
              <a:latin typeface="楷体_GB2312" pitchFamily="49" charset="-122"/>
              <a:ea typeface="楷体_GB2312" pitchFamily="49" charset="-122"/>
            </a:endParaRPr>
          </a:p>
          <a:p>
            <a:pPr lvl="0" eaLnBrk="1" hangingPunct="1">
              <a:lnSpc>
                <a:spcPct val="110000"/>
              </a:lnSpc>
              <a:buFont typeface="Wingdings" panose="05000000000000000000" pitchFamily="2" charset="2"/>
              <a:buNone/>
            </a:pPr>
            <a:r>
              <a:rPr lang="zh-CN" altLang="en-US" sz="2200" b="1" dirty="0">
                <a:effectLst>
                  <a:outerShdw blurRad="38100" dist="38100" dir="2700000">
                    <a:srgbClr val="C0C0C0"/>
                  </a:outerShdw>
                </a:effectLst>
                <a:latin typeface="楷体_GB2312" pitchFamily="49" charset="-122"/>
                <a:ea typeface="楷体_GB2312" pitchFamily="49" charset="-122"/>
              </a:rPr>
              <a:t>  例如：建设实验大楼、单纯购置科研设备。</a:t>
            </a:r>
            <a:endParaRPr lang="zh-CN" altLang="en-US" sz="2200" b="1" dirty="0">
              <a:effectLst>
                <a:outerShdw blurRad="38100" dist="38100" dir="2700000">
                  <a:srgbClr val="C0C0C0"/>
                </a:outerShdw>
              </a:effectLst>
              <a:latin typeface="楷体_GB2312" pitchFamily="49" charset="-122"/>
              <a:ea typeface="楷体_GB2312" pitchFamily="49" charset="-122"/>
            </a:endParaRPr>
          </a:p>
          <a:p>
            <a:pPr lvl="0" eaLnBrk="1" hangingPunct="1">
              <a:lnSpc>
                <a:spcPct val="170000"/>
              </a:lnSpc>
              <a:buFont typeface="Wingdings" panose="05000000000000000000" pitchFamily="2" charset="2"/>
              <a:buNone/>
            </a:pPr>
            <a:r>
              <a:rPr lang="zh-CN" altLang="en-US" sz="2400" b="1" u="sng" dirty="0">
                <a:solidFill>
                  <a:srgbClr val="0000FF"/>
                </a:solidFill>
                <a:latin typeface="Times New Roman" panose="02020603050405020304" pitchFamily="18" charset="0"/>
                <a:ea typeface="楷体_GB2312" pitchFamily="49" charset="-122"/>
              </a:rPr>
              <a:t>（</a:t>
            </a:r>
            <a:r>
              <a:rPr lang="en-US" altLang="zh-CN" sz="2400" b="1" u="sng">
                <a:solidFill>
                  <a:srgbClr val="0000FF"/>
                </a:solidFill>
                <a:latin typeface="Times New Roman" panose="02020603050405020304" pitchFamily="18" charset="0"/>
                <a:ea typeface="楷体_GB2312" pitchFamily="49" charset="-122"/>
              </a:rPr>
              <a:t>4</a:t>
            </a:r>
            <a:r>
              <a:rPr lang="zh-CN" altLang="en-US" sz="2400" b="1" u="sng" dirty="0">
                <a:solidFill>
                  <a:srgbClr val="0000FF"/>
                </a:solidFill>
                <a:latin typeface="Times New Roman" panose="02020603050405020304" pitchFamily="18" charset="0"/>
                <a:ea typeface="楷体_GB2312" pitchFamily="49" charset="-122"/>
              </a:rPr>
              <a:t>）慎重填报</a:t>
            </a:r>
            <a:r>
              <a:rPr lang="en-US" altLang="zh-CN" sz="2400" b="1" u="sng">
                <a:solidFill>
                  <a:srgbClr val="0000FF"/>
                </a:solidFill>
                <a:latin typeface="Times New Roman" panose="02020603050405020304" pitchFamily="18" charset="0"/>
                <a:ea typeface="楷体_GB2312" pitchFamily="49" charset="-122"/>
              </a:rPr>
              <a:t>R&amp;D</a:t>
            </a:r>
            <a:r>
              <a:rPr lang="zh-CN" altLang="en-US" sz="2400" b="1" u="sng" dirty="0">
                <a:solidFill>
                  <a:srgbClr val="0000FF"/>
                </a:solidFill>
                <a:latin typeface="Times New Roman" panose="02020603050405020304" pitchFamily="18" charset="0"/>
                <a:ea typeface="楷体_GB2312" pitchFamily="49" charset="-122"/>
              </a:rPr>
              <a:t>指标</a:t>
            </a:r>
            <a:r>
              <a:rPr lang="zh-CN" altLang="en-US" sz="2400" b="1" u="sng" dirty="0">
                <a:latin typeface="Times New Roman" panose="02020603050405020304" pitchFamily="18" charset="0"/>
                <a:ea typeface="楷体_GB2312" pitchFamily="49" charset="-122"/>
              </a:rPr>
              <a:t>：</a:t>
            </a:r>
            <a:endParaRPr lang="zh-CN" altLang="en-US" sz="2400" b="1" u="sng" dirty="0">
              <a:latin typeface="Times New Roman" panose="02020603050405020304" pitchFamily="18" charset="0"/>
              <a:ea typeface="楷体_GB2312" pitchFamily="49" charset="-122"/>
            </a:endParaRPr>
          </a:p>
          <a:p>
            <a:pPr lvl="0" eaLnBrk="1" hangingPunct="1">
              <a:lnSpc>
                <a:spcPct val="110000"/>
              </a:lnSpc>
              <a:spcBef>
                <a:spcPct val="0"/>
              </a:spcBef>
              <a:buClr>
                <a:srgbClr val="FF0000"/>
              </a:buClr>
              <a:buFont typeface="Wingdings" panose="05000000000000000000" pitchFamily="2" charset="2"/>
              <a:buChar char="u"/>
            </a:pPr>
            <a:r>
              <a:rPr lang="zh-CN" altLang="en-US" sz="2000" b="1" dirty="0">
                <a:latin typeface="Times New Roman" panose="02020603050405020304" pitchFamily="18" charset="0"/>
                <a:ea typeface="楷体_GB2312" pitchFamily="49" charset="-122"/>
              </a:rPr>
              <a:t> </a:t>
            </a:r>
            <a:r>
              <a:rPr lang="zh-CN" altLang="en-US" sz="2000" b="1" dirty="0">
                <a:solidFill>
                  <a:srgbClr val="FF3300"/>
                </a:solidFill>
                <a:latin typeface="Times New Roman" panose="02020603050405020304" pitchFamily="18" charset="0"/>
                <a:ea typeface="楷体_GB2312" pitchFamily="49" charset="-122"/>
              </a:rPr>
              <a:t>  </a:t>
            </a:r>
            <a:r>
              <a:rPr lang="zh-CN" altLang="en-US" sz="2200" b="1" dirty="0">
                <a:solidFill>
                  <a:srgbClr val="FF3300"/>
                </a:solidFill>
                <a:latin typeface="Times New Roman" panose="02020603050405020304" pitchFamily="18" charset="0"/>
                <a:ea typeface="楷体_GB2312" pitchFamily="49" charset="-122"/>
              </a:rPr>
              <a:t>“项目名称”</a:t>
            </a:r>
            <a:r>
              <a:rPr lang="zh-CN" altLang="en-US" sz="2200" b="1" dirty="0">
                <a:latin typeface="Times New Roman" panose="02020603050405020304" pitchFamily="18" charset="0"/>
                <a:ea typeface="楷体_GB2312" pitchFamily="49" charset="-122"/>
              </a:rPr>
              <a:t>、</a:t>
            </a:r>
            <a:r>
              <a:rPr lang="zh-CN" altLang="en-US" sz="2200" b="1" dirty="0">
                <a:solidFill>
                  <a:srgbClr val="FF3300"/>
                </a:solidFill>
                <a:latin typeface="Times New Roman" panose="02020603050405020304" pitchFamily="18" charset="0"/>
                <a:ea typeface="楷体_GB2312" pitchFamily="49" charset="-122"/>
              </a:rPr>
              <a:t>“项目成果形式”</a:t>
            </a:r>
            <a:r>
              <a:rPr lang="zh-CN" altLang="en-US" sz="2200" b="1" dirty="0">
                <a:latin typeface="Times New Roman" panose="02020603050405020304" pitchFamily="18" charset="0"/>
                <a:ea typeface="楷体_GB2312" pitchFamily="49" charset="-122"/>
              </a:rPr>
              <a:t>、</a:t>
            </a:r>
            <a:r>
              <a:rPr lang="zh-CN" altLang="en-US" sz="2200" b="1" dirty="0">
                <a:solidFill>
                  <a:srgbClr val="FF3300"/>
                </a:solidFill>
                <a:latin typeface="Times New Roman" panose="02020603050405020304" pitchFamily="18" charset="0"/>
                <a:ea typeface="楷体_GB2312" pitchFamily="49" charset="-122"/>
              </a:rPr>
              <a:t>“项目技术经济目标”</a:t>
            </a:r>
            <a:r>
              <a:rPr lang="zh-CN" altLang="en-US" sz="2200" b="1" dirty="0">
                <a:latin typeface="Times New Roman" panose="02020603050405020304" pitchFamily="18" charset="0"/>
                <a:ea typeface="楷体_GB2312" pitchFamily="49" charset="-122"/>
              </a:rPr>
              <a:t>、</a:t>
            </a:r>
            <a:r>
              <a:rPr lang="zh-CN" altLang="en-US" sz="2200" b="1" dirty="0">
                <a:solidFill>
                  <a:srgbClr val="FF3300"/>
                </a:solidFill>
                <a:latin typeface="Times New Roman" panose="02020603050405020304" pitchFamily="18" charset="0"/>
                <a:ea typeface="楷体_GB2312" pitchFamily="49" charset="-122"/>
              </a:rPr>
              <a:t>“跨年项目所处进展阶段”</a:t>
            </a:r>
            <a:r>
              <a:rPr lang="zh-CN" altLang="en-US" sz="2200" b="1" dirty="0">
                <a:latin typeface="Times New Roman" panose="02020603050405020304" pitchFamily="18" charset="0"/>
                <a:ea typeface="楷体_GB2312" pitchFamily="49" charset="-122"/>
              </a:rPr>
              <a:t>是判断</a:t>
            </a:r>
            <a:r>
              <a:rPr lang="en-US" altLang="zh-CN" sz="2200" b="1">
                <a:latin typeface="Times New Roman" panose="02020603050405020304" pitchFamily="18" charset="0"/>
                <a:ea typeface="楷体_GB2312" pitchFamily="49" charset="-122"/>
              </a:rPr>
              <a:t>R&amp;D</a:t>
            </a:r>
            <a:r>
              <a:rPr lang="zh-CN" altLang="en-US" sz="2200" b="1" dirty="0">
                <a:latin typeface="Times New Roman" panose="02020603050405020304" pitchFamily="18" charset="0"/>
                <a:ea typeface="楷体_GB2312" pitchFamily="49" charset="-122"/>
              </a:rPr>
              <a:t>项目的重要指标，请慎重填报。</a:t>
            </a:r>
            <a:endParaRPr lang="en-US" altLang="zh-CN" sz="2200" b="1">
              <a:latin typeface="Times New Roman" panose="02020603050405020304" pitchFamily="18" charset="0"/>
              <a:ea typeface="楷体_GB2312" pitchFamily="49" charset="-122"/>
            </a:endParaRPr>
          </a:p>
        </p:txBody>
      </p:sp>
      <p:sp>
        <p:nvSpPr>
          <p:cNvPr id="3"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Rectangle 3"/>
          <p:cNvSpPr txBox="1"/>
          <p:nvPr/>
        </p:nvSpPr>
        <p:spPr>
          <a:xfrm>
            <a:off x="395288" y="333375"/>
            <a:ext cx="8093075" cy="792163"/>
          </a:xfrm>
          <a:prstGeom prst="rect">
            <a:avLst/>
          </a:prstGeom>
          <a:noFill/>
          <a:ln w="9525">
            <a:noFill/>
          </a:ln>
        </p:spPr>
        <p:txBody>
          <a:bodyPr/>
          <a:p>
            <a:pPr marL="365125" lvl="0" indent="-282575" defTabSz="0" eaLnBrk="0" hangingPunct="0">
              <a:spcBef>
                <a:spcPct val="50000"/>
              </a:spcBef>
              <a:spcAft>
                <a:spcPct val="20000"/>
              </a:spcAft>
              <a:buClr>
                <a:srgbClr val="FF0066"/>
              </a:buClr>
              <a:buSzPct val="80000"/>
              <a:buFont typeface="Wingdings" panose="05000000000000000000" pitchFamily="2" charset="2"/>
              <a:buNone/>
            </a:pPr>
            <a:r>
              <a:rPr lang="zh-CN" altLang="en-US" sz="3200" b="1" dirty="0">
                <a:solidFill>
                  <a:srgbClr val="FF00FF"/>
                </a:solidFill>
                <a:latin typeface="Times New Roman" panose="02020603050405020304" pitchFamily="18" charset="0"/>
                <a:ea typeface="楷体_GB2312" pitchFamily="49" charset="-122"/>
                <a:sym typeface="Gill Sans MT" panose="020B0502020104020203" pitchFamily="34" charset="0"/>
              </a:rPr>
              <a:t>填报示例：</a:t>
            </a:r>
            <a:endParaRPr lang="zh-CN" altLang="en-US" sz="1600" b="1" dirty="0">
              <a:solidFill>
                <a:srgbClr val="0000FF"/>
              </a:solidFill>
              <a:latin typeface="Times New Roman" panose="02020603050405020304" pitchFamily="18" charset="0"/>
              <a:ea typeface="楷体_GB2312" pitchFamily="49" charset="-122"/>
              <a:sym typeface="Gill Sans MT" panose="020B0502020104020203" pitchFamily="34" charset="0"/>
            </a:endParaRPr>
          </a:p>
        </p:txBody>
      </p:sp>
      <p:sp>
        <p:nvSpPr>
          <p:cNvPr id="62466" name="Rectangle 3"/>
          <p:cNvSpPr txBox="1"/>
          <p:nvPr/>
        </p:nvSpPr>
        <p:spPr>
          <a:xfrm>
            <a:off x="998538" y="4475163"/>
            <a:ext cx="7813675" cy="2200275"/>
          </a:xfrm>
          <a:prstGeom prst="rect">
            <a:avLst/>
          </a:prstGeom>
          <a:noFill/>
          <a:ln w="9525">
            <a:noFill/>
          </a:ln>
        </p:spPr>
        <p:txBody>
          <a:bodyPr/>
          <a:p>
            <a:pPr marL="365125" lvl="0" indent="-282575" defTabSz="0" eaLnBrk="0" hangingPunct="0">
              <a:spcBef>
                <a:spcPct val="50000"/>
              </a:spcBef>
              <a:spcAft>
                <a:spcPct val="20000"/>
              </a:spcAft>
              <a:buClr>
                <a:srgbClr val="FF0066"/>
              </a:buClr>
              <a:buSzPct val="80000"/>
              <a:buFont typeface="Wingdings" panose="05000000000000000000" pitchFamily="2" charset="2"/>
              <a:buChar char="u"/>
            </a:pPr>
            <a:endParaRPr lang="zh-CN" altLang="en-US" sz="3200" b="1" dirty="0">
              <a:latin typeface="Times New Roman" panose="02020603050405020304" pitchFamily="18" charset="0"/>
              <a:ea typeface="楷体_GB2312" pitchFamily="49" charset="-122"/>
              <a:sym typeface="Gill Sans MT" panose="020B0502020104020203" pitchFamily="34" charset="0"/>
            </a:endParaRPr>
          </a:p>
        </p:txBody>
      </p:sp>
      <p:pic>
        <p:nvPicPr>
          <p:cNvPr id="62467" name="图片 5" descr="930-8.JPG"/>
          <p:cNvPicPr>
            <a:picLocks noChangeAspect="1"/>
          </p:cNvPicPr>
          <p:nvPr/>
        </p:nvPicPr>
        <p:blipFill>
          <a:blip r:embed="rId1"/>
          <a:stretch>
            <a:fillRect/>
          </a:stretch>
        </p:blipFill>
        <p:spPr>
          <a:xfrm>
            <a:off x="114300" y="1016000"/>
            <a:ext cx="8915400" cy="5184775"/>
          </a:xfrm>
          <a:prstGeom prst="rect">
            <a:avLst/>
          </a:prstGeom>
          <a:noFill/>
          <a:ln w="9525">
            <a:noFill/>
          </a:ln>
        </p:spPr>
      </p:pic>
      <p:sp>
        <p:nvSpPr>
          <p:cNvPr id="5"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Rectangle 2"/>
          <p:cNvSpPr>
            <a:spLocks noGrp="1"/>
          </p:cNvSpPr>
          <p:nvPr>
            <p:ph idx="1"/>
          </p:nvPr>
        </p:nvSpPr>
        <p:spPr>
          <a:xfrm>
            <a:off x="935038" y="765175"/>
            <a:ext cx="7715250" cy="5327650"/>
          </a:xfrm>
          <a:ln/>
        </p:spPr>
        <p:txBody>
          <a:bodyPr vert="horz" wrap="square" lIns="91440" tIns="45720" rIns="91440" bIns="45720" anchor="t"/>
          <a:p>
            <a:pPr eaLnBrk="1" hangingPunct="1">
              <a:buClr>
                <a:schemeClr val="tx1"/>
              </a:buClr>
              <a:buNone/>
            </a:pPr>
            <a:r>
              <a:rPr lang="zh-CN" altLang="en-US" sz="4000" b="1" dirty="0">
                <a:solidFill>
                  <a:schemeClr val="tx2"/>
                </a:solidFill>
                <a:latin typeface="Times New Roman" panose="02020603050405020304" pitchFamily="18" charset="0"/>
                <a:ea typeface="黑体" panose="02010609060101010101" pitchFamily="2" charset="-122"/>
              </a:rPr>
              <a:t>（一）</a:t>
            </a:r>
            <a:r>
              <a:rPr lang="en-US" altLang="zh-CN" sz="4000" b="1">
                <a:solidFill>
                  <a:schemeClr val="tx2"/>
                </a:solidFill>
                <a:latin typeface="Times New Roman" panose="02020603050405020304" pitchFamily="18" charset="0"/>
                <a:ea typeface="黑体" panose="02010609060101010101" pitchFamily="2" charset="-122"/>
              </a:rPr>
              <a:t>R&amp;D</a:t>
            </a:r>
            <a:r>
              <a:rPr lang="zh-CN" altLang="en-US" sz="4000" b="1" dirty="0">
                <a:solidFill>
                  <a:schemeClr val="tx2"/>
                </a:solidFill>
                <a:latin typeface="Times New Roman" panose="02020603050405020304" pitchFamily="18" charset="0"/>
                <a:ea typeface="黑体" panose="02010609060101010101" pitchFamily="2" charset="-122"/>
              </a:rPr>
              <a:t>的基本概念</a:t>
            </a:r>
            <a:endParaRPr lang="zh-CN" altLang="en-US" sz="4000" b="1" dirty="0">
              <a:solidFill>
                <a:schemeClr val="tx2"/>
              </a:solidFill>
              <a:latin typeface="Times New Roman" panose="02020603050405020304" pitchFamily="18" charset="0"/>
              <a:ea typeface="黑体" panose="02010609060101010101" pitchFamily="2" charset="-122"/>
            </a:endParaRPr>
          </a:p>
          <a:p>
            <a:pPr eaLnBrk="1" hangingPunct="1">
              <a:spcBef>
                <a:spcPct val="80000"/>
              </a:spcBef>
              <a:spcAft>
                <a:spcPct val="30000"/>
              </a:spcAft>
              <a:buClr>
                <a:schemeClr val="tx1"/>
              </a:buClr>
              <a:buNone/>
            </a:pPr>
            <a:r>
              <a:rPr lang="en-US" altLang="zh-CN" sz="3000" b="1">
                <a:solidFill>
                  <a:srgbClr val="0000FF"/>
                </a:solidFill>
                <a:latin typeface="Times New Roman" panose="02020603050405020304" pitchFamily="18" charset="0"/>
                <a:ea typeface="黑体" panose="02010609060101010101" pitchFamily="2" charset="-122"/>
              </a:rPr>
              <a:t>1</a:t>
            </a:r>
            <a:r>
              <a:rPr lang="zh-CN" altLang="en-US" sz="3000" b="1" dirty="0">
                <a:solidFill>
                  <a:srgbClr val="0000FF"/>
                </a:solidFill>
                <a:latin typeface="Times New Roman" panose="02020603050405020304" pitchFamily="18" charset="0"/>
                <a:ea typeface="黑体" panose="02010609060101010101" pitchFamily="2" charset="-122"/>
              </a:rPr>
              <a:t>、</a:t>
            </a:r>
            <a:r>
              <a:rPr lang="en-US" altLang="zh-CN" sz="3000" b="1">
                <a:solidFill>
                  <a:srgbClr val="0000FF"/>
                </a:solidFill>
                <a:latin typeface="Times New Roman" panose="02020603050405020304" pitchFamily="18" charset="0"/>
                <a:ea typeface="黑体" panose="02010609060101010101" pitchFamily="2" charset="-122"/>
              </a:rPr>
              <a:t>R&amp;D</a:t>
            </a:r>
            <a:r>
              <a:rPr lang="zh-CN" altLang="en-US" sz="3000" b="1" dirty="0">
                <a:latin typeface="Times New Roman" panose="02020603050405020304" pitchFamily="18" charset="0"/>
                <a:ea typeface="楷体_GB2312" pitchFamily="49" charset="-122"/>
              </a:rPr>
              <a:t>是一种具有创新性的科技活动</a:t>
            </a:r>
            <a:endParaRPr lang="en-US" altLang="zh-CN" sz="3000" b="1">
              <a:solidFill>
                <a:srgbClr val="0000FF"/>
              </a:solidFill>
              <a:latin typeface="Times New Roman" panose="02020603050405020304" pitchFamily="18" charset="0"/>
              <a:ea typeface="黑体" panose="02010609060101010101" pitchFamily="2" charset="-122"/>
            </a:endParaRPr>
          </a:p>
          <a:p>
            <a:pPr eaLnBrk="1" hangingPunct="1">
              <a:spcBef>
                <a:spcPct val="50000"/>
              </a:spcBef>
              <a:buClr>
                <a:srgbClr val="FF0000"/>
              </a:buClr>
              <a:buFont typeface="Wingdings" panose="05000000000000000000" pitchFamily="2" charset="2"/>
              <a:buChar char="l"/>
            </a:pPr>
            <a:r>
              <a:rPr lang="en-US" altLang="zh-CN" sz="3000" b="1">
                <a:latin typeface="Times New Roman" panose="02020603050405020304" pitchFamily="18" charset="0"/>
                <a:ea typeface="楷体_GB2312" pitchFamily="49" charset="-122"/>
              </a:rPr>
              <a:t>R&amp;D</a:t>
            </a:r>
            <a:r>
              <a:rPr lang="zh-CN" altLang="en-US" sz="3000" b="1" dirty="0">
                <a:latin typeface="Times New Roman" panose="02020603050405020304" pitchFamily="18" charset="0"/>
                <a:ea typeface="楷体_GB2312" pitchFamily="49" charset="-122"/>
              </a:rPr>
              <a:t>是英文</a:t>
            </a:r>
            <a:r>
              <a:rPr lang="en-US" altLang="zh-CN" sz="3000" b="1">
                <a:latin typeface="Times New Roman" panose="02020603050405020304" pitchFamily="18" charset="0"/>
                <a:ea typeface="楷体_GB2312" pitchFamily="49" charset="-122"/>
              </a:rPr>
              <a:t>research and development</a:t>
            </a:r>
            <a:r>
              <a:rPr lang="zh-CN" altLang="en-US" sz="3000" b="1" dirty="0">
                <a:latin typeface="Times New Roman" panose="02020603050405020304" pitchFamily="18" charset="0"/>
                <a:ea typeface="楷体_GB2312" pitchFamily="49" charset="-122"/>
              </a:rPr>
              <a:t>的缩写，翻译为“研究与试验发展”，简称“研发”，指在科学技术领域，为增加知识总量以及运用这些知识去创造新的应用而进行的系统的创造性的活动。</a:t>
            </a:r>
            <a:endParaRPr lang="zh-CN" altLang="en-US" sz="3000" b="1" dirty="0">
              <a:latin typeface="Times New Roman" panose="02020603050405020304" pitchFamily="18" charset="0"/>
              <a:ea typeface="楷体_GB2312" pitchFamily="49" charset="-122"/>
            </a:endParaRPr>
          </a:p>
          <a:p>
            <a:pPr eaLnBrk="1" hangingPunct="1">
              <a:spcBef>
                <a:spcPct val="50000"/>
              </a:spcBef>
              <a:buClr>
                <a:srgbClr val="FF0000"/>
              </a:buClr>
              <a:buFont typeface="Wingdings" panose="05000000000000000000" pitchFamily="2" charset="2"/>
              <a:buChar char="l"/>
            </a:pPr>
            <a:r>
              <a:rPr lang="zh-CN" altLang="en-US" sz="3000" b="1" dirty="0">
                <a:latin typeface="Times New Roman" panose="02020603050405020304" pitchFamily="18" charset="0"/>
                <a:ea typeface="楷体_GB2312" pitchFamily="49" charset="-122"/>
              </a:rPr>
              <a:t>基本特征：</a:t>
            </a:r>
            <a:r>
              <a:rPr lang="zh-CN" altLang="en-US" sz="3000" b="1" u="sng" dirty="0">
                <a:solidFill>
                  <a:srgbClr val="FF3300"/>
                </a:solidFill>
                <a:latin typeface="Times New Roman" panose="02020603050405020304" pitchFamily="18" charset="0"/>
                <a:ea typeface="楷体_GB2312" pitchFamily="49" charset="-122"/>
              </a:rPr>
              <a:t>原创性</a:t>
            </a:r>
            <a:r>
              <a:rPr lang="zh-CN" altLang="en-US" sz="3000" b="1" dirty="0">
                <a:latin typeface="Times New Roman" panose="02020603050405020304" pitchFamily="18" charset="0"/>
                <a:ea typeface="楷体_GB2312" pitchFamily="49" charset="-122"/>
              </a:rPr>
              <a:t>、</a:t>
            </a:r>
            <a:r>
              <a:rPr lang="zh-CN" altLang="en-US" sz="3000" b="1" u="sng" dirty="0">
                <a:solidFill>
                  <a:srgbClr val="FF3300"/>
                </a:solidFill>
                <a:latin typeface="Times New Roman" panose="02020603050405020304" pitchFamily="18" charset="0"/>
                <a:ea typeface="楷体_GB2312" pitchFamily="49" charset="-122"/>
              </a:rPr>
              <a:t>新颖性</a:t>
            </a:r>
            <a:r>
              <a:rPr lang="zh-CN" altLang="en-US" sz="3000" b="1" dirty="0">
                <a:latin typeface="Times New Roman" panose="02020603050405020304" pitchFamily="18" charset="0"/>
                <a:ea typeface="楷体_GB2312" pitchFamily="49" charset="-122"/>
              </a:rPr>
              <a:t>、</a:t>
            </a:r>
            <a:r>
              <a:rPr lang="zh-CN" altLang="en-US" sz="3000" b="1" u="sng" dirty="0">
                <a:solidFill>
                  <a:srgbClr val="FF3300"/>
                </a:solidFill>
                <a:latin typeface="Times New Roman" panose="02020603050405020304" pitchFamily="18" charset="0"/>
                <a:ea typeface="楷体_GB2312" pitchFamily="49" charset="-122"/>
              </a:rPr>
              <a:t>运用科学方法</a:t>
            </a:r>
            <a:r>
              <a:rPr lang="zh-CN" altLang="en-US" sz="3000" b="1" dirty="0">
                <a:latin typeface="Times New Roman" panose="02020603050405020304" pitchFamily="18" charset="0"/>
                <a:ea typeface="楷体_GB2312" pitchFamily="49" charset="-122"/>
              </a:rPr>
              <a:t>、</a:t>
            </a:r>
            <a:r>
              <a:rPr lang="zh-CN" altLang="en-US" sz="3000" b="1" u="sng" dirty="0">
                <a:solidFill>
                  <a:srgbClr val="FF3300"/>
                </a:solidFill>
                <a:latin typeface="Times New Roman" panose="02020603050405020304" pitchFamily="18" charset="0"/>
                <a:ea typeface="楷体_GB2312" pitchFamily="49" charset="-122"/>
              </a:rPr>
              <a:t>产生新的知识或创造新的应用</a:t>
            </a:r>
            <a:r>
              <a:rPr lang="zh-CN" altLang="en-US" sz="3000" b="1" dirty="0">
                <a:latin typeface="Times New Roman" panose="02020603050405020304" pitchFamily="18" charset="0"/>
                <a:ea typeface="楷体_GB2312" pitchFamily="49" charset="-122"/>
              </a:rPr>
              <a:t>。 </a:t>
            </a:r>
            <a:endParaRPr lang="zh-CN" altLang="en-US" sz="3000" b="1" dirty="0">
              <a:latin typeface="Times New Roman" panose="02020603050405020304" pitchFamily="18" charset="0"/>
              <a:ea typeface="楷体_GB2312" pitchFamily="49" charset="-122"/>
            </a:endParaRPr>
          </a:p>
        </p:txBody>
      </p:sp>
      <p:sp>
        <p:nvSpPr>
          <p:cNvPr id="3"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3489" name="Picture 13" descr="F{IH@TS[NL17F77S8@_MXQL"/>
          <p:cNvPicPr>
            <a:picLocks noChangeAspect="1"/>
          </p:cNvPicPr>
          <p:nvPr/>
        </p:nvPicPr>
        <p:blipFill>
          <a:blip r:embed="rId1"/>
          <a:srcRect t="31252" b="47026"/>
          <a:stretch>
            <a:fillRect/>
          </a:stretch>
        </p:blipFill>
        <p:spPr>
          <a:xfrm>
            <a:off x="142875" y="1233488"/>
            <a:ext cx="8828088" cy="704850"/>
          </a:xfrm>
          <a:prstGeom prst="rect">
            <a:avLst/>
          </a:prstGeom>
          <a:noFill/>
          <a:ln w="28575" cap="flat" cmpd="sng">
            <a:solidFill>
              <a:srgbClr val="FF0000"/>
            </a:solidFill>
            <a:prstDash val="solid"/>
            <a:miter/>
            <a:headEnd type="none" w="med" len="med"/>
            <a:tailEnd type="none" w="med" len="med"/>
          </a:ln>
        </p:spPr>
      </p:pic>
      <p:sp>
        <p:nvSpPr>
          <p:cNvPr id="63491" name="Rectangle 3"/>
          <p:cNvSpPr txBox="1"/>
          <p:nvPr/>
        </p:nvSpPr>
        <p:spPr>
          <a:xfrm>
            <a:off x="394970" y="2156460"/>
            <a:ext cx="8091488" cy="5868988"/>
          </a:xfrm>
          <a:prstGeom prst="rect">
            <a:avLst/>
          </a:prstGeom>
          <a:noFill/>
          <a:ln w="9525">
            <a:noFill/>
          </a:ln>
        </p:spPr>
        <p:txBody>
          <a:bodyPr/>
          <a:p>
            <a:pPr marL="365125" lvl="0" indent="-282575" defTabSz="0" eaLnBrk="0" hangingPunct="0">
              <a:spcBef>
                <a:spcPct val="50000"/>
              </a:spcBef>
              <a:spcAft>
                <a:spcPct val="20000"/>
              </a:spcAft>
              <a:buClr>
                <a:srgbClr val="FF0066"/>
              </a:buClr>
              <a:buSzPct val="80000"/>
              <a:buFont typeface="Wingdings" panose="05000000000000000000" pitchFamily="2" charset="2"/>
              <a:buNone/>
            </a:pPr>
            <a:r>
              <a:rPr lang="en-US" altLang="zh-CN" sz="3200" b="1">
                <a:latin typeface="Times New Roman" panose="02020603050405020304" pitchFamily="18" charset="0"/>
                <a:ea typeface="楷体_GB2312" pitchFamily="49" charset="-122"/>
                <a:sym typeface="Gill Sans MT" panose="020B0502020104020203" pitchFamily="34" charset="0"/>
              </a:rPr>
              <a:t>2</a:t>
            </a:r>
            <a:r>
              <a:rPr lang="zh-CN" altLang="en-US" sz="3200" b="1" dirty="0">
                <a:latin typeface="Times New Roman" panose="02020603050405020304" pitchFamily="18" charset="0"/>
                <a:ea typeface="楷体_GB2312" pitchFamily="49" charset="-122"/>
                <a:sym typeface="Gill Sans MT" panose="020B0502020104020203" pitchFamily="34" charset="0"/>
              </a:rPr>
              <a:t>、</a:t>
            </a:r>
            <a:r>
              <a:rPr lang="en-US" altLang="zh-CN" sz="3200" b="1">
                <a:latin typeface="Times New Roman" panose="02020603050405020304" pitchFamily="18" charset="0"/>
                <a:ea typeface="楷体_GB2312" pitchFamily="49" charset="-122"/>
                <a:sym typeface="Gill Sans MT" panose="020B0502020104020203" pitchFamily="34" charset="0"/>
              </a:rPr>
              <a:t>107-1</a:t>
            </a:r>
            <a:r>
              <a:rPr lang="zh-CN" altLang="en-US" sz="3200" b="1" dirty="0">
                <a:latin typeface="Times New Roman" panose="02020603050405020304" pitchFamily="18" charset="0"/>
                <a:ea typeface="楷体_GB2312" pitchFamily="49" charset="-122"/>
                <a:sym typeface="Gill Sans MT" panose="020B0502020104020203" pitchFamily="34" charset="0"/>
              </a:rPr>
              <a:t>表的指标解释及注意事项</a:t>
            </a:r>
            <a:endParaRPr lang="zh-CN" altLang="en-US" sz="32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spcBef>
                <a:spcPct val="50000"/>
              </a:spcBef>
              <a:spcAft>
                <a:spcPct val="20000"/>
              </a:spcAft>
              <a:buClr>
                <a:srgbClr val="FF0066"/>
              </a:buClr>
              <a:buSzPct val="80000"/>
              <a:buFont typeface="Wingdings" panose="05000000000000000000" pitchFamily="2" charset="2"/>
              <a:buNone/>
            </a:pPr>
            <a:r>
              <a:rPr lang="zh-CN" altLang="en-US" sz="2600" b="1" dirty="0">
                <a:latin typeface="Times New Roman" panose="02020603050405020304" pitchFamily="18" charset="0"/>
                <a:ea typeface="楷体_GB2312" pitchFamily="49" charset="-122"/>
                <a:sym typeface="Gill Sans MT" panose="020B0502020104020203" pitchFamily="34" charset="0"/>
              </a:rPr>
              <a:t>合格的项目名称应具备四个要点：</a:t>
            </a:r>
            <a:endParaRPr lang="zh-CN" altLang="en-US" sz="26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spcAft>
                <a:spcPct val="20000"/>
              </a:spcAft>
              <a:buClr>
                <a:srgbClr val="FF0066"/>
              </a:buClr>
              <a:buSzPct val="80000"/>
              <a:buFont typeface="Wingdings" panose="05000000000000000000" pitchFamily="2" charset="2"/>
              <a:buNone/>
            </a:pPr>
            <a:r>
              <a:rPr lang="zh-CN" altLang="en-US" sz="2400" b="1" dirty="0">
                <a:latin typeface="Times New Roman" panose="02020603050405020304" pitchFamily="18" charset="0"/>
                <a:ea typeface="楷体_GB2312" pitchFamily="49" charset="-122"/>
                <a:sym typeface="Gill Sans MT" panose="020B0502020104020203" pitchFamily="34" charset="0"/>
              </a:rPr>
              <a:t>（</a:t>
            </a:r>
            <a:r>
              <a:rPr lang="en-US" altLang="zh-CN" sz="2400" b="1">
                <a:latin typeface="Times New Roman" panose="02020603050405020304" pitchFamily="18" charset="0"/>
                <a:ea typeface="楷体_GB2312" pitchFamily="49" charset="-122"/>
                <a:sym typeface="Gill Sans MT" panose="020B0502020104020203" pitchFamily="34" charset="0"/>
              </a:rPr>
              <a:t>1</a:t>
            </a:r>
            <a:r>
              <a:rPr lang="zh-CN" altLang="en-US" sz="2400" b="1" dirty="0">
                <a:latin typeface="Times New Roman" panose="02020603050405020304" pitchFamily="18" charset="0"/>
                <a:ea typeface="楷体_GB2312" pitchFamily="49" charset="-122"/>
                <a:sym typeface="Gill Sans MT" panose="020B0502020104020203" pitchFamily="34" charset="0"/>
              </a:rPr>
              <a:t>）研发对象要明确</a:t>
            </a:r>
            <a:endParaRPr lang="zh-CN" altLang="en-US" sz="24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spcAft>
                <a:spcPct val="20000"/>
              </a:spcAft>
              <a:buClr>
                <a:srgbClr val="FF0066"/>
              </a:buClr>
              <a:buSzPct val="80000"/>
              <a:buFont typeface="Wingdings" panose="05000000000000000000" pitchFamily="2" charset="2"/>
              <a:buNone/>
            </a:pPr>
            <a:r>
              <a:rPr lang="zh-CN" altLang="en-US" sz="2400" b="1" dirty="0">
                <a:latin typeface="Times New Roman" panose="02020603050405020304" pitchFamily="18" charset="0"/>
                <a:ea typeface="楷体_GB2312" pitchFamily="49" charset="-122"/>
                <a:sym typeface="Gill Sans MT" panose="020B0502020104020203" pitchFamily="34" charset="0"/>
              </a:rPr>
              <a:t>（</a:t>
            </a:r>
            <a:r>
              <a:rPr lang="en-US" altLang="zh-CN" sz="2400" b="1">
                <a:latin typeface="Times New Roman" panose="02020603050405020304" pitchFamily="18" charset="0"/>
                <a:ea typeface="楷体_GB2312" pitchFamily="49" charset="-122"/>
                <a:sym typeface="Gill Sans MT" panose="020B0502020104020203" pitchFamily="34" charset="0"/>
              </a:rPr>
              <a:t>2</a:t>
            </a:r>
            <a:r>
              <a:rPr lang="zh-CN" altLang="en-US" sz="2400" b="1" dirty="0">
                <a:latin typeface="Times New Roman" panose="02020603050405020304" pitchFamily="18" charset="0"/>
                <a:ea typeface="楷体_GB2312" pitchFamily="49" charset="-122"/>
                <a:sym typeface="Gill Sans MT" panose="020B0502020104020203" pitchFamily="34" charset="0"/>
              </a:rPr>
              <a:t>）项目特点（关键技术创新点）要鲜明；</a:t>
            </a:r>
            <a:endParaRPr lang="zh-CN" altLang="en-US" sz="24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spcAft>
                <a:spcPct val="20000"/>
              </a:spcAft>
              <a:buClr>
                <a:srgbClr val="FF0066"/>
              </a:buClr>
              <a:buSzPct val="80000"/>
              <a:buFont typeface="Wingdings" panose="05000000000000000000" pitchFamily="2" charset="2"/>
              <a:buNone/>
            </a:pPr>
            <a:r>
              <a:rPr lang="zh-CN" altLang="en-US" sz="2400" b="1" dirty="0">
                <a:latin typeface="Times New Roman" panose="02020603050405020304" pitchFamily="18" charset="0"/>
                <a:ea typeface="楷体_GB2312" pitchFamily="49" charset="-122"/>
                <a:sym typeface="Gill Sans MT" panose="020B0502020104020203" pitchFamily="34" charset="0"/>
              </a:rPr>
              <a:t>（</a:t>
            </a:r>
            <a:r>
              <a:rPr lang="en-US" altLang="zh-CN" sz="2400" b="1">
                <a:latin typeface="Times New Roman" panose="02020603050405020304" pitchFamily="18" charset="0"/>
                <a:ea typeface="楷体_GB2312" pitchFamily="49" charset="-122"/>
                <a:sym typeface="Gill Sans MT" panose="020B0502020104020203" pitchFamily="34" charset="0"/>
              </a:rPr>
              <a:t>3</a:t>
            </a:r>
            <a:r>
              <a:rPr lang="zh-CN" altLang="en-US" sz="2400" b="1" dirty="0">
                <a:latin typeface="Times New Roman" panose="02020603050405020304" pitchFamily="18" charset="0"/>
                <a:ea typeface="楷体_GB2312" pitchFamily="49" charset="-122"/>
                <a:sym typeface="Gill Sans MT" panose="020B0502020104020203" pitchFamily="34" charset="0"/>
              </a:rPr>
              <a:t>）</a:t>
            </a:r>
            <a:r>
              <a:rPr lang="zh-CN" altLang="en-US" sz="2400" b="1" dirty="0">
                <a:latin typeface="Times New Roman" panose="02020603050405020304" pitchFamily="18" charset="0"/>
                <a:ea typeface="楷体_GB2312" pitchFamily="49" charset="-122"/>
              </a:rPr>
              <a:t>用中文填写，不使用无法识别的外文或数字符号；</a:t>
            </a:r>
            <a:endParaRPr lang="zh-CN" altLang="en-US" sz="2400" b="1" dirty="0">
              <a:latin typeface="Times New Roman" panose="02020603050405020304" pitchFamily="18" charset="0"/>
              <a:ea typeface="楷体_GB2312" pitchFamily="49" charset="-122"/>
              <a:sym typeface="Gill Sans MT" panose="020B0502020104020203" pitchFamily="34" charset="0"/>
            </a:endParaRPr>
          </a:p>
        </p:txBody>
      </p:sp>
      <p:sp>
        <p:nvSpPr>
          <p:cNvPr id="63492" name="Rectangle 3"/>
          <p:cNvSpPr txBox="1"/>
          <p:nvPr/>
        </p:nvSpPr>
        <p:spPr>
          <a:xfrm>
            <a:off x="998538" y="4475163"/>
            <a:ext cx="7813675" cy="2200275"/>
          </a:xfrm>
          <a:prstGeom prst="rect">
            <a:avLst/>
          </a:prstGeom>
          <a:noFill/>
          <a:ln w="9525">
            <a:noFill/>
          </a:ln>
        </p:spPr>
        <p:txBody>
          <a:bodyPr/>
          <a:p>
            <a:pPr marL="365125" lvl="0" indent="-282575" defTabSz="0" eaLnBrk="0" hangingPunct="0">
              <a:spcBef>
                <a:spcPct val="50000"/>
              </a:spcBef>
              <a:spcAft>
                <a:spcPct val="20000"/>
              </a:spcAft>
              <a:buClr>
                <a:srgbClr val="FF0066"/>
              </a:buClr>
              <a:buSzPct val="80000"/>
              <a:buFont typeface="Wingdings" panose="05000000000000000000" pitchFamily="2" charset="2"/>
              <a:buChar char="u"/>
            </a:pPr>
            <a:endParaRPr lang="zh-CN" altLang="en-US" sz="3200" b="1" dirty="0">
              <a:latin typeface="Times New Roman" panose="02020603050405020304" pitchFamily="18" charset="0"/>
              <a:ea typeface="楷体_GB2312" pitchFamily="49" charset="-122"/>
              <a:sym typeface="Gill Sans MT" panose="020B0502020104020203" pitchFamily="34" charset="0"/>
            </a:endParaRPr>
          </a:p>
        </p:txBody>
      </p:sp>
      <p:sp>
        <p:nvSpPr>
          <p:cNvPr id="6"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圆角矩形 4"/>
          <p:cNvSpPr/>
          <p:nvPr/>
        </p:nvSpPr>
        <p:spPr bwMode="auto">
          <a:xfrm>
            <a:off x="611560" y="728700"/>
            <a:ext cx="4290082" cy="588268"/>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marL="0" marR="0" lvl="0" indent="0" algn="dist"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uLnTx/>
                <a:uFillTx/>
                <a:latin typeface="+mn-lt"/>
                <a:ea typeface="+mn-ea"/>
                <a:cs typeface="+mn-cs"/>
              </a:rPr>
              <a:t>合格的项目名称案例</a:t>
            </a:r>
            <a:endParaRPr kumimoji="0" lang="en-US" altLang="zh-CN" sz="2800" b="1" i="0" u="none" strike="noStrike" kern="1200" cap="none" spc="0" normalizeH="0" baseline="0" noProof="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uLnTx/>
              <a:uFillTx/>
              <a:latin typeface="+mn-lt"/>
              <a:ea typeface="+mn-ea"/>
              <a:cs typeface="+mn-cs"/>
            </a:endParaRPr>
          </a:p>
        </p:txBody>
      </p:sp>
      <p:sp>
        <p:nvSpPr>
          <p:cNvPr id="64514" name="Rectangle 3"/>
          <p:cNvSpPr txBox="1"/>
          <p:nvPr/>
        </p:nvSpPr>
        <p:spPr>
          <a:xfrm>
            <a:off x="863600" y="3249613"/>
            <a:ext cx="7813675" cy="3240087"/>
          </a:xfrm>
          <a:prstGeom prst="rect">
            <a:avLst/>
          </a:prstGeom>
          <a:noFill/>
          <a:ln w="9525">
            <a:noFill/>
          </a:ln>
        </p:spPr>
        <p:txBody>
          <a:bodyPr/>
          <a:p>
            <a:pPr marL="365125" lvl="0" indent="-282575" defTabSz="0" eaLnBrk="0" hangingPunct="0">
              <a:spcBef>
                <a:spcPct val="50000"/>
              </a:spcBef>
              <a:spcAft>
                <a:spcPct val="20000"/>
              </a:spcAft>
              <a:buClr>
                <a:srgbClr val="FF0066"/>
              </a:buClr>
              <a:buSzPct val="80000"/>
              <a:buFont typeface="Wingdings" panose="05000000000000000000" pitchFamily="2" charset="2"/>
              <a:buChar char="u"/>
            </a:pPr>
            <a:r>
              <a:rPr lang="zh-CN" altLang="en-US" sz="2400" b="1" dirty="0">
                <a:solidFill>
                  <a:srgbClr val="0000FF"/>
                </a:solidFill>
                <a:latin typeface="宋体" panose="02010600030101010101" pitchFamily="2" charset="-122"/>
                <a:ea typeface="华康简黑"/>
                <a:sym typeface="Gill Sans MT" panose="020B0502020104020203" pitchFamily="34" charset="0"/>
              </a:rPr>
              <a:t>片式保险丝</a:t>
            </a:r>
            <a:r>
              <a:rPr lang="zh-CN" altLang="en-US" sz="2400" b="1" u="sng" dirty="0">
                <a:solidFill>
                  <a:srgbClr val="FF00FF"/>
                </a:solidFill>
                <a:latin typeface="宋体" panose="02010600030101010101" pitchFamily="2" charset="-122"/>
                <a:ea typeface="华康简黑"/>
                <a:sym typeface="Gill Sans MT" panose="020B0502020104020203" pitchFamily="34" charset="0"/>
              </a:rPr>
              <a:t>溅射法镀膜</a:t>
            </a:r>
            <a:r>
              <a:rPr lang="zh-CN" altLang="en-US" sz="2400" dirty="0">
                <a:latin typeface="宋体" panose="02010600030101010101" pitchFamily="2" charset="-122"/>
                <a:ea typeface="华康简黑"/>
                <a:sym typeface="Gill Sans MT" panose="020B0502020104020203" pitchFamily="34" charset="0"/>
              </a:rPr>
              <a:t>关键</a:t>
            </a:r>
            <a:r>
              <a:rPr lang="zh-CN" altLang="en-US" sz="2400" b="1" u="sng" dirty="0">
                <a:solidFill>
                  <a:srgbClr val="FF0000"/>
                </a:solidFill>
                <a:latin typeface="宋体" panose="02010600030101010101" pitchFamily="2" charset="-122"/>
                <a:ea typeface="华康简黑"/>
                <a:sym typeface="Gill Sans MT" panose="020B0502020104020203" pitchFamily="34" charset="0"/>
              </a:rPr>
              <a:t>技术</a:t>
            </a:r>
            <a:r>
              <a:rPr lang="zh-CN" altLang="en-US" sz="2400" dirty="0">
                <a:latin typeface="宋体" panose="02010600030101010101" pitchFamily="2" charset="-122"/>
                <a:ea typeface="华康简黑"/>
                <a:sym typeface="Gill Sans MT" panose="020B0502020104020203" pitchFamily="34" charset="0"/>
              </a:rPr>
              <a:t>研究</a:t>
            </a:r>
            <a:endParaRPr lang="zh-CN" altLang="en-US" sz="24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spcBef>
                <a:spcPct val="50000"/>
              </a:spcBef>
              <a:spcAft>
                <a:spcPct val="20000"/>
              </a:spcAft>
              <a:buClr>
                <a:srgbClr val="FF0066"/>
              </a:buClr>
              <a:buSzPct val="80000"/>
              <a:buFont typeface="Wingdings" panose="05000000000000000000" pitchFamily="2" charset="2"/>
              <a:buChar char="u"/>
            </a:pPr>
            <a:r>
              <a:rPr lang="zh-CN" altLang="en-US" sz="2400" b="1" dirty="0">
                <a:solidFill>
                  <a:srgbClr val="0000FF"/>
                </a:solidFill>
                <a:latin typeface="宋体" panose="02010600030101010101" pitchFamily="2" charset="-122"/>
                <a:ea typeface="华康简黑"/>
                <a:sym typeface="Gill Sans MT" panose="020B0502020104020203" pitchFamily="34" charset="0"/>
              </a:rPr>
              <a:t>锂离子电池</a:t>
            </a:r>
            <a:r>
              <a:rPr lang="zh-CN" altLang="en-US" sz="2400" b="1" u="sng" dirty="0">
                <a:solidFill>
                  <a:srgbClr val="FF33CC"/>
                </a:solidFill>
                <a:latin typeface="宋体" panose="02010600030101010101" pitchFamily="2" charset="-122"/>
                <a:ea typeface="华康简黑"/>
                <a:sym typeface="Gill Sans MT" panose="020B0502020104020203" pitchFamily="34" charset="0"/>
              </a:rPr>
              <a:t>含硅负极活性</a:t>
            </a:r>
            <a:r>
              <a:rPr lang="zh-CN" altLang="en-US" sz="2400" b="1" u="sng" dirty="0">
                <a:solidFill>
                  <a:srgbClr val="FF0000"/>
                </a:solidFill>
                <a:latin typeface="宋体" panose="02010600030101010101" pitchFamily="2" charset="-122"/>
                <a:ea typeface="华康简黑"/>
                <a:sym typeface="Gill Sans MT" panose="020B0502020104020203" pitchFamily="34" charset="0"/>
              </a:rPr>
              <a:t>材料</a:t>
            </a:r>
            <a:r>
              <a:rPr lang="zh-CN" altLang="en-US" sz="2400" dirty="0">
                <a:latin typeface="宋体" panose="02010600030101010101" pitchFamily="2" charset="-122"/>
                <a:ea typeface="华康简黑"/>
                <a:sym typeface="Gill Sans MT" panose="020B0502020104020203" pitchFamily="34" charset="0"/>
              </a:rPr>
              <a:t>的研发</a:t>
            </a:r>
            <a:endParaRPr lang="en-US" altLang="zh-CN" sz="2400">
              <a:latin typeface="宋体" panose="02010600030101010101" pitchFamily="2" charset="-122"/>
              <a:ea typeface="华康简黑"/>
              <a:sym typeface="Gill Sans MT" panose="020B0502020104020203" pitchFamily="34" charset="0"/>
            </a:endParaRPr>
          </a:p>
        </p:txBody>
      </p:sp>
      <p:sp>
        <p:nvSpPr>
          <p:cNvPr id="10" name="线形标注 2 9"/>
          <p:cNvSpPr/>
          <p:nvPr/>
        </p:nvSpPr>
        <p:spPr bwMode="auto">
          <a:xfrm>
            <a:off x="4608513" y="1773238"/>
            <a:ext cx="3960813" cy="835025"/>
          </a:xfrm>
          <a:prstGeom prst="borderCallout2">
            <a:avLst>
              <a:gd name="adj1" fmla="val 13690"/>
              <a:gd name="adj2" fmla="val -1926"/>
              <a:gd name="adj3" fmla="val 13690"/>
              <a:gd name="adj4" fmla="val -17194"/>
              <a:gd name="adj5" fmla="val 200759"/>
              <a:gd name="adj6" fmla="val -27176"/>
            </a:avLst>
          </a:prstGeom>
          <a:gradFill rotWithShape="1">
            <a:gsLst>
              <a:gs pos="0">
                <a:srgbClr val="A5DDF3"/>
              </a:gs>
              <a:gs pos="35001">
                <a:srgbClr val="C0E6F5"/>
              </a:gs>
              <a:gs pos="100000">
                <a:srgbClr val="E6F6FC"/>
              </a:gs>
            </a:gsLst>
            <a:lin ang="16200000" scaled="1"/>
          </a:gradFill>
          <a:ln w="28575" algn="ctr">
            <a:solidFill>
              <a:srgbClr val="348FA6"/>
            </a:solidFill>
            <a:miter lim="800000"/>
          </a:ln>
          <a:effectLst>
            <a:outerShdw dist="20000" dir="5400000" rotWithShape="0">
              <a:srgbClr val="000000">
                <a:alpha val="37999"/>
              </a:srgbClr>
            </a:outerShdw>
          </a:effectLst>
        </p:spPr>
        <p:txBody>
          <a:bodyPr anchor="ctr"/>
          <a:p>
            <a:pPr lvl="0" algn="ctr"/>
            <a:r>
              <a:rPr lang="zh-CN" altLang="en-US" sz="2400" b="1" dirty="0">
                <a:solidFill>
                  <a:srgbClr val="000000"/>
                </a:solidFill>
                <a:latin typeface="Gill Sans MT" panose="020B0502020104020203" pitchFamily="34" charset="0"/>
                <a:ea typeface="楷体_GB2312" pitchFamily="49" charset="-122"/>
              </a:rPr>
              <a:t>关键技术创新点突出</a:t>
            </a:r>
            <a:endParaRPr lang="zh-CN" altLang="en-US" sz="2400" b="1" dirty="0">
              <a:solidFill>
                <a:srgbClr val="000000"/>
              </a:solidFill>
              <a:latin typeface="Gill Sans MT" panose="020B0502020104020203" pitchFamily="34" charset="0"/>
              <a:ea typeface="楷体_GB2312" pitchFamily="49" charset="-122"/>
            </a:endParaRPr>
          </a:p>
        </p:txBody>
      </p:sp>
      <p:sp>
        <p:nvSpPr>
          <p:cNvPr id="64516" name="Line 8"/>
          <p:cNvSpPr/>
          <p:nvPr/>
        </p:nvSpPr>
        <p:spPr>
          <a:xfrm flipV="1">
            <a:off x="3671888" y="2312988"/>
            <a:ext cx="936625" cy="1655762"/>
          </a:xfrm>
          <a:prstGeom prst="line">
            <a:avLst/>
          </a:prstGeom>
          <a:ln w="28575" cap="flat" cmpd="sng">
            <a:solidFill>
              <a:schemeClr val="accent1"/>
            </a:solidFill>
            <a:prstDash val="solid"/>
            <a:headEnd type="none" w="med" len="med"/>
            <a:tailEnd type="none" w="med" len="med"/>
          </a:ln>
        </p:spPr>
      </p:sp>
      <p:sp>
        <p:nvSpPr>
          <p:cNvPr id="64517" name="Rectangle 9"/>
          <p:cNvSpPr/>
          <p:nvPr/>
        </p:nvSpPr>
        <p:spPr>
          <a:xfrm>
            <a:off x="5292725" y="4797425"/>
            <a:ext cx="2232025" cy="827088"/>
          </a:xfrm>
          <a:prstGeom prst="rect">
            <a:avLst/>
          </a:prstGeom>
          <a:solidFill>
            <a:srgbClr val="99CCFF"/>
          </a:solidFill>
          <a:ln w="9525" cap="flat" cmpd="sng">
            <a:solidFill>
              <a:schemeClr val="accent1"/>
            </a:solidFill>
            <a:prstDash val="solid"/>
            <a:miter/>
            <a:headEnd type="none" w="med" len="med"/>
            <a:tailEnd type="none" w="med" len="med"/>
          </a:ln>
        </p:spPr>
        <p:txBody>
          <a:bodyPr wrap="none" anchor="ctr"/>
          <a:p>
            <a:pPr lvl="0" algn="ctr"/>
            <a:r>
              <a:rPr lang="zh-CN" altLang="en-US" sz="2400" b="1" dirty="0">
                <a:latin typeface="Arial" panose="020B0604020202020204" pitchFamily="34" charset="0"/>
                <a:ea typeface="楷体_GB2312" pitchFamily="49" charset="-122"/>
              </a:rPr>
              <a:t>研发对象明确</a:t>
            </a:r>
            <a:endParaRPr lang="zh-CN" altLang="en-US" sz="2400" b="1" dirty="0">
              <a:latin typeface="Arial" panose="020B0604020202020204" pitchFamily="34" charset="0"/>
              <a:ea typeface="楷体_GB2312" pitchFamily="49" charset="-122"/>
            </a:endParaRPr>
          </a:p>
        </p:txBody>
      </p:sp>
      <p:sp>
        <p:nvSpPr>
          <p:cNvPr id="64518" name="Line 10"/>
          <p:cNvSpPr/>
          <p:nvPr/>
        </p:nvSpPr>
        <p:spPr>
          <a:xfrm>
            <a:off x="5003800" y="4257675"/>
            <a:ext cx="1008063" cy="503238"/>
          </a:xfrm>
          <a:prstGeom prst="line">
            <a:avLst/>
          </a:prstGeom>
          <a:ln w="28575" cap="flat" cmpd="sng">
            <a:solidFill>
              <a:schemeClr val="accent1"/>
            </a:solidFill>
            <a:prstDash val="solid"/>
            <a:headEnd type="none" w="med" len="med"/>
            <a:tailEnd type="none" w="med" len="med"/>
          </a:ln>
        </p:spPr>
      </p:sp>
      <p:sp>
        <p:nvSpPr>
          <p:cNvPr id="64519" name="Line 11"/>
          <p:cNvSpPr/>
          <p:nvPr/>
        </p:nvSpPr>
        <p:spPr>
          <a:xfrm>
            <a:off x="5435600" y="3608388"/>
            <a:ext cx="612775" cy="1189037"/>
          </a:xfrm>
          <a:prstGeom prst="line">
            <a:avLst/>
          </a:prstGeom>
          <a:ln w="28575" cap="flat" cmpd="sng">
            <a:solidFill>
              <a:schemeClr val="accent1"/>
            </a:solidFill>
            <a:prstDash val="solid"/>
            <a:headEnd type="none" w="med" len="med"/>
            <a:tailEnd type="none" w="med" len="med"/>
          </a:ln>
        </p:spPr>
      </p:sp>
      <p:sp>
        <p:nvSpPr>
          <p:cNvPr id="9"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9633" name="Picture 13" descr="F{IH@TS[NL17F77S8@_MXQL"/>
          <p:cNvPicPr>
            <a:picLocks noChangeAspect="1"/>
          </p:cNvPicPr>
          <p:nvPr/>
        </p:nvPicPr>
        <p:blipFill>
          <a:blip r:embed="rId1"/>
          <a:srcRect t="31252" b="47026"/>
          <a:stretch>
            <a:fillRect/>
          </a:stretch>
        </p:blipFill>
        <p:spPr>
          <a:xfrm>
            <a:off x="168275" y="241300"/>
            <a:ext cx="8828088" cy="703263"/>
          </a:xfrm>
          <a:prstGeom prst="rect">
            <a:avLst/>
          </a:prstGeom>
          <a:noFill/>
          <a:ln w="28575" cap="flat" cmpd="sng">
            <a:solidFill>
              <a:srgbClr val="FF0000"/>
            </a:solidFill>
            <a:prstDash val="solid"/>
            <a:miter/>
            <a:headEnd type="none" w="med" len="med"/>
            <a:tailEnd type="none" w="med" len="med"/>
          </a:ln>
        </p:spPr>
      </p:pic>
      <p:sp>
        <p:nvSpPr>
          <p:cNvPr id="6" name="线形标注 2 5"/>
          <p:cNvSpPr/>
          <p:nvPr/>
        </p:nvSpPr>
        <p:spPr bwMode="auto">
          <a:xfrm>
            <a:off x="3240088" y="1125538"/>
            <a:ext cx="2376488" cy="647700"/>
          </a:xfrm>
          <a:prstGeom prst="borderCallout2">
            <a:avLst>
              <a:gd name="adj1" fmla="val 17648"/>
              <a:gd name="adj2" fmla="val -3208"/>
              <a:gd name="adj3" fmla="val 17648"/>
              <a:gd name="adj4" fmla="val -24514"/>
              <a:gd name="adj5" fmla="val -87991"/>
              <a:gd name="adj6" fmla="val -41083"/>
            </a:avLst>
          </a:prstGeom>
          <a:gradFill rotWithShape="1">
            <a:gsLst>
              <a:gs pos="0">
                <a:srgbClr val="A5DDF3"/>
              </a:gs>
              <a:gs pos="35001">
                <a:srgbClr val="C0E6F5"/>
              </a:gs>
              <a:gs pos="100000">
                <a:srgbClr val="E6F6FC"/>
              </a:gs>
            </a:gsLst>
            <a:lin ang="16200000" scaled="1"/>
          </a:gradFill>
          <a:ln w="15875" algn="ctr">
            <a:solidFill>
              <a:srgbClr val="348FA6"/>
            </a:solidFill>
            <a:miter lim="800000"/>
          </a:ln>
          <a:effectLst>
            <a:outerShdw dist="20000" dir="5400000" rotWithShape="0">
              <a:srgbClr val="000000">
                <a:alpha val="37999"/>
              </a:srgbClr>
            </a:outerShdw>
          </a:effectLst>
        </p:spPr>
        <p:txBody>
          <a:bodyPr anchor="ctr"/>
          <a:p>
            <a:pPr lvl="0" algn="ctr"/>
            <a:r>
              <a:rPr lang="zh-CN" altLang="en-US" sz="3600" b="1" dirty="0">
                <a:solidFill>
                  <a:srgbClr val="000000"/>
                </a:solidFill>
                <a:latin typeface="Times New Roman" panose="02020603050405020304" pitchFamily="18" charset="0"/>
                <a:ea typeface="楷体_GB2312" pitchFamily="49" charset="-122"/>
              </a:rPr>
              <a:t>项目来源</a:t>
            </a:r>
            <a:endParaRPr lang="zh-CN" altLang="en-US" sz="3600" b="1" dirty="0">
              <a:solidFill>
                <a:srgbClr val="000000"/>
              </a:solidFill>
              <a:latin typeface="Times New Roman" panose="02020603050405020304" pitchFamily="18" charset="0"/>
              <a:ea typeface="楷体_GB2312" pitchFamily="49" charset="-122"/>
            </a:endParaRPr>
          </a:p>
        </p:txBody>
      </p:sp>
      <p:sp>
        <p:nvSpPr>
          <p:cNvPr id="69635" name="Rectangle 2"/>
          <p:cNvSpPr txBox="1"/>
          <p:nvPr/>
        </p:nvSpPr>
        <p:spPr>
          <a:xfrm>
            <a:off x="1368425" y="2097088"/>
            <a:ext cx="7480300" cy="4356100"/>
          </a:xfrm>
          <a:prstGeom prst="rect">
            <a:avLst/>
          </a:prstGeom>
          <a:noFill/>
          <a:ln w="9525">
            <a:noFill/>
          </a:ln>
        </p:spPr>
        <p:txBody>
          <a:bodyPr/>
          <a:p>
            <a:pPr marL="365125" lvl="0" indent="-282575" defTabSz="0" eaLnBrk="0" hangingPunct="0">
              <a:spcBef>
                <a:spcPct val="50000"/>
              </a:spcBef>
              <a:buClr>
                <a:srgbClr val="FF0066"/>
              </a:buClr>
              <a:buSzPct val="80000"/>
              <a:buFont typeface="Wingdings" panose="05000000000000000000" pitchFamily="2" charset="2"/>
              <a:buChar char="u"/>
            </a:pPr>
            <a:r>
              <a:rPr lang="zh-CN" altLang="en-US" sz="2800" b="1" dirty="0">
                <a:latin typeface="Times New Roman" panose="02020603050405020304" pitchFamily="18" charset="0"/>
                <a:ea typeface="楷体_GB2312" pitchFamily="49" charset="-122"/>
                <a:sym typeface="Gill Sans MT" panose="020B0502020104020203" pitchFamily="34" charset="0"/>
              </a:rPr>
              <a:t>分类与代码：</a:t>
            </a:r>
            <a:endParaRPr lang="zh-CN" altLang="en-US" sz="28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spcBef>
                <a:spcPct val="50000"/>
              </a:spcBef>
              <a:buClr>
                <a:srgbClr val="FF9900"/>
              </a:buClr>
              <a:buSzPct val="80000"/>
              <a:buFont typeface="Wingdings" panose="05000000000000000000" pitchFamily="2" charset="2"/>
              <a:buNone/>
            </a:pPr>
            <a:r>
              <a:rPr lang="zh-CN" altLang="en-US" sz="2800" b="1" dirty="0">
                <a:latin typeface="Times New Roman" panose="02020603050405020304" pitchFamily="18" charset="0"/>
                <a:ea typeface="楷体_GB2312" pitchFamily="49" charset="-122"/>
                <a:sym typeface="Gill Sans MT" panose="020B0502020104020203" pitchFamily="34" charset="0"/>
              </a:rPr>
              <a:t>   </a:t>
            </a:r>
            <a:r>
              <a:rPr lang="en-US" altLang="zh-CN" sz="2800" b="1">
                <a:solidFill>
                  <a:srgbClr val="FF00FF"/>
                </a:solidFill>
                <a:latin typeface="Times New Roman" panose="02020603050405020304" pitchFamily="18" charset="0"/>
                <a:ea typeface="楷体_GB2312" pitchFamily="49" charset="-122"/>
                <a:sym typeface="Gill Sans MT" panose="020B0502020104020203" pitchFamily="34" charset="0"/>
              </a:rPr>
              <a:t>1.</a:t>
            </a:r>
            <a:r>
              <a:rPr lang="zh-CN" altLang="en-US" sz="2800" b="1" dirty="0">
                <a:solidFill>
                  <a:srgbClr val="FF00FF"/>
                </a:solidFill>
                <a:latin typeface="Times New Roman" panose="02020603050405020304" pitchFamily="18" charset="0"/>
                <a:ea typeface="楷体_GB2312" pitchFamily="49" charset="-122"/>
                <a:sym typeface="Gill Sans MT" panose="020B0502020104020203" pitchFamily="34" charset="0"/>
              </a:rPr>
              <a:t>国家科技项目</a:t>
            </a:r>
            <a:endParaRPr lang="zh-CN" altLang="en-US" sz="2800" b="1" dirty="0">
              <a:solidFill>
                <a:srgbClr val="FF00FF"/>
              </a:solidFill>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spcBef>
                <a:spcPct val="50000"/>
              </a:spcBef>
              <a:buClr>
                <a:srgbClr val="FF9900"/>
              </a:buClr>
              <a:buSzPct val="80000"/>
              <a:buFont typeface="Wingdings" panose="05000000000000000000" pitchFamily="2" charset="2"/>
              <a:buNone/>
            </a:pPr>
            <a:r>
              <a:rPr lang="zh-CN" altLang="en-US" sz="2800" b="1" dirty="0">
                <a:solidFill>
                  <a:srgbClr val="FF00FF"/>
                </a:solidFill>
                <a:latin typeface="Times New Roman" panose="02020603050405020304" pitchFamily="18" charset="0"/>
                <a:ea typeface="楷体_GB2312" pitchFamily="49" charset="-122"/>
                <a:sym typeface="Gill Sans MT" panose="020B0502020104020203" pitchFamily="34" charset="0"/>
              </a:rPr>
              <a:t>   </a:t>
            </a:r>
            <a:r>
              <a:rPr lang="en-US" altLang="zh-CN" sz="2800" b="1">
                <a:solidFill>
                  <a:srgbClr val="FF00FF"/>
                </a:solidFill>
                <a:latin typeface="Times New Roman" panose="02020603050405020304" pitchFamily="18" charset="0"/>
                <a:ea typeface="楷体_GB2312" pitchFamily="49" charset="-122"/>
                <a:sym typeface="Gill Sans MT" panose="020B0502020104020203" pitchFamily="34" charset="0"/>
              </a:rPr>
              <a:t>2.</a:t>
            </a:r>
            <a:r>
              <a:rPr lang="zh-CN" altLang="en-US" sz="2800" b="1" dirty="0">
                <a:solidFill>
                  <a:srgbClr val="FF00FF"/>
                </a:solidFill>
                <a:latin typeface="Times New Roman" panose="02020603050405020304" pitchFamily="18" charset="0"/>
                <a:ea typeface="楷体_GB2312" pitchFamily="49" charset="-122"/>
                <a:sym typeface="Gill Sans MT" panose="020B0502020104020203" pitchFamily="34" charset="0"/>
              </a:rPr>
              <a:t>地方科技项目</a:t>
            </a:r>
            <a:endParaRPr lang="zh-CN" altLang="en-US" sz="2800" b="1" dirty="0">
              <a:solidFill>
                <a:srgbClr val="FF00FF"/>
              </a:solidFill>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spcBef>
                <a:spcPct val="50000"/>
              </a:spcBef>
              <a:buClr>
                <a:srgbClr val="FF9900"/>
              </a:buClr>
              <a:buSzPct val="80000"/>
              <a:buFont typeface="Wingdings" panose="05000000000000000000" pitchFamily="2" charset="2"/>
              <a:buNone/>
            </a:pPr>
            <a:r>
              <a:rPr lang="zh-CN" altLang="en-US" sz="2800" b="1" dirty="0">
                <a:latin typeface="Times New Roman" panose="02020603050405020304" pitchFamily="18" charset="0"/>
                <a:ea typeface="楷体_GB2312" pitchFamily="49" charset="-122"/>
                <a:sym typeface="Gill Sans MT" panose="020B0502020104020203" pitchFamily="34" charset="0"/>
              </a:rPr>
              <a:t>   </a:t>
            </a:r>
            <a:r>
              <a:rPr lang="en-US" altLang="zh-CN" sz="2800" b="1">
                <a:latin typeface="Times New Roman" panose="02020603050405020304" pitchFamily="18" charset="0"/>
                <a:ea typeface="楷体_GB2312" pitchFamily="49" charset="-122"/>
                <a:sym typeface="Gill Sans MT" panose="020B0502020104020203" pitchFamily="34" charset="0"/>
              </a:rPr>
              <a:t>3.</a:t>
            </a:r>
            <a:r>
              <a:rPr lang="zh-CN" altLang="en-US" sz="2800" b="1" dirty="0">
                <a:latin typeface="Times New Roman" panose="02020603050405020304" pitchFamily="18" charset="0"/>
                <a:ea typeface="楷体_GB2312" pitchFamily="49" charset="-122"/>
                <a:sym typeface="Gill Sans MT" panose="020B0502020104020203" pitchFamily="34" charset="0"/>
              </a:rPr>
              <a:t>其他企业委托科技项目</a:t>
            </a:r>
            <a:endParaRPr lang="zh-CN" altLang="en-US" sz="28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spcBef>
                <a:spcPct val="50000"/>
              </a:spcBef>
              <a:buClr>
                <a:srgbClr val="FF9900"/>
              </a:buClr>
              <a:buSzPct val="80000"/>
              <a:buFont typeface="Wingdings" panose="05000000000000000000" pitchFamily="2" charset="2"/>
              <a:buNone/>
            </a:pPr>
            <a:r>
              <a:rPr lang="zh-CN" altLang="en-US" sz="2800" b="1" dirty="0">
                <a:latin typeface="Times New Roman" panose="02020603050405020304" pitchFamily="18" charset="0"/>
                <a:ea typeface="楷体_GB2312" pitchFamily="49" charset="-122"/>
                <a:sym typeface="Gill Sans MT" panose="020B0502020104020203" pitchFamily="34" charset="0"/>
              </a:rPr>
              <a:t>   </a:t>
            </a:r>
            <a:r>
              <a:rPr lang="en-US" altLang="zh-CN" sz="2800" b="1">
                <a:latin typeface="Times New Roman" panose="02020603050405020304" pitchFamily="18" charset="0"/>
                <a:ea typeface="楷体_GB2312" pitchFamily="49" charset="-122"/>
                <a:sym typeface="Gill Sans MT" panose="020B0502020104020203" pitchFamily="34" charset="0"/>
              </a:rPr>
              <a:t>4.</a:t>
            </a:r>
            <a:r>
              <a:rPr lang="zh-CN" altLang="en-US" sz="2800" b="1" dirty="0">
                <a:latin typeface="Times New Roman" panose="02020603050405020304" pitchFamily="18" charset="0"/>
                <a:ea typeface="楷体_GB2312" pitchFamily="49" charset="-122"/>
                <a:sym typeface="Gill Sans MT" panose="020B0502020104020203" pitchFamily="34" charset="0"/>
              </a:rPr>
              <a:t>本企业自选科技项目</a:t>
            </a:r>
            <a:endParaRPr lang="zh-CN" altLang="en-US" sz="28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spcBef>
                <a:spcPct val="50000"/>
              </a:spcBef>
              <a:buClr>
                <a:srgbClr val="FF9900"/>
              </a:buClr>
              <a:buSzPct val="80000"/>
              <a:buFont typeface="Wingdings" panose="05000000000000000000" pitchFamily="2" charset="2"/>
              <a:buNone/>
            </a:pPr>
            <a:r>
              <a:rPr lang="zh-CN" altLang="en-US" sz="2800" b="1" dirty="0">
                <a:latin typeface="Times New Roman" panose="02020603050405020304" pitchFamily="18" charset="0"/>
                <a:ea typeface="楷体_GB2312" pitchFamily="49" charset="-122"/>
                <a:sym typeface="Gill Sans MT" panose="020B0502020104020203" pitchFamily="34" charset="0"/>
              </a:rPr>
              <a:t>   </a:t>
            </a:r>
            <a:r>
              <a:rPr lang="en-US" altLang="zh-CN" sz="2800" b="1">
                <a:latin typeface="Times New Roman" panose="02020603050405020304" pitchFamily="18" charset="0"/>
                <a:ea typeface="楷体_GB2312" pitchFamily="49" charset="-122"/>
                <a:sym typeface="Gill Sans MT" panose="020B0502020104020203" pitchFamily="34" charset="0"/>
              </a:rPr>
              <a:t>5.</a:t>
            </a:r>
            <a:r>
              <a:rPr lang="zh-CN" altLang="en-US" sz="2800" b="1" dirty="0">
                <a:latin typeface="Times New Roman" panose="02020603050405020304" pitchFamily="18" charset="0"/>
                <a:ea typeface="楷体_GB2312" pitchFamily="49" charset="-122"/>
                <a:sym typeface="Gill Sans MT" panose="020B0502020104020203" pitchFamily="34" charset="0"/>
              </a:rPr>
              <a:t>来自境外的科技项目</a:t>
            </a:r>
            <a:endParaRPr lang="zh-CN" altLang="en-US" sz="28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spcBef>
                <a:spcPct val="50000"/>
              </a:spcBef>
              <a:buClr>
                <a:srgbClr val="FF9900"/>
              </a:buClr>
              <a:buSzPct val="80000"/>
              <a:buFont typeface="Wingdings" panose="05000000000000000000" pitchFamily="2" charset="2"/>
              <a:buNone/>
            </a:pPr>
            <a:r>
              <a:rPr lang="zh-CN" altLang="en-US" sz="2800" b="1" dirty="0">
                <a:latin typeface="Times New Roman" panose="02020603050405020304" pitchFamily="18" charset="0"/>
                <a:ea typeface="楷体_GB2312" pitchFamily="49" charset="-122"/>
                <a:sym typeface="Gill Sans MT" panose="020B0502020104020203" pitchFamily="34" charset="0"/>
              </a:rPr>
              <a:t>   </a:t>
            </a:r>
            <a:r>
              <a:rPr lang="en-US" altLang="zh-CN" sz="2800" b="1">
                <a:latin typeface="Times New Roman" panose="02020603050405020304" pitchFamily="18" charset="0"/>
                <a:ea typeface="楷体_GB2312" pitchFamily="49" charset="-122"/>
                <a:sym typeface="Gill Sans MT" panose="020B0502020104020203" pitchFamily="34" charset="0"/>
              </a:rPr>
              <a:t>6.</a:t>
            </a:r>
            <a:r>
              <a:rPr lang="zh-CN" altLang="en-US" sz="2800" b="1" dirty="0">
                <a:latin typeface="Times New Roman" panose="02020603050405020304" pitchFamily="18" charset="0"/>
                <a:ea typeface="楷体_GB2312" pitchFamily="49" charset="-122"/>
                <a:sym typeface="Gill Sans MT" panose="020B0502020104020203" pitchFamily="34" charset="0"/>
              </a:rPr>
              <a:t>其他科技项目</a:t>
            </a:r>
            <a:endParaRPr lang="zh-CN" altLang="en-US" sz="2800" b="1" dirty="0">
              <a:latin typeface="Times New Roman" panose="02020603050405020304" pitchFamily="18" charset="0"/>
              <a:ea typeface="楷体_GB2312" pitchFamily="49" charset="-122"/>
              <a:sym typeface="Gill Sans MT" panose="020B0502020104020203" pitchFamily="34" charset="0"/>
            </a:endParaRPr>
          </a:p>
        </p:txBody>
      </p:sp>
      <p:sp>
        <p:nvSpPr>
          <p:cNvPr id="5"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7" name="Rectangle 2"/>
          <p:cNvSpPr>
            <a:spLocks noGrp="1"/>
          </p:cNvSpPr>
          <p:nvPr>
            <p:ph idx="1"/>
          </p:nvPr>
        </p:nvSpPr>
        <p:spPr>
          <a:xfrm>
            <a:off x="827088" y="873125"/>
            <a:ext cx="7720012" cy="5651500"/>
          </a:xfrm>
          <a:ln/>
        </p:spPr>
        <p:txBody>
          <a:bodyPr vert="horz" wrap="square" lIns="91440" tIns="45720" rIns="91440" bIns="45720" anchor="t"/>
          <a:p>
            <a:pPr eaLnBrk="1" hangingPunct="1">
              <a:lnSpc>
                <a:spcPct val="110000"/>
              </a:lnSpc>
              <a:buClr>
                <a:schemeClr val="tx1"/>
              </a:buClr>
              <a:buNone/>
            </a:pPr>
            <a:r>
              <a:rPr lang="zh-CN" altLang="en-US" b="1" dirty="0">
                <a:solidFill>
                  <a:srgbClr val="FF0000"/>
                </a:solidFill>
                <a:latin typeface="Times New Roman" panose="02020603050405020304" pitchFamily="18" charset="0"/>
                <a:ea typeface="楷体_GB2312" pitchFamily="49" charset="-122"/>
              </a:rPr>
              <a:t>★</a:t>
            </a:r>
            <a:r>
              <a:rPr lang="zh-CN" altLang="en-US" sz="2500" b="1" dirty="0">
                <a:latin typeface="Times New Roman" panose="02020603050405020304" pitchFamily="18" charset="0"/>
                <a:ea typeface="楷体_GB2312" pitchFamily="49" charset="-122"/>
              </a:rPr>
              <a:t>按相应的分类代码填写</a:t>
            </a:r>
            <a:endParaRPr lang="zh-CN" altLang="en-US" sz="2500" b="1" dirty="0">
              <a:latin typeface="Times New Roman" panose="02020603050405020304" pitchFamily="18" charset="0"/>
              <a:ea typeface="楷体_GB2312" pitchFamily="49" charset="-122"/>
            </a:endParaRPr>
          </a:p>
          <a:p>
            <a:pPr eaLnBrk="1" hangingPunct="1">
              <a:lnSpc>
                <a:spcPct val="110000"/>
              </a:lnSpc>
              <a:buClr>
                <a:schemeClr val="tx1"/>
              </a:buClr>
              <a:buNone/>
            </a:pPr>
            <a:r>
              <a:rPr lang="zh-CN" altLang="en-US" sz="2500" b="1" dirty="0">
                <a:solidFill>
                  <a:srgbClr val="FF0000"/>
                </a:solidFill>
                <a:latin typeface="Times New Roman" panose="02020603050405020304" pitchFamily="18" charset="0"/>
                <a:ea typeface="楷体_GB2312" pitchFamily="49" charset="-122"/>
              </a:rPr>
              <a:t>★</a:t>
            </a:r>
            <a:r>
              <a:rPr lang="zh-CN" altLang="en-US" sz="2500" b="1" dirty="0">
                <a:latin typeface="Times New Roman" panose="02020603050405020304" pitchFamily="18" charset="0"/>
                <a:ea typeface="楷体_GB2312" pitchFamily="49" charset="-122"/>
              </a:rPr>
              <a:t>注意：凡是选填了</a:t>
            </a:r>
            <a:r>
              <a:rPr lang="zh-CN" altLang="en-US" sz="2500" b="1" u="sng" dirty="0">
                <a:solidFill>
                  <a:srgbClr val="FF0000"/>
                </a:solidFill>
                <a:latin typeface="Times New Roman" panose="02020603050405020304" pitchFamily="18" charset="0"/>
                <a:ea typeface="楷体_GB2312" pitchFamily="49" charset="-122"/>
              </a:rPr>
              <a:t>“</a:t>
            </a:r>
            <a:r>
              <a:rPr lang="en-US" altLang="zh-CN" sz="2500" b="1" u="sng">
                <a:solidFill>
                  <a:srgbClr val="FF0000"/>
                </a:solidFill>
                <a:latin typeface="Times New Roman" panose="02020603050405020304" pitchFamily="18" charset="0"/>
                <a:ea typeface="楷体_GB2312" pitchFamily="49" charset="-122"/>
              </a:rPr>
              <a:t>1.</a:t>
            </a:r>
            <a:r>
              <a:rPr lang="zh-CN" altLang="en-US" sz="2500" b="1" u="sng" dirty="0">
                <a:solidFill>
                  <a:srgbClr val="FF0000"/>
                </a:solidFill>
                <a:latin typeface="Times New Roman" panose="02020603050405020304" pitchFamily="18" charset="0"/>
                <a:ea typeface="楷体_GB2312" pitchFamily="49" charset="-122"/>
              </a:rPr>
              <a:t>国家科技项目”</a:t>
            </a:r>
            <a:r>
              <a:rPr lang="zh-CN" altLang="en-US" sz="2500" b="1" dirty="0">
                <a:latin typeface="Times New Roman" panose="02020603050405020304" pitchFamily="18" charset="0"/>
                <a:ea typeface="楷体_GB2312" pitchFamily="49" charset="-122"/>
              </a:rPr>
              <a:t>和</a:t>
            </a:r>
            <a:r>
              <a:rPr lang="zh-CN" altLang="en-US" sz="2500" b="1" u="sng" dirty="0">
                <a:solidFill>
                  <a:srgbClr val="FF0000"/>
                </a:solidFill>
                <a:latin typeface="Times New Roman" panose="02020603050405020304" pitchFamily="18" charset="0"/>
                <a:ea typeface="楷体_GB2312" pitchFamily="49" charset="-122"/>
              </a:rPr>
              <a:t>“</a:t>
            </a:r>
            <a:r>
              <a:rPr lang="en-US" altLang="zh-CN" sz="2500" b="1" u="sng">
                <a:solidFill>
                  <a:srgbClr val="FF0000"/>
                </a:solidFill>
                <a:latin typeface="Times New Roman" panose="02020603050405020304" pitchFamily="18" charset="0"/>
                <a:ea typeface="楷体_GB2312" pitchFamily="49" charset="-122"/>
              </a:rPr>
              <a:t>2.</a:t>
            </a:r>
            <a:r>
              <a:rPr lang="zh-CN" altLang="en-US" sz="2500" b="1" u="sng" dirty="0">
                <a:solidFill>
                  <a:srgbClr val="FF0000"/>
                </a:solidFill>
                <a:latin typeface="Times New Roman" panose="02020603050405020304" pitchFamily="18" charset="0"/>
                <a:ea typeface="楷体_GB2312" pitchFamily="49" charset="-122"/>
              </a:rPr>
              <a:t>地方科技项目”</a:t>
            </a:r>
            <a:r>
              <a:rPr lang="zh-CN" altLang="en-US" sz="2500" b="1" dirty="0">
                <a:latin typeface="Times New Roman" panose="02020603050405020304" pitchFamily="18" charset="0"/>
                <a:ea typeface="楷体_GB2312" pitchFamily="49" charset="-122"/>
              </a:rPr>
              <a:t>，都应有来自政府部门的资金资助，本表</a:t>
            </a:r>
            <a:r>
              <a:rPr lang="zh-CN" altLang="en-US" sz="2500" b="1" u="sng" dirty="0">
                <a:solidFill>
                  <a:srgbClr val="FF0000"/>
                </a:solidFill>
                <a:latin typeface="Times New Roman" panose="02020603050405020304" pitchFamily="18" charset="0"/>
                <a:ea typeface="楷体_GB2312" pitchFamily="49" charset="-122"/>
              </a:rPr>
              <a:t>“政府资金”（代码</a:t>
            </a:r>
            <a:r>
              <a:rPr lang="en-US" altLang="zh-CN" sz="2500" b="1" u="sng">
                <a:solidFill>
                  <a:srgbClr val="FF0000"/>
                </a:solidFill>
                <a:latin typeface="Times New Roman" panose="02020603050405020304" pitchFamily="18" charset="0"/>
                <a:ea typeface="楷体_GB2312" pitchFamily="49" charset="-122"/>
              </a:rPr>
              <a:t>11</a:t>
            </a:r>
            <a:r>
              <a:rPr lang="zh-CN" altLang="en-US" sz="2500" b="1" u="sng" dirty="0">
                <a:solidFill>
                  <a:srgbClr val="FF0000"/>
                </a:solidFill>
                <a:latin typeface="Times New Roman" panose="02020603050405020304" pitchFamily="18" charset="0"/>
                <a:ea typeface="楷体_GB2312" pitchFamily="49" charset="-122"/>
              </a:rPr>
              <a:t>）应＞</a:t>
            </a:r>
            <a:r>
              <a:rPr lang="en-US" altLang="zh-CN" sz="2500" b="1" u="sng">
                <a:solidFill>
                  <a:srgbClr val="FF0000"/>
                </a:solidFill>
                <a:latin typeface="Times New Roman" panose="02020603050405020304" pitchFamily="18" charset="0"/>
                <a:ea typeface="楷体_GB2312" pitchFamily="49" charset="-122"/>
              </a:rPr>
              <a:t>0</a:t>
            </a:r>
            <a:r>
              <a:rPr lang="zh-CN" altLang="en-US" sz="2500" b="1" dirty="0">
                <a:latin typeface="Times New Roman" panose="02020603050405020304" pitchFamily="18" charset="0"/>
                <a:ea typeface="楷体_GB2312" pitchFamily="49" charset="-122"/>
              </a:rPr>
              <a:t>。</a:t>
            </a:r>
            <a:endParaRPr lang="zh-CN" altLang="en-US" sz="2500" b="1" dirty="0">
              <a:latin typeface="Times New Roman" panose="02020603050405020304" pitchFamily="18" charset="0"/>
              <a:ea typeface="楷体_GB2312" pitchFamily="49" charset="-122"/>
            </a:endParaRPr>
          </a:p>
          <a:p>
            <a:pPr eaLnBrk="1" hangingPunct="1">
              <a:lnSpc>
                <a:spcPct val="110000"/>
              </a:lnSpc>
              <a:buClr>
                <a:schemeClr val="tx1"/>
              </a:buClr>
              <a:buNone/>
            </a:pPr>
            <a:r>
              <a:rPr lang="zh-CN" altLang="en-US" sz="2500" b="1" dirty="0">
                <a:solidFill>
                  <a:srgbClr val="FF0000"/>
                </a:solidFill>
                <a:latin typeface="Times New Roman" panose="02020603050405020304" pitchFamily="18" charset="0"/>
                <a:ea typeface="楷体_GB2312" pitchFamily="49" charset="-122"/>
              </a:rPr>
              <a:t>★</a:t>
            </a:r>
            <a:r>
              <a:rPr lang="zh-CN" altLang="en-US" sz="2500" b="1" dirty="0">
                <a:latin typeface="Times New Roman" panose="02020603050405020304" pitchFamily="18" charset="0"/>
                <a:ea typeface="楷体_GB2312" pitchFamily="49" charset="-122"/>
              </a:rPr>
              <a:t>国家科技项目：包括各类国家科技计划项目以及由</a:t>
            </a:r>
            <a:r>
              <a:rPr lang="zh-CN" altLang="en-US" sz="2500" b="1" u="sng" dirty="0">
                <a:solidFill>
                  <a:srgbClr val="FF0000"/>
                </a:solidFill>
                <a:latin typeface="Times New Roman" panose="02020603050405020304" pitchFamily="18" charset="0"/>
                <a:ea typeface="楷体_GB2312" pitchFamily="49" charset="-122"/>
              </a:rPr>
              <a:t>中央政府部门下达</a:t>
            </a:r>
            <a:r>
              <a:rPr lang="zh-CN" altLang="en-US" sz="2500" b="1" dirty="0">
                <a:latin typeface="Times New Roman" panose="02020603050405020304" pitchFamily="18" charset="0"/>
                <a:ea typeface="楷体_GB2312" pitchFamily="49" charset="-122"/>
              </a:rPr>
              <a:t>的各类科技项目</a:t>
            </a:r>
            <a:r>
              <a:rPr lang="en-US" altLang="zh-CN" sz="2500" b="1">
                <a:latin typeface="Times New Roman" panose="02020603050405020304" pitchFamily="18" charset="0"/>
                <a:ea typeface="楷体_GB2312" pitchFamily="49" charset="-122"/>
              </a:rPr>
              <a:t>(</a:t>
            </a:r>
            <a:r>
              <a:rPr lang="zh-CN" altLang="en-US" sz="2500" b="1" dirty="0">
                <a:latin typeface="Times New Roman" panose="02020603050405020304" pitchFamily="18" charset="0"/>
                <a:ea typeface="楷体_GB2312" pitchFamily="49" charset="-122"/>
              </a:rPr>
              <a:t>如国家自然科学基金项目、国家</a:t>
            </a:r>
            <a:r>
              <a:rPr lang="en-US" altLang="zh-CN" sz="2500" b="1">
                <a:latin typeface="Times New Roman" panose="02020603050405020304" pitchFamily="18" charset="0"/>
                <a:ea typeface="楷体_GB2312" pitchFamily="49" charset="-122"/>
              </a:rPr>
              <a:t>863</a:t>
            </a:r>
            <a:r>
              <a:rPr lang="zh-CN" altLang="en-US" sz="2500" b="1" dirty="0">
                <a:latin typeface="Times New Roman" panose="02020603050405020304" pitchFamily="18" charset="0"/>
                <a:ea typeface="楷体_GB2312" pitchFamily="49" charset="-122"/>
              </a:rPr>
              <a:t>计划项目、国家火炬计划项目、国家星火计划项目、国家攀登计划项目、国家社会科学基金项目等</a:t>
            </a:r>
            <a:r>
              <a:rPr lang="en-US" altLang="zh-CN" sz="2500" b="1">
                <a:latin typeface="Times New Roman" panose="02020603050405020304" pitchFamily="18" charset="0"/>
                <a:ea typeface="楷体_GB2312" pitchFamily="49" charset="-122"/>
              </a:rPr>
              <a:t>) </a:t>
            </a:r>
            <a:r>
              <a:rPr lang="zh-CN" altLang="en-US" sz="2500" b="1" dirty="0">
                <a:latin typeface="Times New Roman" panose="02020603050405020304" pitchFamily="18" charset="0"/>
                <a:ea typeface="楷体_GB2312" pitchFamily="49" charset="-122"/>
              </a:rPr>
              <a:t>。</a:t>
            </a:r>
            <a:endParaRPr lang="zh-CN" altLang="en-US" sz="2500" b="1" dirty="0">
              <a:latin typeface="Times New Roman" panose="02020603050405020304" pitchFamily="18" charset="0"/>
              <a:ea typeface="楷体_GB2312" pitchFamily="49" charset="-122"/>
            </a:endParaRPr>
          </a:p>
          <a:p>
            <a:pPr eaLnBrk="1" hangingPunct="1">
              <a:lnSpc>
                <a:spcPct val="110000"/>
              </a:lnSpc>
              <a:buClr>
                <a:schemeClr val="tx1"/>
              </a:buClr>
              <a:buNone/>
            </a:pPr>
            <a:r>
              <a:rPr lang="zh-CN" altLang="en-US" sz="2500" b="1" dirty="0">
                <a:solidFill>
                  <a:srgbClr val="FF0000"/>
                </a:solidFill>
                <a:latin typeface="Times New Roman" panose="02020603050405020304" pitchFamily="18" charset="0"/>
                <a:ea typeface="楷体_GB2312" pitchFamily="49" charset="-122"/>
              </a:rPr>
              <a:t>★</a:t>
            </a:r>
            <a:r>
              <a:rPr lang="zh-CN" altLang="en-US" sz="2500" b="1" dirty="0">
                <a:latin typeface="Times New Roman" panose="02020603050405020304" pitchFamily="18" charset="0"/>
                <a:ea typeface="楷体_GB2312" pitchFamily="49" charset="-122"/>
              </a:rPr>
              <a:t>地方科技项目：包括各类省、市科技计划项目以及由</a:t>
            </a:r>
            <a:r>
              <a:rPr lang="zh-CN" altLang="en-US" sz="2500" b="1" u="sng" dirty="0">
                <a:solidFill>
                  <a:srgbClr val="FF0000"/>
                </a:solidFill>
                <a:latin typeface="Times New Roman" panose="02020603050405020304" pitchFamily="18" charset="0"/>
                <a:ea typeface="楷体_GB2312" pitchFamily="49" charset="-122"/>
              </a:rPr>
              <a:t>省、市政府部门下达</a:t>
            </a:r>
            <a:r>
              <a:rPr lang="zh-CN" altLang="en-US" sz="2500" b="1" dirty="0">
                <a:latin typeface="Times New Roman" panose="02020603050405020304" pitchFamily="18" charset="0"/>
                <a:ea typeface="楷体_GB2312" pitchFamily="49" charset="-122"/>
              </a:rPr>
              <a:t>的各类科技项目。</a:t>
            </a:r>
            <a:endParaRPr lang="zh-CN" altLang="en-US" sz="2500" b="1" dirty="0">
              <a:latin typeface="Times New Roman" panose="02020603050405020304" pitchFamily="18" charset="0"/>
              <a:ea typeface="楷体_GB2312" pitchFamily="49" charset="-122"/>
            </a:endParaRPr>
          </a:p>
        </p:txBody>
      </p:sp>
      <p:sp>
        <p:nvSpPr>
          <p:cNvPr id="3"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681" name="Picture 13" descr="F{IH@TS[NL17F77S8@_MXQL"/>
          <p:cNvPicPr>
            <a:picLocks noChangeAspect="1"/>
          </p:cNvPicPr>
          <p:nvPr/>
        </p:nvPicPr>
        <p:blipFill>
          <a:blip r:embed="rId1"/>
          <a:srcRect t="31252" b="47026"/>
          <a:stretch>
            <a:fillRect/>
          </a:stretch>
        </p:blipFill>
        <p:spPr>
          <a:xfrm>
            <a:off x="168275" y="241300"/>
            <a:ext cx="8828088" cy="703263"/>
          </a:xfrm>
          <a:prstGeom prst="rect">
            <a:avLst/>
          </a:prstGeom>
          <a:noFill/>
          <a:ln w="28575" cap="flat" cmpd="sng">
            <a:solidFill>
              <a:srgbClr val="FF0000"/>
            </a:solidFill>
            <a:prstDash val="solid"/>
            <a:miter/>
            <a:headEnd type="none" w="med" len="med"/>
            <a:tailEnd type="none" w="med" len="med"/>
          </a:ln>
        </p:spPr>
      </p:pic>
      <p:sp>
        <p:nvSpPr>
          <p:cNvPr id="6" name="线形标注 2 5"/>
          <p:cNvSpPr/>
          <p:nvPr/>
        </p:nvSpPr>
        <p:spPr bwMode="auto">
          <a:xfrm>
            <a:off x="4211638" y="1233488"/>
            <a:ext cx="3240088" cy="611188"/>
          </a:xfrm>
          <a:prstGeom prst="borderCallout2">
            <a:avLst>
              <a:gd name="adj1" fmla="val 18699"/>
              <a:gd name="adj2" fmla="val -2352"/>
              <a:gd name="adj3" fmla="val 18699"/>
              <a:gd name="adj4" fmla="val -21852"/>
              <a:gd name="adj5" fmla="val -93245"/>
              <a:gd name="adj6" fmla="val -36894"/>
            </a:avLst>
          </a:prstGeom>
          <a:gradFill rotWithShape="1">
            <a:gsLst>
              <a:gs pos="0">
                <a:srgbClr val="A5DDF3"/>
              </a:gs>
              <a:gs pos="35001">
                <a:srgbClr val="C0E6F5"/>
              </a:gs>
              <a:gs pos="100000">
                <a:srgbClr val="E6F6FC"/>
              </a:gs>
            </a:gsLst>
            <a:lin ang="16200000" scaled="1"/>
          </a:gradFill>
          <a:ln w="15875" algn="ctr">
            <a:solidFill>
              <a:srgbClr val="348FA6"/>
            </a:solidFill>
            <a:miter lim="800000"/>
          </a:ln>
          <a:effectLst>
            <a:outerShdw dist="20000" dir="5400000" rotWithShape="0">
              <a:srgbClr val="000000">
                <a:alpha val="37999"/>
              </a:srgbClr>
            </a:outerShdw>
          </a:effectLst>
        </p:spPr>
        <p:txBody>
          <a:bodyPr anchor="ctr"/>
          <a:p>
            <a:pPr lvl="0" algn="ctr"/>
            <a:r>
              <a:rPr lang="zh-CN" altLang="en-US" sz="3600" b="1" dirty="0">
                <a:solidFill>
                  <a:srgbClr val="000000"/>
                </a:solidFill>
                <a:latin typeface="Times New Roman" panose="02020603050405020304" pitchFamily="18" charset="0"/>
                <a:ea typeface="楷体_GB2312" pitchFamily="49" charset="-122"/>
              </a:rPr>
              <a:t>项目合作形式</a:t>
            </a:r>
            <a:endParaRPr lang="zh-CN" altLang="en-US" sz="3600" b="1" dirty="0">
              <a:solidFill>
                <a:srgbClr val="000000"/>
              </a:solidFill>
              <a:latin typeface="Times New Roman" panose="02020603050405020304" pitchFamily="18" charset="0"/>
              <a:ea typeface="楷体_GB2312" pitchFamily="49" charset="-122"/>
            </a:endParaRPr>
          </a:p>
        </p:txBody>
      </p:sp>
      <p:sp>
        <p:nvSpPr>
          <p:cNvPr id="71683" name="Rectangle 2"/>
          <p:cNvSpPr txBox="1"/>
          <p:nvPr/>
        </p:nvSpPr>
        <p:spPr>
          <a:xfrm>
            <a:off x="990600" y="2024063"/>
            <a:ext cx="7696200" cy="3276600"/>
          </a:xfrm>
          <a:prstGeom prst="rect">
            <a:avLst/>
          </a:prstGeom>
          <a:noFill/>
          <a:ln w="9525">
            <a:noFill/>
          </a:ln>
        </p:spPr>
        <p:txBody>
          <a:bodyPr/>
          <a:p>
            <a:pPr marL="365125" lvl="0" indent="-282575" defTabSz="0" eaLnBrk="0" hangingPunct="0">
              <a:lnSpc>
                <a:spcPct val="50000"/>
              </a:lnSpc>
              <a:spcBef>
                <a:spcPct val="50000"/>
              </a:spcBef>
              <a:spcAft>
                <a:spcPct val="50000"/>
              </a:spcAft>
              <a:buClr>
                <a:srgbClr val="FF0066"/>
              </a:buClr>
              <a:buSzPct val="80000"/>
              <a:buFont typeface="Wingdings" panose="05000000000000000000" pitchFamily="2" charset="2"/>
              <a:buChar char="u"/>
            </a:pPr>
            <a:r>
              <a:rPr lang="zh-CN" altLang="en-US" sz="2600" b="1" dirty="0">
                <a:latin typeface="Times New Roman" panose="02020603050405020304" pitchFamily="18" charset="0"/>
                <a:ea typeface="楷体_GB2312" pitchFamily="49" charset="-122"/>
                <a:sym typeface="Gill Sans MT" panose="020B0502020104020203" pitchFamily="34" charset="0"/>
              </a:rPr>
              <a:t>分类与代码：</a:t>
            </a:r>
            <a:endParaRPr lang="zh-CN" altLang="en-US" sz="26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50000"/>
              </a:lnSpc>
              <a:spcBef>
                <a:spcPct val="50000"/>
              </a:spcBef>
              <a:buClr>
                <a:schemeClr val="accent1"/>
              </a:buClr>
              <a:buSzPct val="80000"/>
              <a:buFont typeface="Wingdings" panose="05000000000000000000" pitchFamily="2" charset="2"/>
              <a:buNone/>
            </a:pPr>
            <a:r>
              <a:rPr lang="zh-CN" altLang="en-US" sz="2600" b="1" dirty="0">
                <a:latin typeface="Times New Roman" panose="02020603050405020304" pitchFamily="18" charset="0"/>
                <a:ea typeface="楷体_GB2312" pitchFamily="49" charset="-122"/>
                <a:sym typeface="Gill Sans MT" panose="020B0502020104020203" pitchFamily="34" charset="0"/>
              </a:rPr>
              <a:t>   </a:t>
            </a:r>
            <a:r>
              <a:rPr lang="en-US" altLang="zh-CN" sz="2600" b="1">
                <a:latin typeface="Times New Roman" panose="02020603050405020304" pitchFamily="18" charset="0"/>
                <a:ea typeface="楷体_GB2312" pitchFamily="49" charset="-122"/>
                <a:sym typeface="Gill Sans MT" panose="020B0502020104020203" pitchFamily="34" charset="0"/>
              </a:rPr>
              <a:t>1.</a:t>
            </a:r>
            <a:r>
              <a:rPr lang="zh-CN" altLang="en-US" sz="2600" b="1" dirty="0">
                <a:latin typeface="Times New Roman" panose="02020603050405020304" pitchFamily="18" charset="0"/>
                <a:ea typeface="楷体_GB2312" pitchFamily="49" charset="-122"/>
                <a:sym typeface="Gill Sans MT" panose="020B0502020104020203" pitchFamily="34" charset="0"/>
              </a:rPr>
              <a:t>与境外机构合作；</a:t>
            </a:r>
            <a:endParaRPr lang="zh-CN" altLang="en-US" sz="26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50000"/>
              </a:lnSpc>
              <a:spcBef>
                <a:spcPct val="50000"/>
              </a:spcBef>
              <a:buClr>
                <a:schemeClr val="accent1"/>
              </a:buClr>
              <a:buSzPct val="80000"/>
              <a:buFont typeface="Wingdings" panose="05000000000000000000" pitchFamily="2" charset="2"/>
              <a:buNone/>
            </a:pPr>
            <a:r>
              <a:rPr lang="zh-CN" altLang="en-US" sz="2600" b="1" dirty="0">
                <a:latin typeface="Times New Roman" panose="02020603050405020304" pitchFamily="18" charset="0"/>
                <a:ea typeface="楷体_GB2312" pitchFamily="49" charset="-122"/>
                <a:sym typeface="Gill Sans MT" panose="020B0502020104020203" pitchFamily="34" charset="0"/>
              </a:rPr>
              <a:t>   </a:t>
            </a:r>
            <a:r>
              <a:rPr lang="en-US" altLang="zh-CN" sz="2600" b="1">
                <a:latin typeface="Times New Roman" panose="02020603050405020304" pitchFamily="18" charset="0"/>
                <a:ea typeface="楷体_GB2312" pitchFamily="49" charset="-122"/>
                <a:sym typeface="Gill Sans MT" panose="020B0502020104020203" pitchFamily="34" charset="0"/>
              </a:rPr>
              <a:t>2.</a:t>
            </a:r>
            <a:r>
              <a:rPr lang="zh-CN" altLang="en-US" sz="2600" b="1" dirty="0">
                <a:latin typeface="Times New Roman" panose="02020603050405020304" pitchFamily="18" charset="0"/>
                <a:ea typeface="楷体_GB2312" pitchFamily="49" charset="-122"/>
                <a:sym typeface="Gill Sans MT" panose="020B0502020104020203" pitchFamily="34" charset="0"/>
              </a:rPr>
              <a:t>与境内机构合作；</a:t>
            </a:r>
            <a:endParaRPr lang="zh-CN" altLang="en-US" sz="26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50000"/>
              </a:lnSpc>
              <a:spcBef>
                <a:spcPct val="50000"/>
              </a:spcBef>
              <a:buClr>
                <a:schemeClr val="accent1"/>
              </a:buClr>
              <a:buSzPct val="80000"/>
              <a:buFont typeface="Wingdings" panose="05000000000000000000" pitchFamily="2" charset="2"/>
              <a:buNone/>
            </a:pPr>
            <a:r>
              <a:rPr lang="zh-CN" altLang="en-US" sz="2600" b="1" dirty="0">
                <a:latin typeface="Times New Roman" panose="02020603050405020304" pitchFamily="18" charset="0"/>
                <a:ea typeface="楷体_GB2312" pitchFamily="49" charset="-122"/>
                <a:sym typeface="Gill Sans MT" panose="020B0502020104020203" pitchFamily="34" charset="0"/>
              </a:rPr>
              <a:t>   </a:t>
            </a:r>
            <a:r>
              <a:rPr lang="en-US" altLang="zh-CN" sz="2600" b="1">
                <a:latin typeface="Times New Roman" panose="02020603050405020304" pitchFamily="18" charset="0"/>
                <a:ea typeface="楷体_GB2312" pitchFamily="49" charset="-122"/>
                <a:sym typeface="Gill Sans MT" panose="020B0502020104020203" pitchFamily="34" charset="0"/>
              </a:rPr>
              <a:t>3.</a:t>
            </a:r>
            <a:r>
              <a:rPr lang="zh-CN" altLang="en-US" sz="2600" b="1" dirty="0">
                <a:latin typeface="Times New Roman" panose="02020603050405020304" pitchFamily="18" charset="0"/>
                <a:ea typeface="楷体_GB2312" pitchFamily="49" charset="-122"/>
                <a:sym typeface="Gill Sans MT" panose="020B0502020104020203" pitchFamily="34" charset="0"/>
              </a:rPr>
              <a:t>与境内独立研究机构合作；</a:t>
            </a:r>
            <a:endParaRPr lang="zh-CN" altLang="en-US" sz="26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50000"/>
              </a:lnSpc>
              <a:spcBef>
                <a:spcPct val="50000"/>
              </a:spcBef>
              <a:buClr>
                <a:schemeClr val="accent1"/>
              </a:buClr>
              <a:buSzPct val="80000"/>
              <a:buFont typeface="Wingdings" panose="05000000000000000000" pitchFamily="2" charset="2"/>
              <a:buNone/>
            </a:pPr>
            <a:r>
              <a:rPr lang="zh-CN" altLang="en-US" sz="2600" b="1" dirty="0">
                <a:latin typeface="Times New Roman" panose="02020603050405020304" pitchFamily="18" charset="0"/>
                <a:ea typeface="楷体_GB2312" pitchFamily="49" charset="-122"/>
                <a:sym typeface="Gill Sans MT" panose="020B0502020104020203" pitchFamily="34" charset="0"/>
              </a:rPr>
              <a:t>   </a:t>
            </a:r>
            <a:r>
              <a:rPr lang="en-US" altLang="zh-CN" sz="2600" b="1">
                <a:latin typeface="Times New Roman" panose="02020603050405020304" pitchFamily="18" charset="0"/>
                <a:ea typeface="楷体_GB2312" pitchFamily="49" charset="-122"/>
                <a:sym typeface="Gill Sans MT" panose="020B0502020104020203" pitchFamily="34" charset="0"/>
              </a:rPr>
              <a:t>4.</a:t>
            </a:r>
            <a:r>
              <a:rPr lang="zh-CN" altLang="en-US" sz="2600" b="1" dirty="0">
                <a:latin typeface="Times New Roman" panose="02020603050405020304" pitchFamily="18" charset="0"/>
                <a:ea typeface="楷体_GB2312" pitchFamily="49" charset="-122"/>
                <a:sym typeface="Gill Sans MT" panose="020B0502020104020203" pitchFamily="34" charset="0"/>
              </a:rPr>
              <a:t>与境内注册的外商独资企业合作；</a:t>
            </a:r>
            <a:endParaRPr lang="zh-CN" altLang="en-US" sz="26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50000"/>
              </a:lnSpc>
              <a:spcBef>
                <a:spcPct val="50000"/>
              </a:spcBef>
              <a:buClr>
                <a:schemeClr val="accent1"/>
              </a:buClr>
              <a:buSzPct val="80000"/>
              <a:buFont typeface="Wingdings" panose="05000000000000000000" pitchFamily="2" charset="2"/>
              <a:buNone/>
            </a:pPr>
            <a:r>
              <a:rPr lang="zh-CN" altLang="en-US" sz="2600" b="1" dirty="0">
                <a:latin typeface="Times New Roman" panose="02020603050405020304" pitchFamily="18" charset="0"/>
                <a:ea typeface="楷体_GB2312" pitchFamily="49" charset="-122"/>
                <a:sym typeface="Gill Sans MT" panose="020B0502020104020203" pitchFamily="34" charset="0"/>
              </a:rPr>
              <a:t>   </a:t>
            </a:r>
            <a:r>
              <a:rPr lang="en-US" altLang="zh-CN" sz="2600" b="1">
                <a:latin typeface="Times New Roman" panose="02020603050405020304" pitchFamily="18" charset="0"/>
                <a:ea typeface="楷体_GB2312" pitchFamily="49" charset="-122"/>
                <a:sym typeface="Gill Sans MT" panose="020B0502020104020203" pitchFamily="34" charset="0"/>
              </a:rPr>
              <a:t>5.</a:t>
            </a:r>
            <a:r>
              <a:rPr lang="zh-CN" altLang="en-US" sz="2600" b="1" dirty="0">
                <a:latin typeface="Times New Roman" panose="02020603050405020304" pitchFamily="18" charset="0"/>
                <a:ea typeface="楷体_GB2312" pitchFamily="49" charset="-122"/>
                <a:sym typeface="Gill Sans MT" panose="020B0502020104020203" pitchFamily="34" charset="0"/>
              </a:rPr>
              <a:t>与境内注册的其他企业合作；</a:t>
            </a:r>
            <a:endParaRPr lang="zh-CN" altLang="en-US" sz="26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50000"/>
              </a:lnSpc>
              <a:spcBef>
                <a:spcPct val="50000"/>
              </a:spcBef>
              <a:buClr>
                <a:schemeClr val="accent1"/>
              </a:buClr>
              <a:buSzPct val="80000"/>
              <a:buFont typeface="Wingdings" panose="05000000000000000000" pitchFamily="2" charset="2"/>
              <a:buNone/>
            </a:pPr>
            <a:r>
              <a:rPr lang="zh-CN" altLang="en-US" sz="2600" b="1" dirty="0">
                <a:latin typeface="Times New Roman" panose="02020603050405020304" pitchFamily="18" charset="0"/>
                <a:ea typeface="楷体_GB2312" pitchFamily="49" charset="-122"/>
                <a:sym typeface="Gill Sans MT" panose="020B0502020104020203" pitchFamily="34" charset="0"/>
              </a:rPr>
              <a:t>   </a:t>
            </a:r>
            <a:r>
              <a:rPr lang="en-US" altLang="zh-CN" sz="2600" b="1">
                <a:latin typeface="Times New Roman" panose="02020603050405020304" pitchFamily="18" charset="0"/>
                <a:ea typeface="楷体_GB2312" pitchFamily="49" charset="-122"/>
                <a:sym typeface="Gill Sans MT" panose="020B0502020104020203" pitchFamily="34" charset="0"/>
              </a:rPr>
              <a:t>6.</a:t>
            </a:r>
            <a:r>
              <a:rPr lang="zh-CN" altLang="en-US" sz="2600" b="1" dirty="0">
                <a:latin typeface="Times New Roman" panose="02020603050405020304" pitchFamily="18" charset="0"/>
                <a:ea typeface="楷体_GB2312" pitchFamily="49" charset="-122"/>
                <a:sym typeface="Gill Sans MT" panose="020B0502020104020203" pitchFamily="34" charset="0"/>
              </a:rPr>
              <a:t>独立研究；</a:t>
            </a:r>
            <a:endParaRPr lang="zh-CN" altLang="en-US" sz="26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50000"/>
              </a:lnSpc>
              <a:spcBef>
                <a:spcPct val="50000"/>
              </a:spcBef>
              <a:buClr>
                <a:schemeClr val="accent1"/>
              </a:buClr>
              <a:buSzPct val="80000"/>
              <a:buFont typeface="Wingdings" panose="05000000000000000000" pitchFamily="2" charset="2"/>
              <a:buNone/>
            </a:pPr>
            <a:r>
              <a:rPr lang="zh-CN" altLang="en-US" sz="2600" b="1" dirty="0">
                <a:latin typeface="Times New Roman" panose="02020603050405020304" pitchFamily="18" charset="0"/>
                <a:ea typeface="楷体_GB2312" pitchFamily="49" charset="-122"/>
                <a:sym typeface="Gill Sans MT" panose="020B0502020104020203" pitchFamily="34" charset="0"/>
              </a:rPr>
              <a:t>   </a:t>
            </a:r>
            <a:r>
              <a:rPr lang="en-US" altLang="zh-CN" sz="2600" b="1">
                <a:latin typeface="Times New Roman" panose="02020603050405020304" pitchFamily="18" charset="0"/>
                <a:ea typeface="楷体_GB2312" pitchFamily="49" charset="-122"/>
                <a:sym typeface="Gill Sans MT" panose="020B0502020104020203" pitchFamily="34" charset="0"/>
              </a:rPr>
              <a:t>7.</a:t>
            </a:r>
            <a:r>
              <a:rPr lang="zh-CN" altLang="en-US" sz="2600" b="1" dirty="0">
                <a:latin typeface="Times New Roman" panose="02020603050405020304" pitchFamily="18" charset="0"/>
                <a:ea typeface="楷体_GB2312" pitchFamily="49" charset="-122"/>
                <a:sym typeface="Gill Sans MT" panose="020B0502020104020203" pitchFamily="34" charset="0"/>
              </a:rPr>
              <a:t>其他。</a:t>
            </a:r>
            <a:endParaRPr lang="en-US" altLang="zh-CN" sz="2600" b="1">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50000"/>
              </a:lnSpc>
              <a:spcBef>
                <a:spcPct val="50000"/>
              </a:spcBef>
              <a:buClr>
                <a:schemeClr val="accent1"/>
              </a:buClr>
              <a:buSzPct val="80000"/>
              <a:buFont typeface="Wingdings" panose="05000000000000000000" pitchFamily="2" charset="2"/>
              <a:buNone/>
            </a:pPr>
            <a:endParaRPr lang="zh-CN" altLang="en-US" sz="2600" b="1" dirty="0">
              <a:latin typeface="Times New Roman" panose="02020603050405020304" pitchFamily="18" charset="0"/>
              <a:ea typeface="楷体_GB2312" pitchFamily="49" charset="-122"/>
              <a:sym typeface="Gill Sans MT" panose="020B0502020104020203" pitchFamily="34" charset="0"/>
            </a:endParaRPr>
          </a:p>
        </p:txBody>
      </p:sp>
      <p:sp>
        <p:nvSpPr>
          <p:cNvPr id="71684" name="Rectangle 2"/>
          <p:cNvSpPr txBox="1"/>
          <p:nvPr/>
        </p:nvSpPr>
        <p:spPr>
          <a:xfrm>
            <a:off x="912813" y="5445125"/>
            <a:ext cx="7696200" cy="1125538"/>
          </a:xfrm>
          <a:prstGeom prst="rect">
            <a:avLst/>
          </a:prstGeom>
          <a:noFill/>
          <a:ln w="9525">
            <a:noFill/>
          </a:ln>
        </p:spPr>
        <p:txBody>
          <a:bodyPr/>
          <a:p>
            <a:pPr marL="365125" lvl="0" indent="-282575" defTabSz="0" eaLnBrk="0" hangingPunct="0">
              <a:spcBef>
                <a:spcPct val="50000"/>
              </a:spcBef>
              <a:spcAft>
                <a:spcPct val="50000"/>
              </a:spcAft>
              <a:buClr>
                <a:srgbClr val="FF0066"/>
              </a:buClr>
              <a:buSzPct val="80000"/>
              <a:buFont typeface="Wingdings" panose="05000000000000000000" pitchFamily="2" charset="2"/>
              <a:buChar char="u"/>
            </a:pPr>
            <a:r>
              <a:rPr lang="zh-CN" altLang="en-US" sz="2600" b="1" dirty="0">
                <a:latin typeface="Times New Roman" panose="02020603050405020304" pitchFamily="18" charset="0"/>
                <a:ea typeface="楷体_GB2312" pitchFamily="49" charset="-122"/>
                <a:sym typeface="Gill Sans MT" panose="020B0502020104020203" pitchFamily="34" charset="0"/>
              </a:rPr>
              <a:t>按重要程度选择最主要的项目合作形式并按相应的代码填写</a:t>
            </a:r>
            <a:endParaRPr lang="zh-CN" altLang="en-US" sz="2600" b="1" dirty="0">
              <a:latin typeface="Times New Roman" panose="02020603050405020304" pitchFamily="18" charset="0"/>
              <a:ea typeface="楷体_GB2312" pitchFamily="49" charset="-122"/>
              <a:sym typeface="Gill Sans MT" panose="020B0502020104020203" pitchFamily="34" charset="0"/>
            </a:endParaRPr>
          </a:p>
        </p:txBody>
      </p:sp>
      <p:sp>
        <p:nvSpPr>
          <p:cNvPr id="7"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3729" name="Picture 13" descr="F{IH@TS[NL17F77S8@_MXQL"/>
          <p:cNvPicPr>
            <a:picLocks noChangeAspect="1"/>
          </p:cNvPicPr>
          <p:nvPr/>
        </p:nvPicPr>
        <p:blipFill>
          <a:blip r:embed="rId1"/>
          <a:srcRect t="31252" b="47026"/>
          <a:stretch>
            <a:fillRect/>
          </a:stretch>
        </p:blipFill>
        <p:spPr>
          <a:xfrm>
            <a:off x="168275" y="165100"/>
            <a:ext cx="8828088" cy="703263"/>
          </a:xfrm>
          <a:prstGeom prst="rect">
            <a:avLst/>
          </a:prstGeom>
          <a:noFill/>
          <a:ln w="28575" cap="flat" cmpd="sng">
            <a:solidFill>
              <a:srgbClr val="FF0000"/>
            </a:solidFill>
            <a:prstDash val="solid"/>
            <a:miter/>
            <a:headEnd type="none" w="med" len="med"/>
            <a:tailEnd type="none" w="med" len="med"/>
          </a:ln>
        </p:spPr>
      </p:pic>
      <p:sp>
        <p:nvSpPr>
          <p:cNvPr id="5" name="线形标注 2 4"/>
          <p:cNvSpPr/>
          <p:nvPr/>
        </p:nvSpPr>
        <p:spPr bwMode="auto">
          <a:xfrm>
            <a:off x="4859338" y="1016000"/>
            <a:ext cx="2916238" cy="612775"/>
          </a:xfrm>
          <a:prstGeom prst="borderCallout2">
            <a:avLst>
              <a:gd name="adj1" fmla="val 18653"/>
              <a:gd name="adj2" fmla="val -2611"/>
              <a:gd name="adj3" fmla="val 18653"/>
              <a:gd name="adj4" fmla="val -15079"/>
              <a:gd name="adj5" fmla="val -75648"/>
              <a:gd name="adj6" fmla="val -41264"/>
            </a:avLst>
          </a:prstGeom>
          <a:gradFill rotWithShape="1">
            <a:gsLst>
              <a:gs pos="0">
                <a:srgbClr val="A5DDF3"/>
              </a:gs>
              <a:gs pos="35001">
                <a:srgbClr val="C0E6F5"/>
              </a:gs>
              <a:gs pos="100000">
                <a:srgbClr val="E6F6FC"/>
              </a:gs>
            </a:gsLst>
            <a:lin ang="16200000" scaled="1"/>
          </a:gradFill>
          <a:ln w="15875" algn="ctr">
            <a:solidFill>
              <a:srgbClr val="348FA6"/>
            </a:solidFill>
            <a:miter lim="800000"/>
          </a:ln>
          <a:effectLst>
            <a:outerShdw dist="20000" dir="5400000" rotWithShape="0">
              <a:srgbClr val="000000">
                <a:alpha val="37999"/>
              </a:srgbClr>
            </a:outerShdw>
          </a:effectLst>
        </p:spPr>
        <p:txBody>
          <a:bodyPr anchor="ctr"/>
          <a:p>
            <a:pPr lvl="0" algn="ctr"/>
            <a:r>
              <a:rPr lang="zh-CN" altLang="en-US" sz="3200" b="1" dirty="0">
                <a:solidFill>
                  <a:srgbClr val="000000"/>
                </a:solidFill>
                <a:latin typeface="Times New Roman" panose="02020603050405020304" pitchFamily="18" charset="0"/>
                <a:ea typeface="楷体_GB2312" pitchFamily="49" charset="-122"/>
              </a:rPr>
              <a:t>项目成果形式</a:t>
            </a:r>
            <a:endParaRPr lang="zh-CN" altLang="en-US" sz="3200" b="1" dirty="0">
              <a:solidFill>
                <a:srgbClr val="000000"/>
              </a:solidFill>
              <a:latin typeface="Times New Roman" panose="02020603050405020304" pitchFamily="18" charset="0"/>
              <a:ea typeface="楷体_GB2312" pitchFamily="49" charset="-122"/>
            </a:endParaRPr>
          </a:p>
        </p:txBody>
      </p:sp>
      <p:sp>
        <p:nvSpPr>
          <p:cNvPr id="73731" name="Rectangle 2"/>
          <p:cNvSpPr txBox="1"/>
          <p:nvPr/>
        </p:nvSpPr>
        <p:spPr>
          <a:xfrm>
            <a:off x="792163" y="1449388"/>
            <a:ext cx="7993062" cy="5138737"/>
          </a:xfrm>
          <a:prstGeom prst="rect">
            <a:avLst/>
          </a:prstGeom>
          <a:noFill/>
          <a:ln w="9525">
            <a:noFill/>
          </a:ln>
        </p:spPr>
        <p:txBody>
          <a:bodyPr/>
          <a:p>
            <a:pPr marL="365125" lvl="0" indent="-282575" defTabSz="0" eaLnBrk="0" hangingPunct="0">
              <a:lnSpc>
                <a:spcPct val="80000"/>
              </a:lnSpc>
              <a:spcBef>
                <a:spcPct val="50000"/>
              </a:spcBef>
              <a:buClr>
                <a:srgbClr val="FF0066"/>
              </a:buClr>
              <a:buSzPct val="80000"/>
              <a:buFont typeface="Wingdings" panose="05000000000000000000" pitchFamily="2" charset="2"/>
              <a:buChar char="u"/>
            </a:pPr>
            <a:r>
              <a:rPr lang="zh-CN" altLang="en-US" sz="2200" b="1" dirty="0">
                <a:latin typeface="Times New Roman" panose="02020603050405020304" pitchFamily="18" charset="0"/>
                <a:ea typeface="楷体_GB2312" pitchFamily="49" charset="-122"/>
                <a:sym typeface="Gill Sans MT" panose="020B0502020104020203" pitchFamily="34" charset="0"/>
              </a:rPr>
              <a:t>分类与代码：</a:t>
            </a:r>
            <a:endParaRPr lang="zh-CN" altLang="en-US" sz="22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80000"/>
              </a:lnSpc>
              <a:spcBef>
                <a:spcPct val="50000"/>
              </a:spcBef>
              <a:buClr>
                <a:srgbClr val="FF0066"/>
              </a:buClr>
              <a:buSzPct val="80000"/>
              <a:buFont typeface="Wingdings" panose="05000000000000000000" pitchFamily="2" charset="2"/>
              <a:buNone/>
            </a:pPr>
            <a:r>
              <a:rPr lang="en-US" altLang="zh-CN" sz="2200" b="1">
                <a:latin typeface="Times New Roman" panose="02020603050405020304" pitchFamily="18" charset="0"/>
                <a:ea typeface="楷体_GB2312" pitchFamily="49" charset="-122"/>
                <a:sym typeface="Gill Sans MT" panose="020B0502020104020203" pitchFamily="34" charset="0"/>
              </a:rPr>
              <a:t>    1.</a:t>
            </a:r>
            <a:r>
              <a:rPr lang="zh-CN" altLang="en-US" sz="2200" b="1" dirty="0">
                <a:latin typeface="Times New Roman" panose="02020603050405020304" pitchFamily="18" charset="0"/>
                <a:ea typeface="楷体_GB2312" pitchFamily="49" charset="-122"/>
                <a:sym typeface="Gill Sans MT" panose="020B0502020104020203" pitchFamily="34" charset="0"/>
              </a:rPr>
              <a:t>论文或专著；（企业极少）</a:t>
            </a:r>
            <a:endParaRPr lang="zh-CN" altLang="en-US" sz="22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spcBef>
                <a:spcPct val="50000"/>
              </a:spcBef>
              <a:buClr>
                <a:srgbClr val="FF0066"/>
              </a:buClr>
              <a:buSzPct val="80000"/>
              <a:buFont typeface="Wingdings" panose="05000000000000000000" pitchFamily="2" charset="2"/>
              <a:buNone/>
            </a:pPr>
            <a:r>
              <a:rPr lang="en-US" altLang="zh-CN" sz="2200" b="1">
                <a:latin typeface="Times New Roman" panose="02020603050405020304" pitchFamily="18" charset="0"/>
                <a:ea typeface="楷体_GB2312" pitchFamily="49" charset="-122"/>
                <a:sym typeface="Gill Sans MT" panose="020B0502020104020203" pitchFamily="34" charset="0"/>
              </a:rPr>
              <a:t>    2.</a:t>
            </a:r>
            <a:r>
              <a:rPr lang="zh-CN" altLang="en-US" sz="2200" b="1" dirty="0">
                <a:latin typeface="Times New Roman" panose="02020603050405020304" pitchFamily="18" charset="0"/>
                <a:ea typeface="楷体_GB2312" pitchFamily="49" charset="-122"/>
                <a:sym typeface="Gill Sans MT" panose="020B0502020104020203" pitchFamily="34" charset="0"/>
              </a:rPr>
              <a:t>自主研制的新产品原型或样机、样件、配方、新装置； </a:t>
            </a:r>
            <a:endParaRPr lang="zh-CN" altLang="en-US" sz="22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spcBef>
                <a:spcPct val="50000"/>
              </a:spcBef>
              <a:buClr>
                <a:srgbClr val="FF0066"/>
              </a:buClr>
              <a:buSzPct val="80000"/>
              <a:buFont typeface="Wingdings" panose="05000000000000000000" pitchFamily="2" charset="2"/>
              <a:buNone/>
            </a:pPr>
            <a:r>
              <a:rPr lang="en-US" altLang="zh-CN" sz="2200" b="1">
                <a:latin typeface="Times New Roman" panose="02020603050405020304" pitchFamily="18" charset="0"/>
                <a:ea typeface="楷体_GB2312" pitchFamily="49" charset="-122"/>
                <a:sym typeface="Gill Sans MT" panose="020B0502020104020203" pitchFamily="34" charset="0"/>
              </a:rPr>
              <a:t>    3.</a:t>
            </a:r>
            <a:r>
              <a:rPr lang="zh-CN" altLang="en-US" sz="2200" b="1" dirty="0">
                <a:latin typeface="Times New Roman" panose="02020603050405020304" pitchFamily="18" charset="0"/>
                <a:ea typeface="楷体_GB2312" pitchFamily="49" charset="-122"/>
                <a:sym typeface="Gill Sans MT" panose="020B0502020104020203" pitchFamily="34" charset="0"/>
              </a:rPr>
              <a:t>自主开发的新技术或新工艺、新工法；</a:t>
            </a:r>
            <a:endParaRPr lang="zh-CN" altLang="en-US" sz="22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80000"/>
              </a:lnSpc>
              <a:spcBef>
                <a:spcPct val="50000"/>
              </a:spcBef>
              <a:buClr>
                <a:srgbClr val="FF0066"/>
              </a:buClr>
              <a:buSzPct val="80000"/>
              <a:buFont typeface="Wingdings" panose="05000000000000000000" pitchFamily="2" charset="2"/>
              <a:buNone/>
            </a:pPr>
            <a:r>
              <a:rPr lang="en-US" altLang="zh-CN" sz="2200" b="1">
                <a:latin typeface="Times New Roman" panose="02020603050405020304" pitchFamily="18" charset="0"/>
                <a:ea typeface="楷体_GB2312" pitchFamily="49" charset="-122"/>
                <a:sym typeface="Gill Sans MT" panose="020B0502020104020203" pitchFamily="34" charset="0"/>
              </a:rPr>
              <a:t>    4.</a:t>
            </a:r>
            <a:r>
              <a:rPr lang="zh-CN" altLang="en-US" sz="2200" b="1" dirty="0">
                <a:latin typeface="Times New Roman" panose="02020603050405020304" pitchFamily="18" charset="0"/>
                <a:ea typeface="楷体_GB2312" pitchFamily="49" charset="-122"/>
                <a:sym typeface="Gill Sans MT" panose="020B0502020104020203" pitchFamily="34" charset="0"/>
              </a:rPr>
              <a:t>发明专利；</a:t>
            </a:r>
            <a:endParaRPr lang="zh-CN" altLang="en-US" sz="22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80000"/>
              </a:lnSpc>
              <a:spcBef>
                <a:spcPct val="50000"/>
              </a:spcBef>
              <a:buClr>
                <a:srgbClr val="FF0066"/>
              </a:buClr>
              <a:buSzPct val="80000"/>
              <a:buFont typeface="Wingdings" panose="05000000000000000000" pitchFamily="2" charset="2"/>
              <a:buNone/>
            </a:pPr>
            <a:r>
              <a:rPr lang="zh-CN" altLang="en-US" sz="2200" b="1" dirty="0">
                <a:latin typeface="Times New Roman" panose="02020603050405020304" pitchFamily="18" charset="0"/>
                <a:ea typeface="楷体_GB2312" pitchFamily="49" charset="-122"/>
                <a:sym typeface="Gill Sans MT" panose="020B0502020104020203" pitchFamily="34" charset="0"/>
              </a:rPr>
              <a:t>     </a:t>
            </a:r>
            <a:r>
              <a:rPr lang="en-US" altLang="zh-CN" sz="2200" b="1">
                <a:latin typeface="Times New Roman" panose="02020603050405020304" pitchFamily="18" charset="0"/>
                <a:ea typeface="楷体_GB2312" pitchFamily="49" charset="-122"/>
                <a:sym typeface="Gill Sans MT" panose="020B0502020104020203" pitchFamily="34" charset="0"/>
              </a:rPr>
              <a:t>5.</a:t>
            </a:r>
            <a:r>
              <a:rPr lang="zh-CN" altLang="en-US" sz="2200" b="1" dirty="0">
                <a:latin typeface="Times New Roman" panose="02020603050405020304" pitchFamily="18" charset="0"/>
                <a:ea typeface="楷体_GB2312" pitchFamily="49" charset="-122"/>
                <a:sym typeface="Gill Sans MT" panose="020B0502020104020203" pitchFamily="34" charset="0"/>
              </a:rPr>
              <a:t>实用新型专利；</a:t>
            </a:r>
            <a:endParaRPr lang="zh-CN" altLang="en-US" sz="22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80000"/>
              </a:lnSpc>
              <a:spcBef>
                <a:spcPct val="50000"/>
              </a:spcBef>
              <a:buClr>
                <a:srgbClr val="FF0066"/>
              </a:buClr>
              <a:buSzPct val="80000"/>
              <a:buFont typeface="Wingdings" panose="05000000000000000000" pitchFamily="2" charset="2"/>
              <a:buNone/>
            </a:pPr>
            <a:r>
              <a:rPr lang="zh-CN" altLang="en-US" sz="2200" b="1" dirty="0">
                <a:latin typeface="Times New Roman" panose="02020603050405020304" pitchFamily="18" charset="0"/>
                <a:ea typeface="楷体_GB2312" pitchFamily="49" charset="-122"/>
                <a:sym typeface="Gill Sans MT" panose="020B0502020104020203" pitchFamily="34" charset="0"/>
              </a:rPr>
              <a:t>     </a:t>
            </a:r>
            <a:r>
              <a:rPr lang="en-US" altLang="zh-CN" sz="2200" b="1">
                <a:latin typeface="Times New Roman" panose="02020603050405020304" pitchFamily="18" charset="0"/>
                <a:ea typeface="楷体_GB2312" pitchFamily="49" charset="-122"/>
                <a:sym typeface="Gill Sans MT" panose="020B0502020104020203" pitchFamily="34" charset="0"/>
              </a:rPr>
              <a:t>6.</a:t>
            </a:r>
            <a:r>
              <a:rPr lang="zh-CN" altLang="en-US" sz="2200" b="1" dirty="0">
                <a:latin typeface="Times New Roman" panose="02020603050405020304" pitchFamily="18" charset="0"/>
                <a:ea typeface="楷体_GB2312" pitchFamily="49" charset="-122"/>
                <a:sym typeface="Gill Sans MT" panose="020B0502020104020203" pitchFamily="34" charset="0"/>
              </a:rPr>
              <a:t>外观设计专利；</a:t>
            </a:r>
            <a:endParaRPr lang="zh-CN" altLang="en-US" sz="22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80000"/>
              </a:lnSpc>
              <a:spcBef>
                <a:spcPct val="50000"/>
              </a:spcBef>
              <a:buClr>
                <a:srgbClr val="FF0066"/>
              </a:buClr>
              <a:buSzPct val="80000"/>
              <a:buFont typeface="Wingdings" panose="05000000000000000000" pitchFamily="2" charset="2"/>
              <a:buNone/>
            </a:pPr>
            <a:r>
              <a:rPr lang="zh-CN" altLang="en-US" sz="2200" b="1" dirty="0">
                <a:latin typeface="Times New Roman" panose="02020603050405020304" pitchFamily="18" charset="0"/>
                <a:ea typeface="楷体_GB2312" pitchFamily="49" charset="-122"/>
                <a:sym typeface="Gill Sans MT" panose="020B0502020104020203" pitchFamily="34" charset="0"/>
              </a:rPr>
              <a:t>     </a:t>
            </a:r>
            <a:r>
              <a:rPr lang="en-US" altLang="zh-CN" sz="2200" b="1">
                <a:latin typeface="Times New Roman" panose="02020603050405020304" pitchFamily="18" charset="0"/>
                <a:ea typeface="楷体_GB2312" pitchFamily="49" charset="-122"/>
                <a:sym typeface="Gill Sans MT" panose="020B0502020104020203" pitchFamily="34" charset="0"/>
              </a:rPr>
              <a:t>7.</a:t>
            </a:r>
            <a:r>
              <a:rPr lang="zh-CN" altLang="en-US" sz="2200" b="1" dirty="0">
                <a:latin typeface="Times New Roman" panose="02020603050405020304" pitchFamily="18" charset="0"/>
                <a:ea typeface="楷体_GB2312" pitchFamily="49" charset="-122"/>
                <a:sym typeface="Gill Sans MT" panose="020B0502020104020203" pitchFamily="34" charset="0"/>
              </a:rPr>
              <a:t>带有技术、工艺参数的图纸、技术标准、操作规范；</a:t>
            </a:r>
            <a:endParaRPr lang="zh-CN" altLang="en-US" sz="22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80000"/>
              </a:lnSpc>
              <a:spcBef>
                <a:spcPct val="50000"/>
              </a:spcBef>
              <a:buClr>
                <a:srgbClr val="FF0066"/>
              </a:buClr>
              <a:buSzPct val="80000"/>
              <a:buFont typeface="Wingdings" panose="05000000000000000000" pitchFamily="2" charset="2"/>
              <a:buNone/>
            </a:pPr>
            <a:r>
              <a:rPr lang="en-US" altLang="zh-CN" sz="2200" b="1">
                <a:latin typeface="Times New Roman" panose="02020603050405020304" pitchFamily="18" charset="0"/>
                <a:ea typeface="楷体_GB2312" pitchFamily="49" charset="-122"/>
                <a:sym typeface="Gill Sans MT" panose="020B0502020104020203" pitchFamily="34" charset="0"/>
              </a:rPr>
              <a:t>     8.</a:t>
            </a:r>
            <a:r>
              <a:rPr lang="zh-CN" altLang="en-US" sz="2200" b="1" dirty="0">
                <a:latin typeface="Times New Roman" panose="02020603050405020304" pitchFamily="18" charset="0"/>
                <a:ea typeface="楷体_GB2312" pitchFamily="49" charset="-122"/>
                <a:sym typeface="Gill Sans MT" panose="020B0502020104020203" pitchFamily="34" charset="0"/>
              </a:rPr>
              <a:t>基础软件；</a:t>
            </a:r>
            <a:endParaRPr lang="zh-CN" altLang="en-US" sz="22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80000"/>
              </a:lnSpc>
              <a:spcBef>
                <a:spcPct val="50000"/>
              </a:spcBef>
              <a:buClr>
                <a:srgbClr val="FF0066"/>
              </a:buClr>
              <a:buSzPct val="80000"/>
              <a:buFont typeface="Wingdings" panose="05000000000000000000" pitchFamily="2" charset="2"/>
              <a:buNone/>
            </a:pPr>
            <a:r>
              <a:rPr lang="zh-CN" altLang="en-US" sz="2200" b="1" dirty="0">
                <a:latin typeface="Times New Roman" panose="02020603050405020304" pitchFamily="18" charset="0"/>
                <a:ea typeface="楷体_GB2312" pitchFamily="49" charset="-122"/>
                <a:sym typeface="Gill Sans MT" panose="020B0502020104020203" pitchFamily="34" charset="0"/>
              </a:rPr>
              <a:t>     </a:t>
            </a:r>
            <a:r>
              <a:rPr lang="en-US" altLang="zh-CN" sz="2200" b="1">
                <a:latin typeface="Times New Roman" panose="02020603050405020304" pitchFamily="18" charset="0"/>
                <a:ea typeface="楷体_GB2312" pitchFamily="49" charset="-122"/>
                <a:sym typeface="Gill Sans MT" panose="020B0502020104020203" pitchFamily="34" charset="0"/>
              </a:rPr>
              <a:t>9.</a:t>
            </a:r>
            <a:r>
              <a:rPr lang="zh-CN" altLang="en-US" sz="2200" b="1" dirty="0">
                <a:latin typeface="Times New Roman" panose="02020603050405020304" pitchFamily="18" charset="0"/>
                <a:ea typeface="楷体_GB2312" pitchFamily="49" charset="-122"/>
                <a:sym typeface="Gill Sans MT" panose="020B0502020104020203" pitchFamily="34" charset="0"/>
              </a:rPr>
              <a:t>应用软件；     </a:t>
            </a:r>
            <a:endParaRPr lang="en-US" altLang="zh-CN" sz="2200" b="1">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80000"/>
              </a:lnSpc>
              <a:spcBef>
                <a:spcPct val="50000"/>
              </a:spcBef>
              <a:buClr>
                <a:srgbClr val="FF0066"/>
              </a:buClr>
              <a:buSzPct val="80000"/>
              <a:buFont typeface="Wingdings" panose="05000000000000000000" pitchFamily="2" charset="2"/>
              <a:buNone/>
            </a:pPr>
            <a:r>
              <a:rPr lang="en-US" altLang="zh-CN" sz="2200" b="1">
                <a:latin typeface="Times New Roman" panose="02020603050405020304" pitchFamily="18" charset="0"/>
                <a:ea typeface="楷体_GB2312" pitchFamily="49" charset="-122"/>
                <a:sym typeface="Gill Sans MT" panose="020B0502020104020203" pitchFamily="34" charset="0"/>
              </a:rPr>
              <a:t>     10.</a:t>
            </a:r>
            <a:r>
              <a:rPr lang="zh-CN" altLang="en-US" sz="2200" b="1" dirty="0">
                <a:latin typeface="Times New Roman" panose="02020603050405020304" pitchFamily="18" charset="0"/>
                <a:ea typeface="楷体_GB2312" pitchFamily="49" charset="-122"/>
                <a:sym typeface="Gill Sans MT" panose="020B0502020104020203" pitchFamily="34" charset="0"/>
              </a:rPr>
              <a:t>其他。</a:t>
            </a:r>
            <a:endParaRPr lang="zh-CN" altLang="en-US" sz="2200" b="1" dirty="0">
              <a:latin typeface="Times New Roman" panose="02020603050405020304" pitchFamily="18" charset="0"/>
              <a:ea typeface="楷体_GB2312" pitchFamily="49" charset="-122"/>
              <a:sym typeface="Gill Sans MT" panose="020B0502020104020203" pitchFamily="34" charset="0"/>
            </a:endParaRPr>
          </a:p>
        </p:txBody>
      </p:sp>
      <p:sp>
        <p:nvSpPr>
          <p:cNvPr id="6"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7" name="Rectangle 2"/>
          <p:cNvSpPr>
            <a:spLocks noGrp="1"/>
          </p:cNvSpPr>
          <p:nvPr>
            <p:ph idx="1"/>
          </p:nvPr>
        </p:nvSpPr>
        <p:spPr>
          <a:xfrm>
            <a:off x="755650" y="762000"/>
            <a:ext cx="8083550" cy="5410200"/>
          </a:xfrm>
          <a:ln/>
        </p:spPr>
        <p:txBody>
          <a:bodyPr vert="horz" wrap="square" lIns="91440" tIns="45720" rIns="91440" bIns="45720" anchor="t"/>
          <a:p>
            <a:pPr eaLnBrk="1" hangingPunct="1">
              <a:spcBef>
                <a:spcPct val="50000"/>
              </a:spcBef>
              <a:spcAft>
                <a:spcPct val="5000"/>
              </a:spcAft>
              <a:buClr>
                <a:srgbClr val="FF9900"/>
              </a:buClr>
              <a:buFont typeface="Wingdings" panose="05000000000000000000" pitchFamily="2" charset="2"/>
              <a:buNone/>
            </a:pPr>
            <a:r>
              <a:rPr lang="zh-CN" altLang="en-US" sz="3500" b="1" dirty="0">
                <a:solidFill>
                  <a:srgbClr val="FF0000"/>
                </a:solidFill>
                <a:latin typeface="楷体_GB2312" pitchFamily="49" charset="-122"/>
                <a:ea typeface="楷体_GB2312" pitchFamily="49" charset="-122"/>
              </a:rPr>
              <a:t>注意：</a:t>
            </a:r>
            <a:endParaRPr lang="zh-CN" altLang="en-US" sz="3500" b="1" dirty="0">
              <a:solidFill>
                <a:srgbClr val="FF0000"/>
              </a:solidFill>
              <a:latin typeface="楷体_GB2312" pitchFamily="49" charset="-122"/>
              <a:ea typeface="楷体_GB2312" pitchFamily="49" charset="-122"/>
            </a:endParaRPr>
          </a:p>
          <a:p>
            <a:pPr eaLnBrk="1" hangingPunct="1">
              <a:spcBef>
                <a:spcPct val="50000"/>
              </a:spcBef>
              <a:spcAft>
                <a:spcPct val="5000"/>
              </a:spcAft>
              <a:buClr>
                <a:srgbClr val="FF0066"/>
              </a:buClr>
              <a:buFont typeface="Wingdings" panose="05000000000000000000" pitchFamily="2" charset="2"/>
              <a:buChar char="u"/>
            </a:pPr>
            <a:r>
              <a:rPr lang="zh-CN" altLang="en-US" sz="3100" b="1" dirty="0">
                <a:latin typeface="Times New Roman" panose="02020603050405020304" pitchFamily="18" charset="0"/>
                <a:ea typeface="楷体_GB2312" pitchFamily="49" charset="-122"/>
              </a:rPr>
              <a:t>该指标是</a:t>
            </a:r>
            <a:r>
              <a:rPr lang="zh-CN" altLang="en-US" sz="3100" b="1" dirty="0">
                <a:solidFill>
                  <a:srgbClr val="FF0000"/>
                </a:solidFill>
                <a:latin typeface="Times New Roman" panose="02020603050405020304" pitchFamily="18" charset="0"/>
                <a:ea typeface="楷体_GB2312" pitchFamily="49" charset="-122"/>
              </a:rPr>
              <a:t>判断</a:t>
            </a:r>
            <a:r>
              <a:rPr lang="en-US" altLang="zh-CN" sz="3100" b="1">
                <a:solidFill>
                  <a:srgbClr val="FF0000"/>
                </a:solidFill>
                <a:latin typeface="Times New Roman" panose="02020603050405020304" pitchFamily="18" charset="0"/>
                <a:ea typeface="楷体_GB2312" pitchFamily="49" charset="-122"/>
              </a:rPr>
              <a:t>R&amp;D</a:t>
            </a:r>
            <a:r>
              <a:rPr lang="zh-CN" altLang="en-US" sz="3100" b="1" dirty="0">
                <a:solidFill>
                  <a:srgbClr val="FF0000"/>
                </a:solidFill>
                <a:latin typeface="Times New Roman" panose="02020603050405020304" pitchFamily="18" charset="0"/>
                <a:ea typeface="楷体_GB2312" pitchFamily="49" charset="-122"/>
              </a:rPr>
              <a:t>项目</a:t>
            </a:r>
            <a:r>
              <a:rPr lang="zh-CN" altLang="en-US" sz="3000" b="1" dirty="0">
                <a:latin typeface="Times New Roman" panose="02020603050405020304" pitchFamily="18" charset="0"/>
                <a:ea typeface="楷体_GB2312" pitchFamily="49" charset="-122"/>
              </a:rPr>
              <a:t>的重要指标，项目成果形式为</a:t>
            </a:r>
            <a:r>
              <a:rPr lang="en-US" altLang="zh-CN" sz="3000" b="1" u="sng">
                <a:solidFill>
                  <a:srgbClr val="FF0000"/>
                </a:solidFill>
                <a:latin typeface="Times New Roman" panose="02020603050405020304" pitchFamily="18" charset="0"/>
                <a:ea typeface="楷体_GB2312" pitchFamily="49" charset="-122"/>
              </a:rPr>
              <a:t>1</a:t>
            </a:r>
            <a:r>
              <a:rPr lang="zh-CN" altLang="en-US" sz="3000" b="1" u="sng" dirty="0">
                <a:solidFill>
                  <a:srgbClr val="FF0000"/>
                </a:solidFill>
                <a:latin typeface="Times New Roman" panose="02020603050405020304" pitchFamily="18" charset="0"/>
                <a:ea typeface="楷体_GB2312" pitchFamily="49" charset="-122"/>
              </a:rPr>
              <a:t>、</a:t>
            </a:r>
            <a:r>
              <a:rPr lang="en-US" altLang="zh-CN" sz="3000" b="1" u="sng">
                <a:solidFill>
                  <a:srgbClr val="FF0000"/>
                </a:solidFill>
                <a:latin typeface="Times New Roman" panose="02020603050405020304" pitchFamily="18" charset="0"/>
                <a:ea typeface="楷体_GB2312" pitchFamily="49" charset="-122"/>
              </a:rPr>
              <a:t>2</a:t>
            </a:r>
            <a:r>
              <a:rPr lang="zh-CN" altLang="en-US" sz="3000" b="1" u="sng" dirty="0">
                <a:solidFill>
                  <a:srgbClr val="FF0000"/>
                </a:solidFill>
                <a:latin typeface="Times New Roman" panose="02020603050405020304" pitchFamily="18" charset="0"/>
                <a:ea typeface="楷体_GB2312" pitchFamily="49" charset="-122"/>
              </a:rPr>
              <a:t>、</a:t>
            </a:r>
            <a:r>
              <a:rPr lang="en-US" altLang="zh-CN" sz="3000" b="1" u="sng">
                <a:solidFill>
                  <a:srgbClr val="FF0000"/>
                </a:solidFill>
                <a:latin typeface="Times New Roman" panose="02020603050405020304" pitchFamily="18" charset="0"/>
                <a:ea typeface="楷体_GB2312" pitchFamily="49" charset="-122"/>
              </a:rPr>
              <a:t>3</a:t>
            </a:r>
            <a:r>
              <a:rPr lang="zh-CN" altLang="en-US" sz="3000" b="1" u="sng" dirty="0">
                <a:solidFill>
                  <a:srgbClr val="FF0000"/>
                </a:solidFill>
                <a:latin typeface="Times New Roman" panose="02020603050405020304" pitchFamily="18" charset="0"/>
                <a:ea typeface="楷体_GB2312" pitchFamily="49" charset="-122"/>
              </a:rPr>
              <a:t>、</a:t>
            </a:r>
            <a:r>
              <a:rPr lang="en-US" altLang="zh-CN" sz="3000" b="1" u="sng">
                <a:solidFill>
                  <a:srgbClr val="FF0000"/>
                </a:solidFill>
                <a:latin typeface="Times New Roman" panose="02020603050405020304" pitchFamily="18" charset="0"/>
                <a:ea typeface="楷体_GB2312" pitchFamily="49" charset="-122"/>
              </a:rPr>
              <a:t>4</a:t>
            </a:r>
            <a:r>
              <a:rPr lang="zh-CN" altLang="en-US" sz="3000" b="1" u="sng" dirty="0">
                <a:solidFill>
                  <a:srgbClr val="FF0000"/>
                </a:solidFill>
                <a:latin typeface="Times New Roman" panose="02020603050405020304" pitchFamily="18" charset="0"/>
                <a:ea typeface="楷体_GB2312" pitchFamily="49" charset="-122"/>
              </a:rPr>
              <a:t>、</a:t>
            </a:r>
            <a:r>
              <a:rPr lang="en-US" altLang="zh-CN" sz="3000" b="1" u="sng">
                <a:solidFill>
                  <a:srgbClr val="FF0000"/>
                </a:solidFill>
                <a:latin typeface="Times New Roman" panose="02020603050405020304" pitchFamily="18" charset="0"/>
                <a:ea typeface="楷体_GB2312" pitchFamily="49" charset="-122"/>
              </a:rPr>
              <a:t>8</a:t>
            </a:r>
            <a:r>
              <a:rPr lang="zh-CN" altLang="en-US" sz="3100" b="1" dirty="0">
                <a:solidFill>
                  <a:srgbClr val="FF0000"/>
                </a:solidFill>
                <a:latin typeface="Times New Roman" panose="02020603050405020304" pitchFamily="18" charset="0"/>
                <a:ea typeface="楷体_GB2312" pitchFamily="49" charset="-122"/>
              </a:rPr>
              <a:t>的</a:t>
            </a:r>
            <a:r>
              <a:rPr lang="zh-CN" altLang="en-US" sz="3100" b="1" dirty="0">
                <a:latin typeface="Times New Roman" panose="02020603050405020304" pitchFamily="18" charset="0"/>
                <a:ea typeface="楷体_GB2312" pitchFamily="49" charset="-122"/>
              </a:rPr>
              <a:t>项目属于</a:t>
            </a:r>
            <a:r>
              <a:rPr lang="en-US" altLang="zh-CN" sz="3100" b="1">
                <a:latin typeface="Times New Roman" panose="02020603050405020304" pitchFamily="18" charset="0"/>
                <a:ea typeface="楷体_GB2312" pitchFamily="49" charset="-122"/>
              </a:rPr>
              <a:t>R&amp;D</a:t>
            </a:r>
            <a:r>
              <a:rPr lang="zh-CN" altLang="en-US" sz="3100" b="1" dirty="0">
                <a:latin typeface="Times New Roman" panose="02020603050405020304" pitchFamily="18" charset="0"/>
                <a:ea typeface="楷体_GB2312" pitchFamily="49" charset="-122"/>
              </a:rPr>
              <a:t>项目，选择其他的形式就为非</a:t>
            </a:r>
            <a:r>
              <a:rPr lang="en-US" altLang="zh-CN" sz="3100" b="1">
                <a:latin typeface="Times New Roman" panose="02020603050405020304" pitchFamily="18" charset="0"/>
                <a:ea typeface="楷体_GB2312" pitchFamily="49" charset="-122"/>
              </a:rPr>
              <a:t>R&amp;D</a:t>
            </a:r>
            <a:r>
              <a:rPr lang="zh-CN" altLang="en-US" sz="3100" b="1" dirty="0">
                <a:latin typeface="Times New Roman" panose="02020603050405020304" pitchFamily="18" charset="0"/>
                <a:ea typeface="楷体_GB2312" pitchFamily="49" charset="-122"/>
              </a:rPr>
              <a:t>项目，请慎重填报。</a:t>
            </a:r>
            <a:endParaRPr lang="zh-CN" altLang="en-US" sz="3100" b="1" dirty="0">
              <a:latin typeface="Times New Roman" panose="02020603050405020304" pitchFamily="18" charset="0"/>
              <a:ea typeface="楷体_GB2312" pitchFamily="49" charset="-122"/>
            </a:endParaRPr>
          </a:p>
          <a:p>
            <a:pPr eaLnBrk="1" hangingPunct="1">
              <a:spcBef>
                <a:spcPct val="50000"/>
              </a:spcBef>
              <a:spcAft>
                <a:spcPct val="5000"/>
              </a:spcAft>
              <a:buClr>
                <a:srgbClr val="FF0066"/>
              </a:buClr>
              <a:buFont typeface="Wingdings" panose="05000000000000000000" pitchFamily="2" charset="2"/>
              <a:buChar char="u"/>
            </a:pPr>
            <a:r>
              <a:rPr lang="zh-CN" altLang="en-US" sz="3100" b="1" dirty="0">
                <a:latin typeface="Times New Roman" panose="02020603050405020304" pitchFamily="18" charset="0"/>
                <a:ea typeface="楷体_GB2312" pitchFamily="49" charset="-122"/>
              </a:rPr>
              <a:t>代码</a:t>
            </a:r>
            <a:r>
              <a:rPr lang="zh-CN" altLang="en-US" sz="3100" b="1" dirty="0">
                <a:solidFill>
                  <a:srgbClr val="FF0000"/>
                </a:solidFill>
                <a:latin typeface="Times New Roman" panose="02020603050405020304" pitchFamily="18" charset="0"/>
                <a:ea typeface="楷体_GB2312" pitchFamily="49" charset="-122"/>
              </a:rPr>
              <a:t>“</a:t>
            </a:r>
            <a:r>
              <a:rPr lang="en-US" altLang="zh-CN" sz="3100" b="1">
                <a:solidFill>
                  <a:srgbClr val="FF0000"/>
                </a:solidFill>
                <a:latin typeface="Times New Roman" panose="02020603050405020304" pitchFamily="18" charset="0"/>
                <a:ea typeface="楷体_GB2312" pitchFamily="49" charset="-122"/>
              </a:rPr>
              <a:t>1 .</a:t>
            </a:r>
            <a:r>
              <a:rPr lang="zh-CN" altLang="en-US" sz="3100" b="1" dirty="0">
                <a:solidFill>
                  <a:srgbClr val="FF0000"/>
                </a:solidFill>
                <a:latin typeface="Times New Roman" panose="02020603050405020304" pitchFamily="18" charset="0"/>
                <a:ea typeface="楷体_GB2312" pitchFamily="49" charset="-122"/>
              </a:rPr>
              <a:t>论文或专著”</a:t>
            </a:r>
            <a:r>
              <a:rPr lang="zh-CN" altLang="en-US" sz="3100" b="1" dirty="0">
                <a:latin typeface="Times New Roman" panose="02020603050405020304" pitchFamily="18" charset="0"/>
                <a:ea typeface="楷体_GB2312" pitchFamily="49" charset="-122"/>
              </a:rPr>
              <a:t>这种成果形式，一般出现在高校或者专业研究机构，企业极少发生的，如果企业选择“</a:t>
            </a:r>
            <a:r>
              <a:rPr lang="en-US" altLang="zh-CN" sz="3100" b="1">
                <a:latin typeface="Times New Roman" panose="02020603050405020304" pitchFamily="18" charset="0"/>
                <a:ea typeface="楷体_GB2312" pitchFamily="49" charset="-122"/>
              </a:rPr>
              <a:t>1”</a:t>
            </a:r>
            <a:r>
              <a:rPr lang="zh-CN" altLang="en-US" sz="3100" b="1" dirty="0">
                <a:latin typeface="Times New Roman" panose="02020603050405020304" pitchFamily="18" charset="0"/>
                <a:ea typeface="楷体_GB2312" pitchFamily="49" charset="-122"/>
              </a:rPr>
              <a:t>的就必须核实清楚，是否存在误填，否则需要说明情况。</a:t>
            </a:r>
            <a:endParaRPr lang="zh-CN" altLang="en-US" sz="3100" b="1" dirty="0">
              <a:latin typeface="Times New Roman" panose="02020603050405020304" pitchFamily="18" charset="0"/>
              <a:ea typeface="楷体_GB2312" pitchFamily="49" charset="-122"/>
            </a:endParaRPr>
          </a:p>
        </p:txBody>
      </p:sp>
      <p:sp>
        <p:nvSpPr>
          <p:cNvPr id="3"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6801" name="Picture 13" descr="F{IH@TS[NL17F77S8@_MXQL"/>
          <p:cNvPicPr>
            <a:picLocks noChangeAspect="1"/>
          </p:cNvPicPr>
          <p:nvPr/>
        </p:nvPicPr>
        <p:blipFill>
          <a:blip r:embed="rId1"/>
          <a:srcRect t="31252" b="47026"/>
          <a:stretch>
            <a:fillRect/>
          </a:stretch>
        </p:blipFill>
        <p:spPr>
          <a:xfrm>
            <a:off x="168275" y="165100"/>
            <a:ext cx="8828088" cy="703263"/>
          </a:xfrm>
          <a:prstGeom prst="rect">
            <a:avLst/>
          </a:prstGeom>
          <a:noFill/>
          <a:ln w="28575" cap="flat" cmpd="sng">
            <a:solidFill>
              <a:srgbClr val="FF0000"/>
            </a:solidFill>
            <a:prstDash val="solid"/>
            <a:miter/>
            <a:headEnd type="none" w="med" len="med"/>
            <a:tailEnd type="none" w="med" len="med"/>
          </a:ln>
        </p:spPr>
      </p:pic>
      <p:sp>
        <p:nvSpPr>
          <p:cNvPr id="5" name="线形标注 2 4"/>
          <p:cNvSpPr/>
          <p:nvPr/>
        </p:nvSpPr>
        <p:spPr bwMode="auto">
          <a:xfrm>
            <a:off x="4859338" y="1125538"/>
            <a:ext cx="3241675" cy="539750"/>
          </a:xfrm>
          <a:prstGeom prst="borderCallout2">
            <a:avLst>
              <a:gd name="adj1" fmla="val 21176"/>
              <a:gd name="adj2" fmla="val -2491"/>
              <a:gd name="adj3" fmla="val 21176"/>
              <a:gd name="adj4" fmla="val -7208"/>
              <a:gd name="adj5" fmla="val -86256"/>
              <a:gd name="adj6" fmla="val -16787"/>
            </a:avLst>
          </a:prstGeom>
          <a:gradFill rotWithShape="1">
            <a:gsLst>
              <a:gs pos="0">
                <a:srgbClr val="A5DDF3"/>
              </a:gs>
              <a:gs pos="35001">
                <a:srgbClr val="C0E6F5"/>
              </a:gs>
              <a:gs pos="100000">
                <a:srgbClr val="E6F6FC"/>
              </a:gs>
            </a:gsLst>
            <a:lin ang="16200000" scaled="1"/>
          </a:gradFill>
          <a:ln w="15875" algn="ctr">
            <a:solidFill>
              <a:srgbClr val="348FA6"/>
            </a:solidFill>
            <a:miter lim="800000"/>
          </a:ln>
          <a:effectLst>
            <a:outerShdw dist="20000" dir="5400000" rotWithShape="0">
              <a:srgbClr val="000000">
                <a:alpha val="37999"/>
              </a:srgbClr>
            </a:outerShdw>
          </a:effectLst>
        </p:spPr>
        <p:txBody>
          <a:bodyPr anchor="ctr"/>
          <a:p>
            <a:pPr lvl="0" algn="ctr"/>
            <a:r>
              <a:rPr lang="zh-CN" altLang="en-US" sz="2800" b="1" dirty="0">
                <a:solidFill>
                  <a:srgbClr val="000000"/>
                </a:solidFill>
                <a:latin typeface="Times New Roman" panose="02020603050405020304" pitchFamily="18" charset="0"/>
                <a:ea typeface="楷体_GB2312" pitchFamily="49" charset="-122"/>
              </a:rPr>
              <a:t>项目技术经济目标</a:t>
            </a:r>
            <a:endParaRPr lang="zh-CN" altLang="en-US" sz="2800" b="1" dirty="0">
              <a:solidFill>
                <a:srgbClr val="000000"/>
              </a:solidFill>
              <a:latin typeface="Times New Roman" panose="02020603050405020304" pitchFamily="18" charset="0"/>
              <a:ea typeface="楷体_GB2312" pitchFamily="49" charset="-122"/>
            </a:endParaRPr>
          </a:p>
        </p:txBody>
      </p:sp>
      <p:sp>
        <p:nvSpPr>
          <p:cNvPr id="76803" name="Rectangle 2"/>
          <p:cNvSpPr txBox="1"/>
          <p:nvPr/>
        </p:nvSpPr>
        <p:spPr>
          <a:xfrm>
            <a:off x="620713" y="1541463"/>
            <a:ext cx="7924800" cy="4879975"/>
          </a:xfrm>
          <a:prstGeom prst="rect">
            <a:avLst/>
          </a:prstGeom>
          <a:noFill/>
          <a:ln w="9525">
            <a:noFill/>
          </a:ln>
        </p:spPr>
        <p:txBody>
          <a:bodyPr/>
          <a:p>
            <a:pPr marL="365125" lvl="0" indent="-282575" defTabSz="0" eaLnBrk="0" hangingPunct="0">
              <a:lnSpc>
                <a:spcPct val="80000"/>
              </a:lnSpc>
              <a:spcBef>
                <a:spcPct val="50000"/>
              </a:spcBef>
              <a:buClr>
                <a:srgbClr val="FF0066"/>
              </a:buClr>
              <a:buSzPct val="80000"/>
              <a:buFont typeface="Wingdings" panose="05000000000000000000" pitchFamily="2" charset="2"/>
              <a:buChar char="u"/>
            </a:pPr>
            <a:r>
              <a:rPr lang="zh-CN" altLang="en-US" sz="2300" b="1" dirty="0">
                <a:latin typeface="Times New Roman" panose="02020603050405020304" pitchFamily="18" charset="0"/>
                <a:ea typeface="楷体_GB2312" pitchFamily="49" charset="-122"/>
                <a:sym typeface="Gill Sans MT" panose="020B0502020104020203" pitchFamily="34" charset="0"/>
              </a:rPr>
              <a:t>分类与代码：</a:t>
            </a:r>
            <a:endParaRPr lang="zh-CN" altLang="en-US" sz="23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80000"/>
              </a:lnSpc>
              <a:spcBef>
                <a:spcPct val="50000"/>
              </a:spcBef>
              <a:buClr>
                <a:srgbClr val="FF0066"/>
              </a:buClr>
              <a:buSzPct val="80000"/>
              <a:buFont typeface="Wingdings" panose="05000000000000000000" pitchFamily="2" charset="2"/>
              <a:buNone/>
            </a:pPr>
            <a:r>
              <a:rPr lang="zh-CN" altLang="en-US" sz="2300" b="1" dirty="0">
                <a:latin typeface="Times New Roman" panose="02020603050405020304" pitchFamily="18" charset="0"/>
                <a:ea typeface="楷体_GB2312" pitchFamily="49" charset="-122"/>
                <a:sym typeface="Gill Sans MT" panose="020B0502020104020203" pitchFamily="34" charset="0"/>
              </a:rPr>
              <a:t>    </a:t>
            </a:r>
            <a:r>
              <a:rPr lang="en-US" altLang="zh-CN" sz="2300" b="1">
                <a:latin typeface="Times New Roman" panose="02020603050405020304" pitchFamily="18" charset="0"/>
                <a:ea typeface="楷体_GB2312" pitchFamily="49" charset="-122"/>
                <a:sym typeface="Gill Sans MT" panose="020B0502020104020203" pitchFamily="34" charset="0"/>
              </a:rPr>
              <a:t>1.</a:t>
            </a:r>
            <a:r>
              <a:rPr lang="zh-CN" altLang="en-US" sz="2300" b="1" dirty="0">
                <a:latin typeface="Times New Roman" panose="02020603050405020304" pitchFamily="18" charset="0"/>
                <a:ea typeface="楷体_GB2312" pitchFamily="49" charset="-122"/>
                <a:sym typeface="Gill Sans MT" panose="020B0502020104020203" pitchFamily="34" charset="0"/>
              </a:rPr>
              <a:t>科学原理的探索、发现</a:t>
            </a:r>
            <a:r>
              <a:rPr lang="zh-CN" altLang="en-US" sz="2000" b="1" dirty="0">
                <a:solidFill>
                  <a:srgbClr val="0000FF"/>
                </a:solidFill>
                <a:latin typeface="Times New Roman" panose="02020603050405020304" pitchFamily="18" charset="0"/>
                <a:ea typeface="楷体_GB2312" pitchFamily="49" charset="-122"/>
                <a:sym typeface="Gill Sans MT" panose="020B0502020104020203" pitchFamily="34" charset="0"/>
              </a:rPr>
              <a:t>（企业极少）</a:t>
            </a:r>
            <a:r>
              <a:rPr lang="zh-CN" altLang="en-US" sz="2300" b="1" dirty="0">
                <a:latin typeface="Times New Roman" panose="02020603050405020304" pitchFamily="18" charset="0"/>
                <a:ea typeface="楷体_GB2312" pitchFamily="49" charset="-122"/>
                <a:sym typeface="Gill Sans MT" panose="020B0502020104020203" pitchFamily="34" charset="0"/>
              </a:rPr>
              <a:t>；</a:t>
            </a:r>
            <a:endParaRPr lang="zh-CN" altLang="en-US" sz="23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80000"/>
              </a:lnSpc>
              <a:spcBef>
                <a:spcPct val="50000"/>
              </a:spcBef>
              <a:buClr>
                <a:srgbClr val="FF0066"/>
              </a:buClr>
              <a:buSzPct val="80000"/>
              <a:buFont typeface="Wingdings" panose="05000000000000000000" pitchFamily="2" charset="2"/>
              <a:buNone/>
            </a:pPr>
            <a:r>
              <a:rPr lang="zh-CN" altLang="en-US" sz="2300" b="1" dirty="0">
                <a:latin typeface="Times New Roman" panose="02020603050405020304" pitchFamily="18" charset="0"/>
                <a:ea typeface="楷体_GB2312" pitchFamily="49" charset="-122"/>
                <a:sym typeface="Gill Sans MT" panose="020B0502020104020203" pitchFamily="34" charset="0"/>
              </a:rPr>
              <a:t>    </a:t>
            </a:r>
            <a:r>
              <a:rPr lang="en-US" altLang="zh-CN" sz="2300" b="1">
                <a:latin typeface="Times New Roman" panose="02020603050405020304" pitchFamily="18" charset="0"/>
                <a:ea typeface="楷体_GB2312" pitchFamily="49" charset="-122"/>
                <a:sym typeface="Gill Sans MT" panose="020B0502020104020203" pitchFamily="34" charset="0"/>
              </a:rPr>
              <a:t>2.</a:t>
            </a:r>
            <a:r>
              <a:rPr lang="zh-CN" altLang="en-US" sz="2300" b="1" dirty="0">
                <a:latin typeface="Times New Roman" panose="02020603050405020304" pitchFamily="18" charset="0"/>
                <a:ea typeface="楷体_GB2312" pitchFamily="49" charset="-122"/>
                <a:sym typeface="Gill Sans MT" panose="020B0502020104020203" pitchFamily="34" charset="0"/>
              </a:rPr>
              <a:t>技术原理的研究</a:t>
            </a:r>
            <a:r>
              <a:rPr lang="zh-CN" altLang="en-US" sz="2000" b="1" dirty="0">
                <a:solidFill>
                  <a:srgbClr val="0000FF"/>
                </a:solidFill>
                <a:latin typeface="Times New Roman" panose="02020603050405020304" pitchFamily="18" charset="0"/>
                <a:ea typeface="楷体_GB2312" pitchFamily="49" charset="-122"/>
                <a:sym typeface="Gill Sans MT" panose="020B0502020104020203" pitchFamily="34" charset="0"/>
              </a:rPr>
              <a:t>（企业极少） </a:t>
            </a:r>
            <a:r>
              <a:rPr lang="zh-CN" altLang="en-US" sz="2300" b="1" dirty="0">
                <a:latin typeface="Times New Roman" panose="02020603050405020304" pitchFamily="18" charset="0"/>
                <a:ea typeface="楷体_GB2312" pitchFamily="49" charset="-122"/>
                <a:sym typeface="Gill Sans MT" panose="020B0502020104020203" pitchFamily="34" charset="0"/>
              </a:rPr>
              <a:t>；</a:t>
            </a:r>
            <a:endParaRPr lang="zh-CN" altLang="en-US" sz="23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80000"/>
              </a:lnSpc>
              <a:spcBef>
                <a:spcPct val="50000"/>
              </a:spcBef>
              <a:buClr>
                <a:srgbClr val="FF0066"/>
              </a:buClr>
              <a:buSzPct val="80000"/>
              <a:buFont typeface="Wingdings" panose="05000000000000000000" pitchFamily="2" charset="2"/>
              <a:buNone/>
            </a:pPr>
            <a:r>
              <a:rPr lang="zh-CN" altLang="en-US" sz="2300" b="1" dirty="0">
                <a:latin typeface="Times New Roman" panose="02020603050405020304" pitchFamily="18" charset="0"/>
                <a:ea typeface="楷体_GB2312" pitchFamily="49" charset="-122"/>
                <a:sym typeface="Gill Sans MT" panose="020B0502020104020203" pitchFamily="34" charset="0"/>
              </a:rPr>
              <a:t>    </a:t>
            </a:r>
            <a:r>
              <a:rPr lang="en-US" altLang="zh-CN" sz="2300" b="1">
                <a:latin typeface="Times New Roman" panose="02020603050405020304" pitchFamily="18" charset="0"/>
                <a:ea typeface="楷体_GB2312" pitchFamily="49" charset="-122"/>
                <a:sym typeface="Gill Sans MT" panose="020B0502020104020203" pitchFamily="34" charset="0"/>
              </a:rPr>
              <a:t>3.</a:t>
            </a:r>
            <a:r>
              <a:rPr lang="zh-CN" altLang="en-US" sz="2300" b="1" dirty="0">
                <a:latin typeface="Times New Roman" panose="02020603050405020304" pitchFamily="18" charset="0"/>
                <a:ea typeface="楷体_GB2312" pitchFamily="49" charset="-122"/>
                <a:sym typeface="Gill Sans MT" panose="020B0502020104020203" pitchFamily="34" charset="0"/>
              </a:rPr>
              <a:t>开发全新产品；</a:t>
            </a:r>
            <a:endParaRPr lang="zh-CN" altLang="en-US" sz="23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80000"/>
              </a:lnSpc>
              <a:spcBef>
                <a:spcPct val="50000"/>
              </a:spcBef>
              <a:buClr>
                <a:srgbClr val="FF0066"/>
              </a:buClr>
              <a:buSzPct val="80000"/>
              <a:buFont typeface="Wingdings" panose="05000000000000000000" pitchFamily="2" charset="2"/>
              <a:buNone/>
            </a:pPr>
            <a:r>
              <a:rPr lang="zh-CN" altLang="en-US" sz="2300" b="1" dirty="0">
                <a:latin typeface="Times New Roman" panose="02020603050405020304" pitchFamily="18" charset="0"/>
                <a:ea typeface="楷体_GB2312" pitchFamily="49" charset="-122"/>
                <a:sym typeface="Gill Sans MT" panose="020B0502020104020203" pitchFamily="34" charset="0"/>
              </a:rPr>
              <a:t>    </a:t>
            </a:r>
            <a:r>
              <a:rPr lang="en-US" altLang="zh-CN" sz="2300" b="1">
                <a:latin typeface="Times New Roman" panose="02020603050405020304" pitchFamily="18" charset="0"/>
                <a:ea typeface="楷体_GB2312" pitchFamily="49" charset="-122"/>
                <a:sym typeface="Gill Sans MT" panose="020B0502020104020203" pitchFamily="34" charset="0"/>
              </a:rPr>
              <a:t>4.</a:t>
            </a:r>
            <a:r>
              <a:rPr lang="zh-CN" altLang="en-US" sz="2300" b="1" dirty="0">
                <a:latin typeface="Times New Roman" panose="02020603050405020304" pitchFamily="18" charset="0"/>
                <a:ea typeface="楷体_GB2312" pitchFamily="49" charset="-122"/>
                <a:sym typeface="Gill Sans MT" panose="020B0502020104020203" pitchFamily="34" charset="0"/>
              </a:rPr>
              <a:t>增加产品功能或提高性能；</a:t>
            </a:r>
            <a:endParaRPr lang="zh-CN" altLang="en-US" sz="23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80000"/>
              </a:lnSpc>
              <a:spcBef>
                <a:spcPct val="50000"/>
              </a:spcBef>
              <a:buClr>
                <a:srgbClr val="FF0066"/>
              </a:buClr>
              <a:buSzPct val="80000"/>
              <a:buFont typeface="Wingdings" panose="05000000000000000000" pitchFamily="2" charset="2"/>
              <a:buNone/>
            </a:pPr>
            <a:r>
              <a:rPr lang="en-US" altLang="zh-CN" sz="2400" b="1">
                <a:solidFill>
                  <a:srgbClr val="FF3300"/>
                </a:solidFill>
                <a:latin typeface="Times New Roman" panose="02020603050405020304" pitchFamily="18" charset="0"/>
                <a:ea typeface="楷体_GB2312" pitchFamily="49" charset="-122"/>
                <a:sym typeface="Gill Sans MT" panose="020B0502020104020203" pitchFamily="34" charset="0"/>
              </a:rPr>
              <a:t>    </a:t>
            </a:r>
            <a:r>
              <a:rPr lang="en-US" altLang="zh-CN" sz="2400" b="1">
                <a:latin typeface="Times New Roman" panose="02020603050405020304" pitchFamily="18" charset="0"/>
                <a:ea typeface="楷体_GB2312" pitchFamily="49" charset="-122"/>
                <a:sym typeface="Gill Sans MT" panose="020B0502020104020203" pitchFamily="34" charset="0"/>
              </a:rPr>
              <a:t>5.</a:t>
            </a:r>
            <a:r>
              <a:rPr lang="zh-CN" altLang="en-US" sz="2400" b="1" dirty="0">
                <a:latin typeface="Times New Roman" panose="02020603050405020304" pitchFamily="18" charset="0"/>
                <a:ea typeface="楷体_GB2312" pitchFamily="49" charset="-122"/>
                <a:sym typeface="Gill Sans MT" panose="020B0502020104020203" pitchFamily="34" charset="0"/>
              </a:rPr>
              <a:t>提高劳动生产率</a:t>
            </a:r>
            <a:endParaRPr lang="zh-CN" altLang="en-US" sz="24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80000"/>
              </a:lnSpc>
              <a:spcBef>
                <a:spcPct val="50000"/>
              </a:spcBef>
              <a:buClr>
                <a:schemeClr val="accent1"/>
              </a:buClr>
              <a:buSzPct val="80000"/>
              <a:buFont typeface="Wingdings" panose="05000000000000000000" pitchFamily="2" charset="2"/>
              <a:buNone/>
            </a:pPr>
            <a:r>
              <a:rPr lang="zh-CN" altLang="en-US" b="1" dirty="0">
                <a:latin typeface="Times New Roman" panose="02020603050405020304" pitchFamily="18" charset="0"/>
                <a:ea typeface="楷体_GB2312" pitchFamily="49" charset="-122"/>
                <a:sym typeface="Gill Sans MT" panose="020B0502020104020203" pitchFamily="34" charset="0"/>
              </a:rPr>
              <a:t>   </a:t>
            </a:r>
            <a:r>
              <a:rPr lang="en-US" altLang="zh-CN" sz="2300" b="1">
                <a:latin typeface="Times New Roman" panose="02020603050405020304" pitchFamily="18" charset="0"/>
                <a:ea typeface="楷体_GB2312" pitchFamily="49" charset="-122"/>
                <a:sym typeface="Gill Sans MT" panose="020B0502020104020203" pitchFamily="34" charset="0"/>
              </a:rPr>
              <a:t>  6.</a:t>
            </a:r>
            <a:r>
              <a:rPr lang="zh-CN" altLang="en-US" sz="2300" b="1" dirty="0">
                <a:latin typeface="Times New Roman" panose="02020603050405020304" pitchFamily="18" charset="0"/>
                <a:ea typeface="楷体_GB2312" pitchFamily="49" charset="-122"/>
                <a:sym typeface="Gill Sans MT" panose="020B0502020104020203" pitchFamily="34" charset="0"/>
              </a:rPr>
              <a:t>减少能源消耗或提高能源使用效率；</a:t>
            </a:r>
            <a:endParaRPr lang="zh-CN" altLang="en-US" sz="23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80000"/>
              </a:lnSpc>
              <a:spcBef>
                <a:spcPct val="50000"/>
              </a:spcBef>
              <a:buClr>
                <a:schemeClr val="accent1"/>
              </a:buClr>
              <a:buSzPct val="80000"/>
              <a:buFont typeface="Wingdings" panose="05000000000000000000" pitchFamily="2" charset="2"/>
              <a:buNone/>
            </a:pPr>
            <a:r>
              <a:rPr lang="zh-CN" altLang="en-US" sz="2300" b="1" dirty="0">
                <a:latin typeface="Times New Roman" panose="02020603050405020304" pitchFamily="18" charset="0"/>
                <a:ea typeface="楷体_GB2312" pitchFamily="49" charset="-122"/>
                <a:sym typeface="Gill Sans MT" panose="020B0502020104020203" pitchFamily="34" charset="0"/>
              </a:rPr>
              <a:t>    </a:t>
            </a:r>
            <a:r>
              <a:rPr lang="en-US" altLang="zh-CN" sz="2300" b="1">
                <a:latin typeface="Times New Roman" panose="02020603050405020304" pitchFamily="18" charset="0"/>
                <a:ea typeface="楷体_GB2312" pitchFamily="49" charset="-122"/>
                <a:sym typeface="Gill Sans MT" panose="020B0502020104020203" pitchFamily="34" charset="0"/>
              </a:rPr>
              <a:t>7.</a:t>
            </a:r>
            <a:r>
              <a:rPr lang="zh-CN" altLang="en-US" sz="2300" b="1" dirty="0">
                <a:latin typeface="Times New Roman" panose="02020603050405020304" pitchFamily="18" charset="0"/>
                <a:ea typeface="楷体_GB2312" pitchFamily="49" charset="-122"/>
                <a:sym typeface="Gill Sans MT" panose="020B0502020104020203" pitchFamily="34" charset="0"/>
              </a:rPr>
              <a:t>节约原材料；</a:t>
            </a:r>
            <a:endParaRPr lang="zh-CN" altLang="en-US" sz="23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80000"/>
              </a:lnSpc>
              <a:spcBef>
                <a:spcPct val="50000"/>
              </a:spcBef>
              <a:buClr>
                <a:schemeClr val="accent1"/>
              </a:buClr>
              <a:buSzPct val="80000"/>
              <a:buFont typeface="Wingdings" panose="05000000000000000000" pitchFamily="2" charset="2"/>
              <a:buNone/>
            </a:pPr>
            <a:r>
              <a:rPr lang="zh-CN" altLang="en-US" sz="2300" b="1" dirty="0">
                <a:latin typeface="Times New Roman" panose="02020603050405020304" pitchFamily="18" charset="0"/>
                <a:ea typeface="楷体_GB2312" pitchFamily="49" charset="-122"/>
                <a:sym typeface="Gill Sans MT" panose="020B0502020104020203" pitchFamily="34" charset="0"/>
              </a:rPr>
              <a:t>    </a:t>
            </a:r>
            <a:r>
              <a:rPr lang="en-US" altLang="zh-CN" sz="2300" b="1">
                <a:latin typeface="Times New Roman" panose="02020603050405020304" pitchFamily="18" charset="0"/>
                <a:ea typeface="楷体_GB2312" pitchFamily="49" charset="-122"/>
                <a:sym typeface="Gill Sans MT" panose="020B0502020104020203" pitchFamily="34" charset="0"/>
              </a:rPr>
              <a:t>8.</a:t>
            </a:r>
            <a:r>
              <a:rPr lang="zh-CN" altLang="en-US" sz="2300" b="1" dirty="0">
                <a:latin typeface="Times New Roman" panose="02020603050405020304" pitchFamily="18" charset="0"/>
                <a:ea typeface="楷体_GB2312" pitchFamily="49" charset="-122"/>
                <a:sym typeface="Gill Sans MT" panose="020B0502020104020203" pitchFamily="34" charset="0"/>
              </a:rPr>
              <a:t>减少环境污染；</a:t>
            </a:r>
            <a:endParaRPr lang="zh-CN" altLang="en-US" sz="23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eaLnBrk="0" hangingPunct="0">
              <a:lnSpc>
                <a:spcPct val="80000"/>
              </a:lnSpc>
              <a:spcBef>
                <a:spcPct val="50000"/>
              </a:spcBef>
              <a:buClr>
                <a:schemeClr val="accent1"/>
              </a:buClr>
              <a:buSzPct val="80000"/>
              <a:buFont typeface="Wingdings" panose="05000000000000000000" pitchFamily="2" charset="2"/>
              <a:buNone/>
            </a:pPr>
            <a:r>
              <a:rPr lang="zh-CN" altLang="en-US" sz="2300" b="1" dirty="0">
                <a:latin typeface="Times New Roman" panose="02020603050405020304" pitchFamily="18" charset="0"/>
                <a:ea typeface="楷体_GB2312" pitchFamily="49" charset="-122"/>
                <a:sym typeface="Gill Sans MT" panose="020B0502020104020203" pitchFamily="34" charset="0"/>
              </a:rPr>
              <a:t>    </a:t>
            </a:r>
            <a:r>
              <a:rPr lang="en-US" altLang="zh-CN" sz="2300" b="1">
                <a:latin typeface="Times New Roman" panose="02020603050405020304" pitchFamily="18" charset="0"/>
                <a:ea typeface="楷体_GB2312" pitchFamily="49" charset="-122"/>
                <a:sym typeface="Gill Sans MT" panose="020B0502020104020203" pitchFamily="34" charset="0"/>
              </a:rPr>
              <a:t>9.</a:t>
            </a:r>
            <a:r>
              <a:rPr lang="zh-CN" altLang="en-US" sz="2300" b="1" dirty="0">
                <a:latin typeface="Times New Roman" panose="02020603050405020304" pitchFamily="18" charset="0"/>
                <a:ea typeface="楷体_GB2312" pitchFamily="49" charset="-122"/>
                <a:sym typeface="Gill Sans MT" panose="020B0502020104020203" pitchFamily="34" charset="0"/>
              </a:rPr>
              <a:t>其他。 </a:t>
            </a:r>
            <a:endParaRPr lang="zh-CN" altLang="en-US" sz="2300" b="1" dirty="0">
              <a:latin typeface="Times New Roman" panose="02020603050405020304" pitchFamily="18" charset="0"/>
              <a:ea typeface="楷体_GB2312" pitchFamily="49" charset="-122"/>
              <a:sym typeface="Gill Sans MT" panose="020B0502020104020203" pitchFamily="34" charset="0"/>
            </a:endParaRPr>
          </a:p>
        </p:txBody>
      </p:sp>
      <p:sp>
        <p:nvSpPr>
          <p:cNvPr id="6"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49" name="Rectangle 2"/>
          <p:cNvSpPr>
            <a:spLocks noGrp="1"/>
          </p:cNvSpPr>
          <p:nvPr>
            <p:ph idx="1"/>
          </p:nvPr>
        </p:nvSpPr>
        <p:spPr>
          <a:xfrm>
            <a:off x="900113" y="800100"/>
            <a:ext cx="7696200" cy="5364163"/>
          </a:xfrm>
          <a:ln/>
        </p:spPr>
        <p:txBody>
          <a:bodyPr vert="horz" wrap="square" lIns="91440" tIns="45720" rIns="91440" bIns="45720" anchor="t"/>
          <a:p>
            <a:pPr eaLnBrk="1" hangingPunct="1">
              <a:spcBef>
                <a:spcPct val="50000"/>
              </a:spcBef>
              <a:buClr>
                <a:srgbClr val="FF0066"/>
              </a:buClr>
              <a:buFont typeface="Wingdings" panose="05000000000000000000" pitchFamily="2" charset="2"/>
              <a:buNone/>
            </a:pPr>
            <a:r>
              <a:rPr lang="zh-CN" altLang="en-US" b="1" dirty="0">
                <a:solidFill>
                  <a:srgbClr val="FF0000"/>
                </a:solidFill>
                <a:latin typeface="楷体_GB2312" pitchFamily="49" charset="-122"/>
                <a:ea typeface="楷体_GB2312" pitchFamily="49" charset="-122"/>
              </a:rPr>
              <a:t>注意：</a:t>
            </a:r>
            <a:endParaRPr lang="zh-CN" altLang="en-US" b="1" dirty="0">
              <a:solidFill>
                <a:srgbClr val="FF0000"/>
              </a:solidFill>
              <a:latin typeface="楷体_GB2312" pitchFamily="49" charset="-122"/>
              <a:ea typeface="楷体_GB2312" pitchFamily="49" charset="-122"/>
            </a:endParaRPr>
          </a:p>
          <a:p>
            <a:pPr eaLnBrk="1" hangingPunct="1">
              <a:spcBef>
                <a:spcPct val="50000"/>
              </a:spcBef>
              <a:buClr>
                <a:srgbClr val="990099"/>
              </a:buClr>
              <a:buSzPct val="90000"/>
              <a:buFont typeface="Wingdings" panose="05000000000000000000" pitchFamily="2" charset="2"/>
              <a:buChar char="u"/>
            </a:pPr>
            <a:r>
              <a:rPr lang="zh-CN" altLang="en-US" sz="2800" b="1" dirty="0">
                <a:latin typeface="Times New Roman" panose="02020603050405020304" pitchFamily="18" charset="0"/>
                <a:ea typeface="楷体_GB2312" pitchFamily="49" charset="-122"/>
              </a:rPr>
              <a:t>该指标也是</a:t>
            </a:r>
            <a:r>
              <a:rPr lang="zh-CN" altLang="en-US" sz="2800" b="1" dirty="0">
                <a:solidFill>
                  <a:srgbClr val="FF0000"/>
                </a:solidFill>
                <a:latin typeface="Times New Roman" panose="02020603050405020304" pitchFamily="18" charset="0"/>
                <a:ea typeface="楷体_GB2312" pitchFamily="49" charset="-122"/>
              </a:rPr>
              <a:t>判断</a:t>
            </a:r>
            <a:r>
              <a:rPr lang="en-US" altLang="zh-CN" sz="2800" b="1">
                <a:solidFill>
                  <a:srgbClr val="FF0000"/>
                </a:solidFill>
                <a:latin typeface="Times New Roman" panose="02020603050405020304" pitchFamily="18" charset="0"/>
                <a:ea typeface="楷体_GB2312" pitchFamily="49" charset="-122"/>
              </a:rPr>
              <a:t>R&amp;D</a:t>
            </a:r>
            <a:r>
              <a:rPr lang="zh-CN" altLang="en-US" sz="2800" b="1" dirty="0">
                <a:solidFill>
                  <a:srgbClr val="FF0000"/>
                </a:solidFill>
                <a:latin typeface="Times New Roman" panose="02020603050405020304" pitchFamily="18" charset="0"/>
                <a:ea typeface="楷体_GB2312" pitchFamily="49" charset="-122"/>
              </a:rPr>
              <a:t>项目</a:t>
            </a:r>
            <a:r>
              <a:rPr lang="zh-CN" altLang="en-US" sz="2800" b="1" dirty="0">
                <a:latin typeface="Times New Roman" panose="02020603050405020304" pitchFamily="18" charset="0"/>
                <a:ea typeface="楷体_GB2312" pitchFamily="49" charset="-122"/>
              </a:rPr>
              <a:t>的指标之一，</a:t>
            </a:r>
            <a:r>
              <a:rPr lang="zh-CN" altLang="en-US" sz="2800" b="1" dirty="0">
                <a:solidFill>
                  <a:srgbClr val="FF0000"/>
                </a:solidFill>
                <a:latin typeface="Times New Roman" panose="02020603050405020304" pitchFamily="18" charset="0"/>
                <a:ea typeface="楷体_GB2312" pitchFamily="49" charset="-122"/>
              </a:rPr>
              <a:t>当项目成果形式为“</a:t>
            </a:r>
            <a:r>
              <a:rPr lang="en-US" altLang="zh-CN" sz="2800" b="1">
                <a:solidFill>
                  <a:srgbClr val="FF0000"/>
                </a:solidFill>
                <a:latin typeface="Times New Roman" panose="02020603050405020304" pitchFamily="18" charset="0"/>
                <a:ea typeface="楷体_GB2312" pitchFamily="49" charset="-122"/>
              </a:rPr>
              <a:t>2”</a:t>
            </a:r>
            <a:r>
              <a:rPr lang="zh-CN" altLang="en-US" sz="2800" b="1" dirty="0">
                <a:solidFill>
                  <a:srgbClr val="FF0000"/>
                </a:solidFill>
                <a:latin typeface="Times New Roman" panose="02020603050405020304" pitchFamily="18" charset="0"/>
                <a:ea typeface="楷体_GB2312" pitchFamily="49" charset="-122"/>
              </a:rPr>
              <a:t>，项目经济技术目标为“</a:t>
            </a:r>
            <a:r>
              <a:rPr lang="en-US" altLang="zh-CN" sz="2800" b="1">
                <a:solidFill>
                  <a:srgbClr val="FF0000"/>
                </a:solidFill>
                <a:latin typeface="Times New Roman" panose="02020603050405020304" pitchFamily="18" charset="0"/>
                <a:ea typeface="楷体_GB2312" pitchFamily="49" charset="-122"/>
              </a:rPr>
              <a:t>5”</a:t>
            </a:r>
            <a:r>
              <a:rPr lang="zh-CN" altLang="en-US" sz="2800" b="1" dirty="0">
                <a:latin typeface="Times New Roman" panose="02020603050405020304" pitchFamily="18" charset="0"/>
                <a:ea typeface="楷体_GB2312" pitchFamily="49" charset="-122"/>
              </a:rPr>
              <a:t> 的项目，就不属于</a:t>
            </a:r>
            <a:r>
              <a:rPr lang="en-US" altLang="zh-CN" sz="2800" b="1">
                <a:latin typeface="Times New Roman" panose="02020603050405020304" pitchFamily="18" charset="0"/>
                <a:ea typeface="楷体_GB2312" pitchFamily="49" charset="-122"/>
              </a:rPr>
              <a:t>R&amp;D</a:t>
            </a:r>
            <a:r>
              <a:rPr lang="zh-CN" altLang="en-US" sz="2800" b="1" dirty="0">
                <a:latin typeface="Times New Roman" panose="02020603050405020304" pitchFamily="18" charset="0"/>
                <a:ea typeface="楷体_GB2312" pitchFamily="49" charset="-122"/>
              </a:rPr>
              <a:t>项目，请慎重填报。</a:t>
            </a:r>
            <a:endParaRPr lang="zh-CN" altLang="en-US" sz="2800" b="1" dirty="0">
              <a:latin typeface="Times New Roman" panose="02020603050405020304" pitchFamily="18" charset="0"/>
              <a:ea typeface="楷体_GB2312" pitchFamily="49" charset="-122"/>
            </a:endParaRPr>
          </a:p>
          <a:p>
            <a:pPr eaLnBrk="1" hangingPunct="1">
              <a:spcBef>
                <a:spcPct val="50000"/>
              </a:spcBef>
              <a:buClr>
                <a:srgbClr val="990099"/>
              </a:buClr>
              <a:buSzPct val="90000"/>
              <a:buFont typeface="Wingdings" panose="05000000000000000000" pitchFamily="2" charset="2"/>
              <a:buChar char="u"/>
            </a:pPr>
            <a:r>
              <a:rPr lang="zh-CN" altLang="en-US" sz="2800" b="1" dirty="0">
                <a:latin typeface="Times New Roman" panose="02020603050405020304" pitchFamily="18" charset="0"/>
                <a:ea typeface="楷体_GB2312" pitchFamily="49" charset="-122"/>
              </a:rPr>
              <a:t>代码为</a:t>
            </a:r>
            <a:r>
              <a:rPr lang="zh-CN" altLang="en-US" sz="2800" b="1" u="sng" dirty="0">
                <a:solidFill>
                  <a:srgbClr val="FF0000"/>
                </a:solidFill>
                <a:latin typeface="Times New Roman" panose="02020603050405020304" pitchFamily="18" charset="0"/>
                <a:ea typeface="楷体_GB2312" pitchFamily="49" charset="-122"/>
              </a:rPr>
              <a:t>“</a:t>
            </a:r>
            <a:r>
              <a:rPr lang="en-US" altLang="zh-CN" sz="2800" b="1" u="sng">
                <a:solidFill>
                  <a:srgbClr val="FF0000"/>
                </a:solidFill>
                <a:latin typeface="Times New Roman" panose="02020603050405020304" pitchFamily="18" charset="0"/>
                <a:ea typeface="楷体_GB2312" pitchFamily="49" charset="-122"/>
              </a:rPr>
              <a:t>1.</a:t>
            </a:r>
            <a:r>
              <a:rPr lang="zh-CN" altLang="en-US" sz="2800" b="1" u="sng" dirty="0">
                <a:solidFill>
                  <a:srgbClr val="FF0000"/>
                </a:solidFill>
                <a:latin typeface="Times New Roman" panose="02020603050405020304" pitchFamily="18" charset="0"/>
                <a:ea typeface="楷体_GB2312" pitchFamily="49" charset="-122"/>
              </a:rPr>
              <a:t>科学原理的探索、发现”</a:t>
            </a:r>
            <a:r>
              <a:rPr lang="zh-CN" altLang="en-US" sz="2800" b="1" dirty="0">
                <a:solidFill>
                  <a:srgbClr val="FF0000"/>
                </a:solidFill>
                <a:latin typeface="Times New Roman" panose="02020603050405020304" pitchFamily="18" charset="0"/>
                <a:ea typeface="楷体_GB2312" pitchFamily="49" charset="-122"/>
              </a:rPr>
              <a:t>和</a:t>
            </a:r>
            <a:r>
              <a:rPr lang="zh-CN" altLang="en-US" sz="2800" b="1" u="sng" dirty="0">
                <a:solidFill>
                  <a:srgbClr val="FF0000"/>
                </a:solidFill>
                <a:latin typeface="Times New Roman" panose="02020603050405020304" pitchFamily="18" charset="0"/>
                <a:ea typeface="楷体_GB2312" pitchFamily="49" charset="-122"/>
              </a:rPr>
              <a:t>“</a:t>
            </a:r>
            <a:r>
              <a:rPr lang="en-US" altLang="zh-CN" sz="2800" b="1" u="sng">
                <a:solidFill>
                  <a:srgbClr val="FF0000"/>
                </a:solidFill>
                <a:latin typeface="Times New Roman" panose="02020603050405020304" pitchFamily="18" charset="0"/>
                <a:ea typeface="楷体_GB2312" pitchFamily="49" charset="-122"/>
              </a:rPr>
              <a:t>2.</a:t>
            </a:r>
            <a:r>
              <a:rPr lang="zh-CN" altLang="en-US" sz="2800" b="1" u="sng" dirty="0">
                <a:solidFill>
                  <a:srgbClr val="FF0000"/>
                </a:solidFill>
                <a:latin typeface="Times New Roman" panose="02020603050405020304" pitchFamily="18" charset="0"/>
                <a:ea typeface="楷体_GB2312" pitchFamily="49" charset="-122"/>
              </a:rPr>
              <a:t>技术原理的研究”</a:t>
            </a:r>
            <a:r>
              <a:rPr lang="zh-CN" altLang="en-US" sz="2800" b="1" dirty="0">
                <a:latin typeface="Times New Roman" panose="02020603050405020304" pitchFamily="18" charset="0"/>
                <a:ea typeface="楷体_GB2312" pitchFamily="49" charset="-122"/>
              </a:rPr>
              <a:t>是属于科学理论和科学规律的学术研究范畴，一般发生在高校或专业研究机构，企业极少发生。如果企业的项目技术经济目标有选择“</a:t>
            </a:r>
            <a:r>
              <a:rPr lang="en-US" altLang="zh-CN" sz="2800" b="1">
                <a:latin typeface="Times New Roman" panose="02020603050405020304" pitchFamily="18" charset="0"/>
                <a:ea typeface="楷体_GB2312" pitchFamily="49" charset="-122"/>
              </a:rPr>
              <a:t>1”</a:t>
            </a:r>
            <a:r>
              <a:rPr lang="zh-CN" altLang="en-US" sz="2800" b="1" dirty="0">
                <a:latin typeface="Times New Roman" panose="02020603050405020304" pitchFamily="18" charset="0"/>
                <a:ea typeface="楷体_GB2312" pitchFamily="49" charset="-122"/>
              </a:rPr>
              <a:t>或“</a:t>
            </a:r>
            <a:r>
              <a:rPr lang="en-US" altLang="zh-CN" sz="2800" b="1">
                <a:latin typeface="Times New Roman" panose="02020603050405020304" pitchFamily="18" charset="0"/>
                <a:ea typeface="楷体_GB2312" pitchFamily="49" charset="-122"/>
              </a:rPr>
              <a:t>2”</a:t>
            </a:r>
            <a:r>
              <a:rPr lang="zh-CN" altLang="en-US" sz="2800" b="1" dirty="0">
                <a:latin typeface="Times New Roman" panose="02020603050405020304" pitchFamily="18" charset="0"/>
                <a:ea typeface="楷体_GB2312" pitchFamily="49" charset="-122"/>
              </a:rPr>
              <a:t>的，就要核实清楚，是否误填，否则也要说明情况。</a:t>
            </a:r>
            <a:endParaRPr lang="zh-CN" altLang="en-US" sz="2800" b="1" dirty="0">
              <a:latin typeface="Times New Roman" panose="02020603050405020304" pitchFamily="18" charset="0"/>
              <a:ea typeface="楷体_GB2312" pitchFamily="49" charset="-122"/>
            </a:endParaRPr>
          </a:p>
          <a:p>
            <a:pPr eaLnBrk="1" hangingPunct="1">
              <a:spcBef>
                <a:spcPct val="50000"/>
              </a:spcBef>
              <a:buClr>
                <a:srgbClr val="990099"/>
              </a:buClr>
              <a:buSzPct val="90000"/>
              <a:buFont typeface="Wingdings" panose="05000000000000000000" pitchFamily="2" charset="2"/>
              <a:buChar char="u"/>
            </a:pPr>
            <a:endParaRPr lang="zh-CN" altLang="en-US" sz="2800" b="1" dirty="0">
              <a:latin typeface="Times New Roman" panose="02020603050405020304" pitchFamily="18" charset="0"/>
              <a:ea typeface="楷体_GB2312" pitchFamily="49" charset="-122"/>
            </a:endParaRPr>
          </a:p>
        </p:txBody>
      </p:sp>
      <p:sp>
        <p:nvSpPr>
          <p:cNvPr id="3"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21" name="Picture 13" descr="F{IH@TS[NL17F77S8@_MXQL"/>
          <p:cNvPicPr>
            <a:picLocks noChangeAspect="1"/>
          </p:cNvPicPr>
          <p:nvPr/>
        </p:nvPicPr>
        <p:blipFill>
          <a:blip r:embed="rId1"/>
          <a:srcRect t="31252" b="47026"/>
          <a:stretch>
            <a:fillRect/>
          </a:stretch>
        </p:blipFill>
        <p:spPr>
          <a:xfrm>
            <a:off x="168275" y="165100"/>
            <a:ext cx="8828088" cy="703263"/>
          </a:xfrm>
          <a:prstGeom prst="rect">
            <a:avLst/>
          </a:prstGeom>
          <a:noFill/>
          <a:ln w="28575" cap="flat" cmpd="sng">
            <a:solidFill>
              <a:srgbClr val="FF0000"/>
            </a:solidFill>
            <a:prstDash val="solid"/>
            <a:miter/>
            <a:headEnd type="none" w="med" len="med"/>
            <a:tailEnd type="none" w="med" len="med"/>
          </a:ln>
        </p:spPr>
      </p:pic>
      <p:sp>
        <p:nvSpPr>
          <p:cNvPr id="5" name="线形标注 2 4"/>
          <p:cNvSpPr/>
          <p:nvPr/>
        </p:nvSpPr>
        <p:spPr bwMode="auto">
          <a:xfrm>
            <a:off x="6264275" y="1520825"/>
            <a:ext cx="2386013" cy="828675"/>
          </a:xfrm>
          <a:prstGeom prst="borderCallout2">
            <a:avLst>
              <a:gd name="adj1" fmla="val 13792"/>
              <a:gd name="adj2" fmla="val -3194"/>
              <a:gd name="adj3" fmla="val 13792"/>
              <a:gd name="adj4" fmla="val -8185"/>
              <a:gd name="adj5" fmla="val -90611"/>
              <a:gd name="adj6" fmla="val -14106"/>
            </a:avLst>
          </a:prstGeom>
          <a:gradFill rotWithShape="1">
            <a:gsLst>
              <a:gs pos="0">
                <a:srgbClr val="A5DDF3"/>
              </a:gs>
              <a:gs pos="35001">
                <a:srgbClr val="C0E6F5"/>
              </a:gs>
              <a:gs pos="100000">
                <a:srgbClr val="E6F6FC"/>
              </a:gs>
            </a:gsLst>
            <a:lin ang="16200000" scaled="1"/>
          </a:gradFill>
          <a:ln w="15875" algn="ctr">
            <a:solidFill>
              <a:srgbClr val="348FA6"/>
            </a:solidFill>
            <a:miter lim="800000"/>
          </a:ln>
          <a:effectLst>
            <a:outerShdw dist="20000" dir="5400000" rotWithShape="0">
              <a:srgbClr val="000000">
                <a:alpha val="37999"/>
              </a:srgbClr>
            </a:outerShdw>
          </a:effectLst>
        </p:spPr>
        <p:txBody>
          <a:bodyPr anchor="ctr"/>
          <a:p>
            <a:pPr lvl="0" algn="ctr"/>
            <a:r>
              <a:rPr lang="zh-CN" altLang="en-US" sz="2600" b="1" dirty="0">
                <a:solidFill>
                  <a:srgbClr val="000000"/>
                </a:solidFill>
                <a:latin typeface="Times New Roman" panose="02020603050405020304" pitchFamily="18" charset="0"/>
                <a:ea typeface="楷体_GB2312" pitchFamily="49" charset="-122"/>
              </a:rPr>
              <a:t>跨年项目所处进展阶段</a:t>
            </a:r>
            <a:endParaRPr lang="zh-CN" altLang="en-US" sz="2600" b="1" dirty="0">
              <a:solidFill>
                <a:srgbClr val="000000"/>
              </a:solidFill>
              <a:latin typeface="Times New Roman" panose="02020603050405020304" pitchFamily="18" charset="0"/>
              <a:ea typeface="楷体_GB2312" pitchFamily="49" charset="-122"/>
            </a:endParaRPr>
          </a:p>
        </p:txBody>
      </p:sp>
      <p:sp>
        <p:nvSpPr>
          <p:cNvPr id="81923" name="矩形 1"/>
          <p:cNvSpPr/>
          <p:nvPr/>
        </p:nvSpPr>
        <p:spPr>
          <a:xfrm>
            <a:off x="1079500" y="1574800"/>
            <a:ext cx="7453313" cy="2282825"/>
          </a:xfrm>
          <a:prstGeom prst="rect">
            <a:avLst/>
          </a:prstGeom>
          <a:noFill/>
          <a:ln w="9525">
            <a:noFill/>
          </a:ln>
        </p:spPr>
        <p:txBody>
          <a:bodyPr>
            <a:spAutoFit/>
          </a:bodyPr>
          <a:p>
            <a:pPr lvl="0">
              <a:lnSpc>
                <a:spcPct val="80000"/>
              </a:lnSpc>
              <a:spcBef>
                <a:spcPct val="50000"/>
              </a:spcBef>
              <a:buClr>
                <a:srgbClr val="FF0066"/>
              </a:buClr>
              <a:buFont typeface="Wingdings" panose="05000000000000000000" pitchFamily="2" charset="2"/>
              <a:buChar char="u"/>
            </a:pPr>
            <a:r>
              <a:rPr lang="zh-CN" altLang="en-US" sz="2400" b="1" dirty="0">
                <a:latin typeface="Times New Roman" panose="02020603050405020304" pitchFamily="18" charset="0"/>
                <a:ea typeface="楷体_GB2312" pitchFamily="49" charset="-122"/>
              </a:rPr>
              <a:t>分类与代码是：</a:t>
            </a:r>
            <a:endParaRPr lang="zh-CN" altLang="en-US" sz="2400" b="1" dirty="0">
              <a:latin typeface="Times New Roman" panose="02020603050405020304" pitchFamily="18" charset="0"/>
              <a:ea typeface="楷体_GB2312" pitchFamily="49" charset="-122"/>
            </a:endParaRPr>
          </a:p>
          <a:p>
            <a:pPr lvl="0">
              <a:lnSpc>
                <a:spcPct val="80000"/>
              </a:lnSpc>
              <a:spcBef>
                <a:spcPct val="50000"/>
              </a:spcBef>
              <a:buClr>
                <a:srgbClr val="FF0066"/>
              </a:buClr>
              <a:buFont typeface="Wingdings" panose="05000000000000000000" pitchFamily="2" charset="2"/>
              <a:buNone/>
            </a:pPr>
            <a:r>
              <a:rPr lang="zh-CN" altLang="en-US" sz="2400" b="1" dirty="0">
                <a:latin typeface="Times New Roman" panose="02020603050405020304" pitchFamily="18" charset="0"/>
                <a:ea typeface="楷体_GB2312" pitchFamily="49" charset="-122"/>
              </a:rPr>
              <a:t>    </a:t>
            </a:r>
            <a:r>
              <a:rPr lang="en-US" altLang="zh-CN" sz="2400" b="1">
                <a:latin typeface="Times New Roman" panose="02020603050405020304" pitchFamily="18" charset="0"/>
                <a:ea typeface="楷体_GB2312" pitchFamily="49" charset="-122"/>
              </a:rPr>
              <a:t>1.</a:t>
            </a:r>
            <a:r>
              <a:rPr lang="zh-CN" altLang="en-US" sz="2400" b="1" dirty="0">
                <a:latin typeface="Times New Roman" panose="02020603050405020304" pitchFamily="18" charset="0"/>
                <a:ea typeface="楷体_GB2312" pitchFamily="49" charset="-122"/>
              </a:rPr>
              <a:t>研究阶段；</a:t>
            </a:r>
            <a:endParaRPr lang="zh-CN" altLang="en-US" sz="2400" b="1" dirty="0">
              <a:latin typeface="Times New Roman" panose="02020603050405020304" pitchFamily="18" charset="0"/>
              <a:ea typeface="楷体_GB2312" pitchFamily="49" charset="-122"/>
            </a:endParaRPr>
          </a:p>
          <a:p>
            <a:pPr lvl="0">
              <a:lnSpc>
                <a:spcPct val="80000"/>
              </a:lnSpc>
              <a:spcBef>
                <a:spcPct val="50000"/>
              </a:spcBef>
              <a:buClr>
                <a:srgbClr val="FF0066"/>
              </a:buClr>
              <a:buFont typeface="Wingdings" panose="05000000000000000000" pitchFamily="2" charset="2"/>
              <a:buNone/>
            </a:pPr>
            <a:r>
              <a:rPr lang="zh-CN" altLang="en-US" sz="2400" b="1" dirty="0">
                <a:latin typeface="Times New Roman" panose="02020603050405020304" pitchFamily="18" charset="0"/>
                <a:ea typeface="楷体_GB2312" pitchFamily="49" charset="-122"/>
              </a:rPr>
              <a:t>    </a:t>
            </a:r>
            <a:r>
              <a:rPr lang="en-US" altLang="zh-CN" sz="2400" b="1">
                <a:latin typeface="Times New Roman" panose="02020603050405020304" pitchFamily="18" charset="0"/>
                <a:ea typeface="楷体_GB2312" pitchFamily="49" charset="-122"/>
              </a:rPr>
              <a:t>2.</a:t>
            </a:r>
            <a:r>
              <a:rPr lang="zh-CN" altLang="en-US" sz="2400" b="1" dirty="0">
                <a:latin typeface="Times New Roman" panose="02020603050405020304" pitchFamily="18" charset="0"/>
                <a:ea typeface="楷体_GB2312" pitchFamily="49" charset="-122"/>
              </a:rPr>
              <a:t>小试阶段；</a:t>
            </a:r>
            <a:endParaRPr lang="zh-CN" altLang="en-US" sz="2400" b="1" dirty="0">
              <a:latin typeface="Times New Roman" panose="02020603050405020304" pitchFamily="18" charset="0"/>
              <a:ea typeface="楷体_GB2312" pitchFamily="49" charset="-122"/>
            </a:endParaRPr>
          </a:p>
          <a:p>
            <a:pPr lvl="0">
              <a:lnSpc>
                <a:spcPct val="80000"/>
              </a:lnSpc>
              <a:spcBef>
                <a:spcPct val="50000"/>
              </a:spcBef>
              <a:buClr>
                <a:srgbClr val="FF0066"/>
              </a:buClr>
              <a:buFont typeface="Wingdings" panose="05000000000000000000" pitchFamily="2" charset="2"/>
              <a:buNone/>
            </a:pPr>
            <a:r>
              <a:rPr lang="zh-CN" altLang="en-US" sz="2400" b="1" dirty="0">
                <a:latin typeface="Times New Roman" panose="02020603050405020304" pitchFamily="18" charset="0"/>
                <a:ea typeface="楷体_GB2312" pitchFamily="49" charset="-122"/>
              </a:rPr>
              <a:t>    </a:t>
            </a:r>
            <a:r>
              <a:rPr lang="en-US" altLang="zh-CN" sz="2400" b="1">
                <a:latin typeface="Times New Roman" panose="02020603050405020304" pitchFamily="18" charset="0"/>
                <a:ea typeface="楷体_GB2312" pitchFamily="49" charset="-122"/>
              </a:rPr>
              <a:t>3.</a:t>
            </a:r>
            <a:r>
              <a:rPr lang="zh-CN" altLang="en-US" sz="2400" b="1" dirty="0">
                <a:latin typeface="Times New Roman" panose="02020603050405020304" pitchFamily="18" charset="0"/>
                <a:ea typeface="楷体_GB2312" pitchFamily="49" charset="-122"/>
              </a:rPr>
              <a:t>中试阶段；</a:t>
            </a:r>
            <a:endParaRPr lang="zh-CN" altLang="en-US" sz="2400" b="1" dirty="0">
              <a:latin typeface="Times New Roman" panose="02020603050405020304" pitchFamily="18" charset="0"/>
              <a:ea typeface="楷体_GB2312" pitchFamily="49" charset="-122"/>
            </a:endParaRPr>
          </a:p>
          <a:p>
            <a:pPr lvl="0">
              <a:lnSpc>
                <a:spcPct val="80000"/>
              </a:lnSpc>
              <a:spcBef>
                <a:spcPct val="50000"/>
              </a:spcBef>
              <a:buClr>
                <a:srgbClr val="FF0066"/>
              </a:buClr>
              <a:buFont typeface="Wingdings" panose="05000000000000000000" pitchFamily="2" charset="2"/>
              <a:buNone/>
            </a:pPr>
            <a:r>
              <a:rPr lang="en-US" altLang="zh-CN" sz="2400" b="1">
                <a:latin typeface="Times New Roman" panose="02020603050405020304" pitchFamily="18" charset="0"/>
                <a:ea typeface="楷体_GB2312" pitchFamily="49" charset="-122"/>
              </a:rPr>
              <a:t>    4.</a:t>
            </a:r>
            <a:r>
              <a:rPr lang="zh-CN" altLang="en-US" sz="2400" b="1" dirty="0">
                <a:latin typeface="Times New Roman" panose="02020603050405020304" pitchFamily="18" charset="0"/>
                <a:ea typeface="楷体_GB2312" pitchFamily="49" charset="-122"/>
              </a:rPr>
              <a:t>试生产阶段</a:t>
            </a:r>
            <a:endParaRPr lang="en-US" altLang="zh-CN" sz="2400" b="1">
              <a:solidFill>
                <a:srgbClr val="FF0000"/>
              </a:solidFill>
              <a:latin typeface="Times New Roman" panose="02020603050405020304" pitchFamily="18" charset="0"/>
              <a:ea typeface="楷体_GB2312" pitchFamily="49" charset="-122"/>
            </a:endParaRPr>
          </a:p>
        </p:txBody>
      </p:sp>
      <p:sp>
        <p:nvSpPr>
          <p:cNvPr id="81924" name="矩形 7"/>
          <p:cNvSpPr/>
          <p:nvPr/>
        </p:nvSpPr>
        <p:spPr>
          <a:xfrm>
            <a:off x="1150938" y="5491163"/>
            <a:ext cx="3890962" cy="387350"/>
          </a:xfrm>
          <a:prstGeom prst="rect">
            <a:avLst/>
          </a:prstGeom>
          <a:noFill/>
          <a:ln w="9525">
            <a:noFill/>
          </a:ln>
        </p:spPr>
        <p:txBody>
          <a:bodyPr wrap="none">
            <a:spAutoFit/>
          </a:bodyPr>
          <a:p>
            <a:pPr lvl="0">
              <a:lnSpc>
                <a:spcPct val="80000"/>
              </a:lnSpc>
              <a:spcBef>
                <a:spcPct val="50000"/>
              </a:spcBef>
              <a:buClr>
                <a:srgbClr val="FF0066"/>
              </a:buClr>
              <a:buFont typeface="Wingdings" panose="05000000000000000000" pitchFamily="2" charset="2"/>
              <a:buChar char="u"/>
            </a:pPr>
            <a:r>
              <a:rPr lang="zh-CN" altLang="en-US" sz="2400" b="1" dirty="0">
                <a:latin typeface="Times New Roman" panose="02020603050405020304" pitchFamily="18" charset="0"/>
                <a:ea typeface="楷体_GB2312" pitchFamily="49" charset="-122"/>
              </a:rPr>
              <a:t>非跨年项目该指标免填。</a:t>
            </a:r>
            <a:endParaRPr lang="zh-CN" altLang="en-US" sz="2400" b="1" dirty="0">
              <a:latin typeface="Times New Roman" panose="02020603050405020304" pitchFamily="18" charset="0"/>
              <a:ea typeface="楷体_GB2312" pitchFamily="49" charset="-122"/>
            </a:endParaRPr>
          </a:p>
        </p:txBody>
      </p:sp>
      <p:sp>
        <p:nvSpPr>
          <p:cNvPr id="81925" name="矩形 8"/>
          <p:cNvSpPr/>
          <p:nvPr/>
        </p:nvSpPr>
        <p:spPr>
          <a:xfrm>
            <a:off x="1150938" y="4370388"/>
            <a:ext cx="7058025" cy="682625"/>
          </a:xfrm>
          <a:prstGeom prst="rect">
            <a:avLst/>
          </a:prstGeom>
          <a:noFill/>
          <a:ln w="9525">
            <a:noFill/>
          </a:ln>
        </p:spPr>
        <p:txBody>
          <a:bodyPr>
            <a:spAutoFit/>
          </a:bodyPr>
          <a:p>
            <a:pPr lvl="0">
              <a:lnSpc>
                <a:spcPct val="80000"/>
              </a:lnSpc>
              <a:spcBef>
                <a:spcPct val="50000"/>
              </a:spcBef>
              <a:buClr>
                <a:srgbClr val="FF0066"/>
              </a:buClr>
              <a:buFont typeface="Wingdings" panose="05000000000000000000" pitchFamily="2" charset="2"/>
              <a:buChar char="u"/>
            </a:pPr>
            <a:r>
              <a:rPr lang="zh-CN" altLang="en-US" sz="2400" b="1" dirty="0">
                <a:latin typeface="Times New Roman" panose="02020603050405020304" pitchFamily="18" charset="0"/>
                <a:ea typeface="楷体_GB2312" pitchFamily="49" charset="-122"/>
              </a:rPr>
              <a:t>选择项目在当年所处最主要的进展阶段并按相应的代码填写</a:t>
            </a:r>
            <a:endParaRPr lang="zh-CN" altLang="en-US" sz="2400" b="1" dirty="0">
              <a:latin typeface="Times New Roman" panose="02020603050405020304" pitchFamily="18" charset="0"/>
              <a:ea typeface="楷体_GB2312" pitchFamily="49" charset="-122"/>
            </a:endParaRPr>
          </a:p>
        </p:txBody>
      </p:sp>
      <p:sp>
        <p:nvSpPr>
          <p:cNvPr id="7"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Rectangle 3"/>
          <p:cNvSpPr>
            <a:spLocks noGrp="1"/>
          </p:cNvSpPr>
          <p:nvPr>
            <p:ph idx="1"/>
          </p:nvPr>
        </p:nvSpPr>
        <p:spPr>
          <a:xfrm>
            <a:off x="684213" y="620713"/>
            <a:ext cx="7891462" cy="5772150"/>
          </a:xfrm>
          <a:ln/>
        </p:spPr>
        <p:txBody>
          <a:bodyPr vert="horz" wrap="square" lIns="91440" tIns="45720" rIns="91440" bIns="45720" anchor="t"/>
          <a:p>
            <a:pPr eaLnBrk="1" hangingPunct="1">
              <a:lnSpc>
                <a:spcPct val="90000"/>
              </a:lnSpc>
              <a:buNone/>
            </a:pPr>
            <a:r>
              <a:rPr lang="en-US" altLang="zh-CN" sz="4000" b="1">
                <a:solidFill>
                  <a:srgbClr val="0000FF"/>
                </a:solidFill>
                <a:latin typeface="黑体" panose="02010609060101010101" pitchFamily="2" charset="-122"/>
                <a:ea typeface="黑体" panose="02010609060101010101" pitchFamily="2" charset="-122"/>
              </a:rPr>
              <a:t>2</a:t>
            </a:r>
            <a:r>
              <a:rPr lang="zh-CN" altLang="en-US" sz="4000" b="1" dirty="0">
                <a:solidFill>
                  <a:srgbClr val="0000FF"/>
                </a:solidFill>
                <a:latin typeface="黑体" panose="02010609060101010101" pitchFamily="2" charset="-122"/>
                <a:ea typeface="黑体" panose="02010609060101010101" pitchFamily="2" charset="-122"/>
              </a:rPr>
              <a:t>、</a:t>
            </a:r>
            <a:r>
              <a:rPr lang="en-US" altLang="zh-CN" sz="4000" b="1">
                <a:solidFill>
                  <a:srgbClr val="0000FF"/>
                </a:solidFill>
                <a:latin typeface="黑体" panose="02010609060101010101" pitchFamily="2" charset="-122"/>
                <a:ea typeface="黑体" panose="02010609060101010101" pitchFamily="2" charset="-122"/>
              </a:rPr>
              <a:t>R&amp;D</a:t>
            </a:r>
            <a:r>
              <a:rPr lang="zh-CN" altLang="en-US" sz="4000" b="1" dirty="0">
                <a:solidFill>
                  <a:srgbClr val="0000FF"/>
                </a:solidFill>
                <a:latin typeface="黑体" panose="02010609060101010101" pitchFamily="2" charset="-122"/>
                <a:ea typeface="黑体" panose="02010609060101010101" pitchFamily="2" charset="-122"/>
              </a:rPr>
              <a:t>与科技、创新之间的关系</a:t>
            </a:r>
            <a:endParaRPr lang="zh-CN" altLang="en-US" sz="4000" dirty="0">
              <a:solidFill>
                <a:srgbClr val="0000FF"/>
              </a:solidFill>
              <a:latin typeface="黑体" panose="02010609060101010101" pitchFamily="2" charset="-122"/>
              <a:ea typeface="黑体" panose="02010609060101010101" pitchFamily="2" charset="-122"/>
            </a:endParaRPr>
          </a:p>
          <a:p>
            <a:pPr eaLnBrk="1" hangingPunct="1">
              <a:lnSpc>
                <a:spcPct val="90000"/>
              </a:lnSpc>
            </a:pPr>
            <a:endParaRPr lang="zh-CN" altLang="en-US" sz="4000" dirty="0"/>
          </a:p>
          <a:p>
            <a:pPr eaLnBrk="1" hangingPunct="1">
              <a:lnSpc>
                <a:spcPct val="90000"/>
              </a:lnSpc>
            </a:pPr>
            <a:endParaRPr lang="zh-CN" altLang="en-US" sz="2800" dirty="0"/>
          </a:p>
          <a:p>
            <a:pPr eaLnBrk="1" hangingPunct="1">
              <a:lnSpc>
                <a:spcPct val="90000"/>
              </a:lnSpc>
            </a:pPr>
            <a:endParaRPr lang="zh-CN" altLang="en-US" sz="2800" dirty="0"/>
          </a:p>
          <a:p>
            <a:pPr eaLnBrk="1" hangingPunct="1">
              <a:lnSpc>
                <a:spcPct val="90000"/>
              </a:lnSpc>
            </a:pPr>
            <a:endParaRPr lang="zh-CN" altLang="en-US" sz="2800" dirty="0"/>
          </a:p>
          <a:p>
            <a:pPr eaLnBrk="1" hangingPunct="1">
              <a:lnSpc>
                <a:spcPct val="90000"/>
              </a:lnSpc>
            </a:pPr>
            <a:endParaRPr lang="zh-CN" altLang="en-US" sz="2800" dirty="0"/>
          </a:p>
          <a:p>
            <a:pPr eaLnBrk="1" hangingPunct="1">
              <a:lnSpc>
                <a:spcPct val="90000"/>
              </a:lnSpc>
            </a:pPr>
            <a:endParaRPr lang="zh-CN" altLang="en-US" sz="2800" dirty="0"/>
          </a:p>
          <a:p>
            <a:pPr eaLnBrk="1" hangingPunct="1">
              <a:lnSpc>
                <a:spcPct val="90000"/>
              </a:lnSpc>
            </a:pPr>
            <a:endParaRPr lang="zh-CN" altLang="en-US" sz="2800" dirty="0"/>
          </a:p>
          <a:p>
            <a:pPr eaLnBrk="1" hangingPunct="1">
              <a:lnSpc>
                <a:spcPct val="90000"/>
              </a:lnSpc>
              <a:buNone/>
            </a:pPr>
            <a:endParaRPr lang="zh-CN" altLang="en-US" sz="2800" b="1" dirty="0"/>
          </a:p>
          <a:p>
            <a:pPr eaLnBrk="1" hangingPunct="1">
              <a:lnSpc>
                <a:spcPct val="90000"/>
              </a:lnSpc>
              <a:buClr>
                <a:srgbClr val="FF0000"/>
              </a:buClr>
              <a:buSzPct val="90000"/>
              <a:buFont typeface="Wingdings" panose="05000000000000000000" pitchFamily="2" charset="2"/>
              <a:buChar char="«"/>
            </a:pPr>
            <a:r>
              <a:rPr lang="en-US" altLang="zh-CN" b="1">
                <a:solidFill>
                  <a:srgbClr val="FF0000"/>
                </a:solidFill>
                <a:latin typeface="Times New Roman" panose="02020603050405020304" pitchFamily="18" charset="0"/>
                <a:ea typeface="楷体_GB2312" pitchFamily="49" charset="-122"/>
              </a:rPr>
              <a:t>  </a:t>
            </a:r>
            <a:r>
              <a:rPr lang="en-US" altLang="zh-CN" sz="2800" b="1">
                <a:solidFill>
                  <a:srgbClr val="FF0000"/>
                </a:solidFill>
                <a:latin typeface="Times New Roman" panose="02020603050405020304" pitchFamily="18" charset="0"/>
                <a:ea typeface="楷体_GB2312" pitchFamily="49" charset="-122"/>
              </a:rPr>
              <a:t>R&amp;D</a:t>
            </a:r>
            <a:r>
              <a:rPr lang="zh-CN" altLang="en-US" sz="2800" b="1" dirty="0">
                <a:solidFill>
                  <a:srgbClr val="FF0000"/>
                </a:solidFill>
                <a:latin typeface="Times New Roman" panose="02020603050405020304" pitchFamily="18" charset="0"/>
                <a:ea typeface="楷体_GB2312" pitchFamily="49" charset="-122"/>
              </a:rPr>
              <a:t>（研发） ＜科技活动＜创新活动。</a:t>
            </a:r>
            <a:endParaRPr lang="zh-CN" altLang="en-US" sz="2800" b="1" dirty="0">
              <a:solidFill>
                <a:srgbClr val="FF0000"/>
              </a:solidFill>
              <a:latin typeface="Times New Roman" panose="02020603050405020304" pitchFamily="18" charset="0"/>
              <a:ea typeface="楷体_GB2312" pitchFamily="49" charset="-122"/>
            </a:endParaRPr>
          </a:p>
          <a:p>
            <a:pPr eaLnBrk="1" hangingPunct="1">
              <a:lnSpc>
                <a:spcPct val="90000"/>
              </a:lnSpc>
              <a:buClr>
                <a:srgbClr val="FF0000"/>
              </a:buClr>
              <a:buSzPct val="90000"/>
              <a:buFont typeface="Wingdings" panose="05000000000000000000" pitchFamily="2" charset="2"/>
              <a:buChar char="«"/>
            </a:pPr>
            <a:r>
              <a:rPr lang="en-US" altLang="zh-CN" sz="2800" b="1">
                <a:solidFill>
                  <a:srgbClr val="FF0000"/>
                </a:solidFill>
                <a:latin typeface="Times New Roman" panose="02020603050405020304" pitchFamily="18" charset="0"/>
                <a:ea typeface="楷体_GB2312" pitchFamily="49" charset="-122"/>
              </a:rPr>
              <a:t>  R&amp;D</a:t>
            </a:r>
            <a:r>
              <a:rPr lang="zh-CN" altLang="en-US" sz="2800" b="1" dirty="0">
                <a:solidFill>
                  <a:srgbClr val="FF0000"/>
                </a:solidFill>
                <a:latin typeface="Times New Roman" panose="02020603050405020304" pitchFamily="18" charset="0"/>
                <a:ea typeface="楷体_GB2312" pitchFamily="49" charset="-122"/>
              </a:rPr>
              <a:t>活动只是科技活动和创新活动的其中一类。</a:t>
            </a:r>
            <a:r>
              <a:rPr lang="zh-CN" altLang="en-US" sz="2800" dirty="0"/>
              <a:t>  </a:t>
            </a:r>
            <a:endParaRPr lang="zh-CN" altLang="en-US" sz="2800" dirty="0"/>
          </a:p>
        </p:txBody>
      </p:sp>
      <p:pic>
        <p:nvPicPr>
          <p:cNvPr id="21506" name="Picture 4" descr="00EEWXF1%MI0[DAG2~R4NOQ"/>
          <p:cNvPicPr>
            <a:picLocks noChangeAspect="1"/>
          </p:cNvPicPr>
          <p:nvPr/>
        </p:nvPicPr>
        <p:blipFill>
          <a:blip r:embed="rId1"/>
          <a:stretch>
            <a:fillRect/>
          </a:stretch>
        </p:blipFill>
        <p:spPr>
          <a:xfrm>
            <a:off x="2159000" y="1376363"/>
            <a:ext cx="4824413" cy="3779837"/>
          </a:xfrm>
          <a:prstGeom prst="rect">
            <a:avLst/>
          </a:prstGeom>
          <a:noFill/>
          <a:ln w="9525">
            <a:noFill/>
          </a:ln>
        </p:spPr>
      </p:pic>
      <p:sp>
        <p:nvSpPr>
          <p:cNvPr id="4"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2945" name="Picture 13" descr="F{IH@TS[NL17F77S8@_MXQL"/>
          <p:cNvPicPr>
            <a:picLocks noChangeAspect="1"/>
          </p:cNvPicPr>
          <p:nvPr/>
        </p:nvPicPr>
        <p:blipFill>
          <a:blip r:embed="rId1"/>
          <a:srcRect t="31252" b="47026"/>
          <a:stretch>
            <a:fillRect/>
          </a:stretch>
        </p:blipFill>
        <p:spPr>
          <a:xfrm>
            <a:off x="168275" y="165100"/>
            <a:ext cx="8828088" cy="703263"/>
          </a:xfrm>
          <a:prstGeom prst="rect">
            <a:avLst/>
          </a:prstGeom>
          <a:noFill/>
          <a:ln w="28575" cap="flat" cmpd="sng">
            <a:solidFill>
              <a:srgbClr val="FF0000"/>
            </a:solidFill>
            <a:prstDash val="solid"/>
            <a:miter/>
            <a:headEnd type="none" w="med" len="med"/>
            <a:tailEnd type="none" w="med" len="med"/>
          </a:ln>
        </p:spPr>
      </p:pic>
      <p:sp>
        <p:nvSpPr>
          <p:cNvPr id="5" name="线形标注 2 4"/>
          <p:cNvSpPr/>
          <p:nvPr/>
        </p:nvSpPr>
        <p:spPr bwMode="auto">
          <a:xfrm>
            <a:off x="3635375" y="1052513"/>
            <a:ext cx="2376488" cy="539750"/>
          </a:xfrm>
          <a:prstGeom prst="borderCallout2">
            <a:avLst>
              <a:gd name="adj1" fmla="val 21176"/>
              <a:gd name="adj2" fmla="val 103208"/>
              <a:gd name="adj3" fmla="val 21176"/>
              <a:gd name="adj4" fmla="val 119171"/>
              <a:gd name="adj5" fmla="val -92060"/>
              <a:gd name="adj6" fmla="val 131463"/>
            </a:avLst>
          </a:prstGeom>
          <a:gradFill rotWithShape="1">
            <a:gsLst>
              <a:gs pos="0">
                <a:srgbClr val="A5DDF3"/>
              </a:gs>
              <a:gs pos="35001">
                <a:srgbClr val="C0E6F5"/>
              </a:gs>
              <a:gs pos="100000">
                <a:srgbClr val="E6F6FC"/>
              </a:gs>
            </a:gsLst>
            <a:lin ang="16200000" scaled="1"/>
          </a:gradFill>
          <a:ln w="15875" algn="ctr">
            <a:solidFill>
              <a:srgbClr val="348FA6"/>
            </a:solidFill>
            <a:miter lim="800000"/>
          </a:ln>
          <a:effectLst>
            <a:outerShdw dist="20000" dir="5400000" rotWithShape="0">
              <a:srgbClr val="000000">
                <a:alpha val="37999"/>
              </a:srgbClr>
            </a:outerShdw>
          </a:effectLst>
        </p:spPr>
        <p:txBody>
          <a:bodyPr anchor="ctr"/>
          <a:p>
            <a:pPr lvl="0" algn="ctr"/>
            <a:r>
              <a:rPr lang="zh-CN" altLang="en-US" sz="2600" b="1" dirty="0">
                <a:solidFill>
                  <a:srgbClr val="000000"/>
                </a:solidFill>
                <a:latin typeface="Times New Roman" panose="02020603050405020304" pitchFamily="18" charset="0"/>
                <a:ea typeface="楷体_GB2312" pitchFamily="49" charset="-122"/>
              </a:rPr>
              <a:t>参加项目人员</a:t>
            </a:r>
            <a:endParaRPr lang="zh-CN" altLang="en-US" sz="2600" b="1" dirty="0">
              <a:solidFill>
                <a:srgbClr val="000000"/>
              </a:solidFill>
              <a:latin typeface="Times New Roman" panose="02020603050405020304" pitchFamily="18" charset="0"/>
              <a:ea typeface="楷体_GB2312" pitchFamily="49" charset="-122"/>
            </a:endParaRPr>
          </a:p>
        </p:txBody>
      </p:sp>
      <p:sp>
        <p:nvSpPr>
          <p:cNvPr id="82947" name="Rectangle 2"/>
          <p:cNvSpPr txBox="1"/>
          <p:nvPr/>
        </p:nvSpPr>
        <p:spPr>
          <a:xfrm>
            <a:off x="900113" y="1665288"/>
            <a:ext cx="7993062" cy="4818062"/>
          </a:xfrm>
          <a:prstGeom prst="rect">
            <a:avLst/>
          </a:prstGeom>
          <a:noFill/>
          <a:ln w="9525">
            <a:noFill/>
          </a:ln>
        </p:spPr>
        <p:txBody>
          <a:bodyPr/>
          <a:p>
            <a:pPr marL="365125" lvl="0" indent="-282575" defTabSz="0">
              <a:spcBef>
                <a:spcPct val="50000"/>
              </a:spcBef>
              <a:buClr>
                <a:srgbClr val="FF0000"/>
              </a:buClr>
              <a:buFont typeface="Wingdings" panose="05000000000000000000" pitchFamily="2" charset="2"/>
              <a:buChar char="u"/>
            </a:pPr>
            <a:r>
              <a:rPr lang="zh-CN" altLang="en-US" sz="2100" b="1" dirty="0">
                <a:latin typeface="Times New Roman" panose="02020603050405020304" pitchFamily="18" charset="0"/>
                <a:ea typeface="楷体_GB2312" pitchFamily="49" charset="-122"/>
              </a:rPr>
              <a:t>指当年实际参加企业某个科技项目的人员。</a:t>
            </a:r>
            <a:endParaRPr lang="zh-CN" altLang="en-US" sz="2100" b="1" dirty="0">
              <a:latin typeface="Times New Roman" panose="02020603050405020304" pitchFamily="18" charset="0"/>
              <a:ea typeface="楷体_GB2312" pitchFamily="49" charset="-122"/>
            </a:endParaRPr>
          </a:p>
          <a:p>
            <a:pPr marL="365125" lvl="0" indent="-282575" defTabSz="0">
              <a:spcBef>
                <a:spcPct val="50000"/>
              </a:spcBef>
              <a:buClr>
                <a:srgbClr val="FF0000"/>
              </a:buClr>
              <a:buFont typeface="Wingdings" panose="05000000000000000000" pitchFamily="2" charset="2"/>
              <a:buChar char="u"/>
            </a:pPr>
            <a:r>
              <a:rPr lang="zh-CN" altLang="en-US" sz="2100" b="1" dirty="0">
                <a:solidFill>
                  <a:srgbClr val="FF0000"/>
                </a:solidFill>
                <a:latin typeface="Times New Roman" panose="02020603050405020304" pitchFamily="18" charset="0"/>
                <a:ea typeface="楷体_GB2312" pitchFamily="49" charset="-122"/>
              </a:rPr>
              <a:t>注意：</a:t>
            </a:r>
            <a:endParaRPr lang="zh-CN" altLang="en-US" sz="2100" b="1" dirty="0">
              <a:solidFill>
                <a:srgbClr val="FF0000"/>
              </a:solidFill>
              <a:latin typeface="Times New Roman" panose="02020603050405020304" pitchFamily="18" charset="0"/>
              <a:ea typeface="楷体_GB2312" pitchFamily="49" charset="-122"/>
            </a:endParaRPr>
          </a:p>
          <a:p>
            <a:pPr marL="365125" lvl="0" indent="-282575" defTabSz="0">
              <a:spcBef>
                <a:spcPct val="50000"/>
              </a:spcBef>
              <a:buClr>
                <a:srgbClr val="FF33CC"/>
              </a:buClr>
              <a:buFont typeface="Wingdings" panose="05000000000000000000" pitchFamily="2" charset="2"/>
              <a:buChar char="l"/>
            </a:pPr>
            <a:r>
              <a:rPr lang="zh-CN" altLang="en-US" sz="2100" b="1" dirty="0">
                <a:latin typeface="Times New Roman" panose="02020603050405020304" pitchFamily="18" charset="0"/>
                <a:ea typeface="楷体_GB2312" pitchFamily="49" charset="-122"/>
              </a:rPr>
              <a:t>参与科技项目的工作时间要占本人全年工作时间</a:t>
            </a:r>
            <a:r>
              <a:rPr lang="en-US" altLang="zh-CN" sz="2100" b="1">
                <a:latin typeface="Times New Roman" panose="02020603050405020304" pitchFamily="18" charset="0"/>
                <a:ea typeface="楷体_GB2312" pitchFamily="49" charset="-122"/>
              </a:rPr>
              <a:t>10%</a:t>
            </a:r>
            <a:r>
              <a:rPr lang="zh-CN" altLang="en-US" sz="2100" b="1" dirty="0">
                <a:latin typeface="Times New Roman" panose="02020603050405020304" pitchFamily="18" charset="0"/>
                <a:ea typeface="楷体_GB2312" pitchFamily="49" charset="-122"/>
              </a:rPr>
              <a:t>及以上。</a:t>
            </a:r>
            <a:endParaRPr lang="zh-CN" altLang="en-US" sz="2100" b="1" dirty="0">
              <a:latin typeface="Times New Roman" panose="02020603050405020304" pitchFamily="18" charset="0"/>
              <a:ea typeface="楷体_GB2312" pitchFamily="49" charset="-122"/>
            </a:endParaRPr>
          </a:p>
          <a:p>
            <a:pPr marL="365125" lvl="0" indent="-282575" defTabSz="0">
              <a:spcBef>
                <a:spcPct val="50000"/>
              </a:spcBef>
              <a:buClr>
                <a:srgbClr val="FF33CC"/>
              </a:buClr>
              <a:buFont typeface="Wingdings" panose="05000000000000000000" pitchFamily="2" charset="2"/>
              <a:buChar char="l"/>
            </a:pPr>
            <a:r>
              <a:rPr lang="zh-CN" altLang="en-US" sz="2100" b="1" dirty="0">
                <a:latin typeface="Times New Roman" panose="02020603050405020304" pitchFamily="18" charset="0"/>
                <a:ea typeface="楷体_GB2312" pitchFamily="49" charset="-122"/>
              </a:rPr>
              <a:t>若项目年内停止或失败，参加该项目人员也要按实际情况填报，不能空白。</a:t>
            </a:r>
            <a:endParaRPr lang="zh-CN" altLang="en-US" sz="2100" b="1" dirty="0">
              <a:latin typeface="Times New Roman" panose="02020603050405020304" pitchFamily="18" charset="0"/>
              <a:ea typeface="楷体_GB2312" pitchFamily="49" charset="-122"/>
            </a:endParaRPr>
          </a:p>
          <a:p>
            <a:pPr marL="365125" lvl="0" indent="-282575" defTabSz="0">
              <a:spcBef>
                <a:spcPct val="50000"/>
              </a:spcBef>
              <a:buClr>
                <a:srgbClr val="FF33CC"/>
              </a:buClr>
              <a:buFont typeface="Wingdings" panose="05000000000000000000" pitchFamily="2" charset="2"/>
              <a:buChar char="l"/>
            </a:pPr>
            <a:r>
              <a:rPr lang="zh-CN" altLang="en-US" sz="2100" b="1" dirty="0">
                <a:latin typeface="Times New Roman" panose="02020603050405020304" pitchFamily="18" charset="0"/>
                <a:ea typeface="楷体_GB2312" pitchFamily="49" charset="-122"/>
              </a:rPr>
              <a:t>不包括外单位派往参加本企业科技项目的人员和临时协作人员。</a:t>
            </a:r>
            <a:endParaRPr lang="zh-CN" altLang="en-US" sz="2100" b="1" dirty="0">
              <a:latin typeface="Times New Roman" panose="02020603050405020304" pitchFamily="18" charset="0"/>
              <a:ea typeface="楷体_GB2312" pitchFamily="49" charset="-122"/>
            </a:endParaRPr>
          </a:p>
          <a:p>
            <a:pPr marL="365125" lvl="0" indent="-282575" defTabSz="0">
              <a:spcBef>
                <a:spcPct val="50000"/>
              </a:spcBef>
              <a:buClr>
                <a:srgbClr val="FF33CC"/>
              </a:buClr>
              <a:buFont typeface="Wingdings" panose="05000000000000000000" pitchFamily="2" charset="2"/>
              <a:buChar char="l"/>
            </a:pPr>
            <a:r>
              <a:rPr lang="zh-CN" altLang="en-US" sz="2100" b="1" dirty="0">
                <a:latin typeface="Times New Roman" panose="02020603050405020304" pitchFamily="18" charset="0"/>
                <a:ea typeface="楷体_GB2312" pitchFamily="49" charset="-122"/>
              </a:rPr>
              <a:t>一般不包含企业科研部门的管理人员和服务人员。</a:t>
            </a:r>
            <a:endParaRPr lang="zh-CN" altLang="en-US" sz="2100" b="1" dirty="0">
              <a:latin typeface="Times New Roman" panose="02020603050405020304" pitchFamily="18" charset="0"/>
              <a:ea typeface="楷体_GB2312" pitchFamily="49" charset="-122"/>
            </a:endParaRPr>
          </a:p>
          <a:p>
            <a:pPr marL="365125" lvl="0" indent="-282575" defTabSz="0">
              <a:spcBef>
                <a:spcPct val="50000"/>
              </a:spcBef>
              <a:buClr>
                <a:srgbClr val="FF33CC"/>
              </a:buClr>
              <a:buFont typeface="Wingdings" panose="05000000000000000000" pitchFamily="2" charset="2"/>
              <a:buChar char="l"/>
            </a:pPr>
            <a:r>
              <a:rPr lang="zh-CN" altLang="en-US" sz="2100" b="1" u="sng" dirty="0">
                <a:solidFill>
                  <a:srgbClr val="FF0000"/>
                </a:solidFill>
                <a:latin typeface="Times New Roman" panose="02020603050405020304" pitchFamily="18" charset="0"/>
                <a:ea typeface="楷体_GB2312" pitchFamily="49" charset="-122"/>
              </a:rPr>
              <a:t>人员不得重复计算</a:t>
            </a:r>
            <a:r>
              <a:rPr lang="zh-CN" altLang="en-US" sz="2100" b="1" dirty="0">
                <a:solidFill>
                  <a:srgbClr val="FF0000"/>
                </a:solidFill>
                <a:latin typeface="Times New Roman" panose="02020603050405020304" pitchFamily="18" charset="0"/>
                <a:ea typeface="楷体_GB2312" pitchFamily="49" charset="-122"/>
              </a:rPr>
              <a:t>，</a:t>
            </a:r>
            <a:r>
              <a:rPr lang="zh-CN" altLang="en-US" sz="2100" b="1" dirty="0">
                <a:latin typeface="Times New Roman" panose="02020603050405020304" pitchFamily="18" charset="0"/>
                <a:ea typeface="楷体_GB2312" pitchFamily="49" charset="-122"/>
              </a:rPr>
              <a:t>即</a:t>
            </a:r>
            <a:r>
              <a:rPr lang="en-US" altLang="zh-CN" sz="2100" b="1">
                <a:latin typeface="Times New Roman" panose="02020603050405020304" pitchFamily="18" charset="0"/>
                <a:ea typeface="楷体_GB2312" pitchFamily="49" charset="-122"/>
              </a:rPr>
              <a:t>1</a:t>
            </a:r>
            <a:r>
              <a:rPr lang="zh-CN" altLang="en-US" sz="2100" b="1" dirty="0">
                <a:latin typeface="Times New Roman" panose="02020603050405020304" pitchFamily="18" charset="0"/>
                <a:ea typeface="楷体_GB2312" pitchFamily="49" charset="-122"/>
              </a:rPr>
              <a:t>人不能重复统计在多个项目上，若</a:t>
            </a:r>
            <a:r>
              <a:rPr lang="en-US" altLang="zh-CN" sz="2100" b="1">
                <a:latin typeface="Times New Roman" panose="02020603050405020304" pitchFamily="18" charset="0"/>
                <a:ea typeface="楷体_GB2312" pitchFamily="49" charset="-122"/>
              </a:rPr>
              <a:t>1</a:t>
            </a:r>
            <a:r>
              <a:rPr lang="zh-CN" altLang="en-US" sz="2100" b="1" dirty="0">
                <a:latin typeface="Times New Roman" panose="02020603050405020304" pitchFamily="18" charset="0"/>
                <a:ea typeface="楷体_GB2312" pitchFamily="49" charset="-122"/>
              </a:rPr>
              <a:t>个人同时参加几个科技项目，那么这个人则填报在其最主要从事的</a:t>
            </a:r>
            <a:r>
              <a:rPr lang="en-US" altLang="zh-CN" sz="2100" b="1">
                <a:latin typeface="Times New Roman" panose="02020603050405020304" pitchFamily="18" charset="0"/>
                <a:ea typeface="楷体_GB2312" pitchFamily="49" charset="-122"/>
              </a:rPr>
              <a:t>1</a:t>
            </a:r>
            <a:r>
              <a:rPr lang="zh-CN" altLang="en-US" sz="2100" b="1" dirty="0">
                <a:latin typeface="Times New Roman" panose="02020603050405020304" pitchFamily="18" charset="0"/>
                <a:ea typeface="楷体_GB2312" pitchFamily="49" charset="-122"/>
              </a:rPr>
              <a:t>个项目中，其他项目就不要再计算该人员。</a:t>
            </a:r>
            <a:endParaRPr lang="zh-CN" altLang="en-US" sz="2100" b="1" dirty="0">
              <a:latin typeface="Times New Roman" panose="02020603050405020304" pitchFamily="18" charset="0"/>
              <a:ea typeface="楷体_GB2312" pitchFamily="49" charset="-122"/>
            </a:endParaRPr>
          </a:p>
        </p:txBody>
      </p:sp>
      <p:sp>
        <p:nvSpPr>
          <p:cNvPr id="6"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69" name="Rectangle 2"/>
          <p:cNvSpPr>
            <a:spLocks noGrp="1"/>
          </p:cNvSpPr>
          <p:nvPr>
            <p:ph type="body"/>
          </p:nvPr>
        </p:nvSpPr>
        <p:spPr>
          <a:xfrm>
            <a:off x="792163" y="728663"/>
            <a:ext cx="7696200" cy="5135562"/>
          </a:xfrm>
          <a:ln/>
        </p:spPr>
        <p:txBody>
          <a:bodyPr vert="horz" wrap="square" lIns="91391" tIns="45697" rIns="91391" bIns="45697" anchor="t"/>
          <a:p>
            <a:pPr lvl="0" eaLnBrk="1" hangingPunct="1">
              <a:lnSpc>
                <a:spcPct val="120000"/>
              </a:lnSpc>
              <a:buClr>
                <a:srgbClr val="FF0066"/>
              </a:buClr>
              <a:buFont typeface="Wingdings" panose="05000000000000000000" pitchFamily="2" charset="2"/>
              <a:buChar char="u"/>
            </a:pPr>
            <a:r>
              <a:rPr lang="zh-CN" altLang="en-US" sz="3400" b="1" dirty="0">
                <a:latin typeface="Times New Roman" panose="02020603050405020304" pitchFamily="18" charset="0"/>
                <a:ea typeface="楷体_GB2312" pitchFamily="49" charset="-122"/>
              </a:rPr>
              <a:t>举例说明：</a:t>
            </a:r>
            <a:endParaRPr lang="zh-CN" altLang="en-US" sz="3400" b="1" dirty="0">
              <a:latin typeface="Times New Roman" panose="02020603050405020304" pitchFamily="18" charset="0"/>
              <a:ea typeface="楷体_GB2312" pitchFamily="49" charset="-122"/>
            </a:endParaRPr>
          </a:p>
          <a:p>
            <a:pPr lvl="0" eaLnBrk="1" hangingPunct="1">
              <a:lnSpc>
                <a:spcPct val="120000"/>
              </a:lnSpc>
              <a:buNone/>
            </a:pPr>
            <a:r>
              <a:rPr lang="zh-CN" altLang="en-US" dirty="0">
                <a:latin typeface="Times New Roman" panose="02020603050405020304" pitchFamily="18" charset="0"/>
                <a:ea typeface="楷体_GB2312" pitchFamily="49" charset="-122"/>
              </a:rPr>
              <a:t>  </a:t>
            </a:r>
            <a:r>
              <a:rPr lang="zh-CN" altLang="en-US" sz="3000" b="1" dirty="0">
                <a:latin typeface="Times New Roman" panose="02020603050405020304" pitchFamily="18" charset="0"/>
                <a:ea typeface="楷体_GB2312" pitchFamily="49" charset="-122"/>
              </a:rPr>
              <a:t>王明在</a:t>
            </a:r>
            <a:r>
              <a:rPr lang="en-US" altLang="zh-CN" sz="3000" b="1">
                <a:latin typeface="Times New Roman" panose="02020603050405020304" pitchFamily="18" charset="0"/>
                <a:ea typeface="楷体_GB2312" pitchFamily="49" charset="-122"/>
              </a:rPr>
              <a:t>2015</a:t>
            </a:r>
            <a:r>
              <a:rPr lang="zh-CN" altLang="en-US" sz="3000" b="1" dirty="0">
                <a:latin typeface="Times New Roman" panose="02020603050405020304" pitchFamily="18" charset="0"/>
                <a:ea typeface="楷体_GB2312" pitchFamily="49" charset="-122"/>
              </a:rPr>
              <a:t>年同时参加了某企业开展的</a:t>
            </a:r>
            <a:r>
              <a:rPr lang="en-US" altLang="zh-CN" sz="3000" b="1">
                <a:latin typeface="Times New Roman" panose="02020603050405020304" pitchFamily="18" charset="0"/>
                <a:ea typeface="楷体_GB2312" pitchFamily="49" charset="-122"/>
              </a:rPr>
              <a:t>A</a:t>
            </a:r>
            <a:r>
              <a:rPr lang="zh-CN" altLang="en-US" sz="3000" b="1" dirty="0">
                <a:latin typeface="Times New Roman" panose="02020603050405020304" pitchFamily="18" charset="0"/>
                <a:ea typeface="楷体_GB2312" pitchFamily="49" charset="-122"/>
              </a:rPr>
              <a:t>、</a:t>
            </a:r>
            <a:r>
              <a:rPr lang="en-US" altLang="zh-CN" sz="3000" b="1">
                <a:latin typeface="Times New Roman" panose="02020603050405020304" pitchFamily="18" charset="0"/>
                <a:ea typeface="楷体_GB2312" pitchFamily="49" charset="-122"/>
              </a:rPr>
              <a:t>B</a:t>
            </a:r>
            <a:r>
              <a:rPr lang="zh-CN" altLang="en-US" sz="3000" b="1" dirty="0">
                <a:latin typeface="Times New Roman" panose="02020603050405020304" pitchFamily="18" charset="0"/>
                <a:ea typeface="楷体_GB2312" pitchFamily="49" charset="-122"/>
              </a:rPr>
              <a:t>、</a:t>
            </a:r>
            <a:r>
              <a:rPr lang="en-US" altLang="zh-CN" sz="3000" b="1">
                <a:latin typeface="Times New Roman" panose="02020603050405020304" pitchFamily="18" charset="0"/>
                <a:ea typeface="楷体_GB2312" pitchFamily="49" charset="-122"/>
              </a:rPr>
              <a:t>C</a:t>
            </a:r>
            <a:r>
              <a:rPr lang="zh-CN" altLang="en-US" sz="3000" b="1" dirty="0">
                <a:latin typeface="Times New Roman" panose="02020603050405020304" pitchFamily="18" charset="0"/>
                <a:ea typeface="楷体_GB2312" pitchFamily="49" charset="-122"/>
              </a:rPr>
              <a:t>三个科技项目，参加</a:t>
            </a:r>
            <a:r>
              <a:rPr lang="en-US" altLang="zh-CN" sz="3000" b="1">
                <a:latin typeface="Times New Roman" panose="02020603050405020304" pitchFamily="18" charset="0"/>
                <a:ea typeface="楷体_GB2312" pitchFamily="49" charset="-122"/>
              </a:rPr>
              <a:t>A</a:t>
            </a:r>
            <a:r>
              <a:rPr lang="zh-CN" altLang="en-US" sz="3000" b="1" dirty="0">
                <a:latin typeface="Times New Roman" panose="02020603050405020304" pitchFamily="18" charset="0"/>
                <a:ea typeface="楷体_GB2312" pitchFamily="49" charset="-122"/>
              </a:rPr>
              <a:t>项目的时间是</a:t>
            </a:r>
            <a:r>
              <a:rPr lang="en-US" altLang="zh-CN" sz="3000" b="1">
                <a:latin typeface="Times New Roman" panose="02020603050405020304" pitchFamily="18" charset="0"/>
                <a:ea typeface="楷体_GB2312" pitchFamily="49" charset="-122"/>
              </a:rPr>
              <a:t>2</a:t>
            </a:r>
            <a:r>
              <a:rPr lang="zh-CN" altLang="en-US" sz="3000" b="1" dirty="0">
                <a:latin typeface="Times New Roman" panose="02020603050405020304" pitchFamily="18" charset="0"/>
                <a:ea typeface="楷体_GB2312" pitchFamily="49" charset="-122"/>
              </a:rPr>
              <a:t>个月，</a:t>
            </a:r>
            <a:r>
              <a:rPr lang="en-US" altLang="zh-CN" sz="3000" b="1">
                <a:latin typeface="Times New Roman" panose="02020603050405020304" pitchFamily="18" charset="0"/>
                <a:ea typeface="楷体_GB2312" pitchFamily="49" charset="-122"/>
              </a:rPr>
              <a:t>B</a:t>
            </a:r>
            <a:r>
              <a:rPr lang="zh-CN" altLang="en-US" sz="3000" b="1" dirty="0">
                <a:latin typeface="Times New Roman" panose="02020603050405020304" pitchFamily="18" charset="0"/>
                <a:ea typeface="楷体_GB2312" pitchFamily="49" charset="-122"/>
              </a:rPr>
              <a:t>项目的时间是</a:t>
            </a:r>
            <a:r>
              <a:rPr lang="en-US" altLang="zh-CN" sz="3000" b="1">
                <a:latin typeface="Times New Roman" panose="02020603050405020304" pitchFamily="18" charset="0"/>
                <a:ea typeface="楷体_GB2312" pitchFamily="49" charset="-122"/>
              </a:rPr>
              <a:t>6</a:t>
            </a:r>
            <a:r>
              <a:rPr lang="zh-CN" altLang="en-US" sz="3000" b="1" dirty="0">
                <a:latin typeface="Times New Roman" panose="02020603050405020304" pitchFamily="18" charset="0"/>
                <a:ea typeface="楷体_GB2312" pitchFamily="49" charset="-122"/>
              </a:rPr>
              <a:t>个月，</a:t>
            </a:r>
            <a:r>
              <a:rPr lang="en-US" altLang="zh-CN" sz="3000" b="1">
                <a:latin typeface="Times New Roman" panose="02020603050405020304" pitchFamily="18" charset="0"/>
                <a:ea typeface="楷体_GB2312" pitchFamily="49" charset="-122"/>
              </a:rPr>
              <a:t>C</a:t>
            </a:r>
            <a:r>
              <a:rPr lang="zh-CN" altLang="en-US" sz="3000" b="1" dirty="0">
                <a:latin typeface="Times New Roman" panose="02020603050405020304" pitchFamily="18" charset="0"/>
                <a:ea typeface="楷体_GB2312" pitchFamily="49" charset="-122"/>
              </a:rPr>
              <a:t>项目的时间是</a:t>
            </a:r>
            <a:r>
              <a:rPr lang="en-US" altLang="zh-CN" sz="3000" b="1">
                <a:latin typeface="Times New Roman" panose="02020603050405020304" pitchFamily="18" charset="0"/>
                <a:ea typeface="楷体_GB2312" pitchFamily="49" charset="-122"/>
              </a:rPr>
              <a:t>3</a:t>
            </a:r>
            <a:r>
              <a:rPr lang="zh-CN" altLang="en-US" sz="3000" b="1" dirty="0">
                <a:latin typeface="Times New Roman" panose="02020603050405020304" pitchFamily="18" charset="0"/>
                <a:ea typeface="楷体_GB2312" pitchFamily="49" charset="-122"/>
              </a:rPr>
              <a:t>个月，那么，在计算参加项目人员时，</a:t>
            </a:r>
            <a:r>
              <a:rPr lang="zh-CN" altLang="en-US" sz="3000" b="1" u="sng" dirty="0">
                <a:solidFill>
                  <a:srgbClr val="FF0000"/>
                </a:solidFill>
                <a:latin typeface="Times New Roman" panose="02020603050405020304" pitchFamily="18" charset="0"/>
                <a:ea typeface="楷体_GB2312" pitchFamily="49" charset="-122"/>
              </a:rPr>
              <a:t>王明只能统计在其从事时间最长的</a:t>
            </a:r>
            <a:r>
              <a:rPr lang="en-US" altLang="zh-CN" sz="3000" b="1" u="sng">
                <a:solidFill>
                  <a:srgbClr val="FF0000"/>
                </a:solidFill>
                <a:latin typeface="Times New Roman" panose="02020603050405020304" pitchFamily="18" charset="0"/>
                <a:ea typeface="楷体_GB2312" pitchFamily="49" charset="-122"/>
              </a:rPr>
              <a:t>B</a:t>
            </a:r>
            <a:r>
              <a:rPr lang="zh-CN" altLang="en-US" sz="3000" b="1" u="sng" dirty="0">
                <a:solidFill>
                  <a:srgbClr val="FF0000"/>
                </a:solidFill>
                <a:latin typeface="Times New Roman" panose="02020603050405020304" pitchFamily="18" charset="0"/>
                <a:ea typeface="楷体_GB2312" pitchFamily="49" charset="-122"/>
              </a:rPr>
              <a:t>项目上，而</a:t>
            </a:r>
            <a:r>
              <a:rPr lang="en-US" altLang="zh-CN" sz="3000" b="1" u="sng">
                <a:solidFill>
                  <a:srgbClr val="FF0000"/>
                </a:solidFill>
                <a:latin typeface="Times New Roman" panose="02020603050405020304" pitchFamily="18" charset="0"/>
                <a:ea typeface="楷体_GB2312" pitchFamily="49" charset="-122"/>
              </a:rPr>
              <a:t>A</a:t>
            </a:r>
            <a:r>
              <a:rPr lang="zh-CN" altLang="en-US" sz="3000" b="1" u="sng" dirty="0">
                <a:solidFill>
                  <a:srgbClr val="FF0000"/>
                </a:solidFill>
                <a:latin typeface="Times New Roman" panose="02020603050405020304" pitchFamily="18" charset="0"/>
                <a:ea typeface="楷体_GB2312" pitchFamily="49" charset="-122"/>
              </a:rPr>
              <a:t>、</a:t>
            </a:r>
            <a:r>
              <a:rPr lang="en-US" altLang="zh-CN" sz="3000" b="1" u="sng">
                <a:solidFill>
                  <a:srgbClr val="FF0000"/>
                </a:solidFill>
                <a:latin typeface="Times New Roman" panose="02020603050405020304" pitchFamily="18" charset="0"/>
                <a:ea typeface="楷体_GB2312" pitchFamily="49" charset="-122"/>
              </a:rPr>
              <a:t>C</a:t>
            </a:r>
            <a:r>
              <a:rPr lang="zh-CN" altLang="en-US" sz="3000" b="1" u="sng" dirty="0">
                <a:solidFill>
                  <a:srgbClr val="FF0000"/>
                </a:solidFill>
                <a:latin typeface="Times New Roman" panose="02020603050405020304" pitchFamily="18" charset="0"/>
                <a:ea typeface="楷体_GB2312" pitchFamily="49" charset="-122"/>
              </a:rPr>
              <a:t>项目的参加人员就不可以再把王明统计在内了。</a:t>
            </a:r>
            <a:endParaRPr lang="zh-CN" altLang="en-US" sz="3000" dirty="0">
              <a:latin typeface="Times New Roman" panose="02020603050405020304" pitchFamily="18" charset="0"/>
            </a:endParaRPr>
          </a:p>
        </p:txBody>
      </p:sp>
      <p:sp>
        <p:nvSpPr>
          <p:cNvPr id="3"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4993" name="Picture 13" descr="F{IH@TS[NL17F77S8@_MXQL"/>
          <p:cNvPicPr>
            <a:picLocks noChangeAspect="1"/>
          </p:cNvPicPr>
          <p:nvPr/>
        </p:nvPicPr>
        <p:blipFill>
          <a:blip r:embed="rId1"/>
          <a:srcRect t="31252" b="47026"/>
          <a:stretch>
            <a:fillRect/>
          </a:stretch>
        </p:blipFill>
        <p:spPr>
          <a:xfrm>
            <a:off x="168275" y="165100"/>
            <a:ext cx="8828088" cy="703263"/>
          </a:xfrm>
          <a:prstGeom prst="rect">
            <a:avLst/>
          </a:prstGeom>
          <a:noFill/>
          <a:ln w="28575" cap="flat" cmpd="sng">
            <a:solidFill>
              <a:srgbClr val="FF0000"/>
            </a:solidFill>
            <a:prstDash val="solid"/>
            <a:miter/>
            <a:headEnd type="none" w="med" len="med"/>
            <a:tailEnd type="none" w="med" len="med"/>
          </a:ln>
        </p:spPr>
      </p:pic>
      <p:sp>
        <p:nvSpPr>
          <p:cNvPr id="4" name="线形标注 2 3"/>
          <p:cNvSpPr/>
          <p:nvPr/>
        </p:nvSpPr>
        <p:spPr bwMode="auto">
          <a:xfrm flipH="1">
            <a:off x="3059113" y="1158875"/>
            <a:ext cx="3673475" cy="433388"/>
          </a:xfrm>
          <a:prstGeom prst="borderCallout2">
            <a:avLst>
              <a:gd name="adj1" fmla="val 26370"/>
              <a:gd name="adj2" fmla="val -2079"/>
              <a:gd name="adj3" fmla="val 26370"/>
              <a:gd name="adj4" fmla="val -6356"/>
              <a:gd name="adj5" fmla="val -121616"/>
              <a:gd name="adj6" fmla="val -10935"/>
            </a:avLst>
          </a:prstGeom>
          <a:gradFill rotWithShape="1">
            <a:gsLst>
              <a:gs pos="0">
                <a:srgbClr val="A5DDF3"/>
              </a:gs>
              <a:gs pos="35001">
                <a:srgbClr val="C0E6F5"/>
              </a:gs>
              <a:gs pos="100000">
                <a:srgbClr val="E6F6FC"/>
              </a:gs>
            </a:gsLst>
            <a:lin ang="16200000" scaled="1"/>
          </a:gradFill>
          <a:ln w="19050" algn="ctr">
            <a:solidFill>
              <a:srgbClr val="348FA6"/>
            </a:solidFill>
            <a:miter lim="800000"/>
          </a:ln>
          <a:effectLst>
            <a:outerShdw dist="20000" dir="5400000" rotWithShape="0">
              <a:srgbClr val="000000">
                <a:alpha val="37999"/>
              </a:srgbClr>
            </a:outerShdw>
          </a:effectLst>
        </p:spPr>
        <p:txBody>
          <a:bodyPr anchor="ctr"/>
          <a:p>
            <a:pPr lvl="0" algn="ctr"/>
            <a:r>
              <a:rPr lang="zh-CN" altLang="en-US" sz="2600" b="1" dirty="0">
                <a:solidFill>
                  <a:srgbClr val="000000"/>
                </a:solidFill>
                <a:latin typeface="Times New Roman" panose="02020603050405020304" pitchFamily="18" charset="0"/>
                <a:ea typeface="楷体_GB2312" pitchFamily="49" charset="-122"/>
              </a:rPr>
              <a:t>项目人员实际工作时间</a:t>
            </a:r>
            <a:endParaRPr lang="zh-CN" altLang="en-US" sz="2600" b="1" dirty="0">
              <a:solidFill>
                <a:srgbClr val="000000"/>
              </a:solidFill>
              <a:latin typeface="Times New Roman" panose="02020603050405020304" pitchFamily="18" charset="0"/>
              <a:ea typeface="楷体_GB2312" pitchFamily="49" charset="-122"/>
            </a:endParaRPr>
          </a:p>
        </p:txBody>
      </p:sp>
      <p:sp>
        <p:nvSpPr>
          <p:cNvPr id="84995" name="Rectangle 2"/>
          <p:cNvSpPr txBox="1"/>
          <p:nvPr/>
        </p:nvSpPr>
        <p:spPr>
          <a:xfrm>
            <a:off x="503238" y="1808163"/>
            <a:ext cx="8389937" cy="4537075"/>
          </a:xfrm>
          <a:prstGeom prst="rect">
            <a:avLst/>
          </a:prstGeom>
          <a:noFill/>
          <a:ln w="9525">
            <a:noFill/>
          </a:ln>
        </p:spPr>
        <p:txBody>
          <a:bodyPr/>
          <a:p>
            <a:pPr marL="365125" lvl="0" indent="-282575" defTabSz="0">
              <a:lnSpc>
                <a:spcPct val="80000"/>
              </a:lnSpc>
              <a:spcBef>
                <a:spcPct val="50000"/>
              </a:spcBef>
              <a:buClr>
                <a:srgbClr val="FF0066"/>
              </a:buClr>
              <a:buSzPct val="80000"/>
              <a:buFont typeface="Wingdings" panose="05000000000000000000" pitchFamily="2" charset="2"/>
              <a:buChar char="u"/>
            </a:pPr>
            <a:r>
              <a:rPr lang="zh-CN" altLang="en-US" sz="2300" b="1" dirty="0">
                <a:latin typeface="Times New Roman" panose="02020603050405020304" pitchFamily="18" charset="0"/>
                <a:ea typeface="楷体_GB2312" pitchFamily="49" charset="-122"/>
                <a:sym typeface="Gill Sans MT" panose="020B0502020104020203" pitchFamily="34" charset="0"/>
              </a:rPr>
              <a:t>指当年项目组内所有人员实际工作时间的</a:t>
            </a:r>
            <a:r>
              <a:rPr lang="zh-CN" altLang="en-US" sz="2300" b="1" dirty="0">
                <a:solidFill>
                  <a:srgbClr val="FF0000"/>
                </a:solidFill>
                <a:latin typeface="黑体" panose="02010609060101010101" pitchFamily="2" charset="-122"/>
                <a:ea typeface="黑体" panose="02010609060101010101" pitchFamily="2" charset="-122"/>
                <a:sym typeface="Gill Sans MT" panose="020B0502020104020203" pitchFamily="34" charset="0"/>
              </a:rPr>
              <a:t>合计数</a:t>
            </a:r>
            <a:r>
              <a:rPr lang="zh-CN" altLang="en-US" sz="2300" b="1" dirty="0">
                <a:latin typeface="Times New Roman" panose="02020603050405020304" pitchFamily="18" charset="0"/>
                <a:ea typeface="楷体_GB2312" pitchFamily="49" charset="-122"/>
                <a:sym typeface="Gill Sans MT" panose="020B0502020104020203" pitchFamily="34" charset="0"/>
              </a:rPr>
              <a:t>，按“人月”计算，而并不是所有人员的平均工作时间。</a:t>
            </a:r>
            <a:endParaRPr lang="zh-CN" altLang="en-US" sz="23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a:lnSpc>
                <a:spcPct val="80000"/>
              </a:lnSpc>
              <a:spcBef>
                <a:spcPct val="50000"/>
              </a:spcBef>
              <a:spcAft>
                <a:spcPts val="1200"/>
              </a:spcAft>
              <a:buClr>
                <a:srgbClr val="FF0066"/>
              </a:buClr>
              <a:buSzPct val="80000"/>
              <a:buFont typeface="Wingdings" panose="05000000000000000000" pitchFamily="2" charset="2"/>
              <a:buChar char="u"/>
            </a:pPr>
            <a:r>
              <a:rPr lang="zh-CN" altLang="en-US" sz="2300" b="1" dirty="0">
                <a:latin typeface="Times New Roman" panose="02020603050405020304" pitchFamily="18" charset="0"/>
                <a:ea typeface="楷体_GB2312" pitchFamily="49" charset="-122"/>
                <a:sym typeface="Gill Sans MT" panose="020B0502020104020203" pitchFamily="34" charset="0"/>
              </a:rPr>
              <a:t>两种计算方法：</a:t>
            </a:r>
            <a:br>
              <a:rPr lang="en-US" altLang="zh-CN" sz="2300" b="1">
                <a:latin typeface="Times New Roman" panose="02020603050405020304" pitchFamily="18" charset="0"/>
                <a:ea typeface="楷体_GB2312" pitchFamily="49" charset="-122"/>
                <a:sym typeface="Gill Sans MT" panose="020B0502020104020203" pitchFamily="34" charset="0"/>
              </a:rPr>
            </a:br>
            <a:r>
              <a:rPr lang="zh-CN" altLang="en-US" sz="2300" b="1" dirty="0">
                <a:solidFill>
                  <a:srgbClr val="FF0000"/>
                </a:solidFill>
                <a:latin typeface="Times New Roman" panose="02020603050405020304" pitchFamily="18" charset="0"/>
                <a:ea typeface="楷体_GB2312" pitchFamily="49" charset="-122"/>
                <a:sym typeface="Gill Sans MT" panose="020B0502020104020203" pitchFamily="34" charset="0"/>
              </a:rPr>
              <a:t>（</a:t>
            </a:r>
            <a:r>
              <a:rPr lang="en-US" altLang="zh-CN" sz="2300" b="1">
                <a:solidFill>
                  <a:srgbClr val="FF0000"/>
                </a:solidFill>
                <a:latin typeface="Times New Roman" panose="02020603050405020304" pitchFamily="18" charset="0"/>
                <a:ea typeface="楷体_GB2312" pitchFamily="49" charset="-122"/>
                <a:sym typeface="Gill Sans MT" panose="020B0502020104020203" pitchFamily="34" charset="0"/>
              </a:rPr>
              <a:t>1</a:t>
            </a:r>
            <a:r>
              <a:rPr lang="zh-CN" altLang="en-US" sz="2300" b="1" dirty="0">
                <a:solidFill>
                  <a:srgbClr val="FF0000"/>
                </a:solidFill>
                <a:latin typeface="Times New Roman" panose="02020603050405020304" pitchFamily="18" charset="0"/>
                <a:ea typeface="楷体_GB2312" pitchFamily="49" charset="-122"/>
                <a:sym typeface="Gill Sans MT" panose="020B0502020104020203" pitchFamily="34" charset="0"/>
              </a:rPr>
              <a:t>）累加法：</a:t>
            </a:r>
            <a:r>
              <a:rPr lang="zh-CN" altLang="en-US" sz="2300" b="1" dirty="0">
                <a:latin typeface="Times New Roman" panose="02020603050405020304" pitchFamily="18" charset="0"/>
                <a:ea typeface="楷体_GB2312" pitchFamily="49" charset="-122"/>
                <a:sym typeface="Gill Sans MT" panose="020B0502020104020203" pitchFamily="34" charset="0"/>
              </a:rPr>
              <a:t>即逐个计算每 个人员在该 项目实际 工作的时间，然后把所有人员的实际 工作时间累加。</a:t>
            </a:r>
            <a:endParaRPr lang="zh-CN" altLang="en-US" sz="23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a:r>
              <a:rPr lang="zh-CN" altLang="en-US" sz="2300" b="1" dirty="0">
                <a:latin typeface="Times New Roman" panose="02020603050405020304" pitchFamily="18" charset="0"/>
                <a:ea typeface="楷体_GB2312" pitchFamily="49" charset="-122"/>
                <a:sym typeface="Gill Sans MT" panose="020B0502020104020203" pitchFamily="34" charset="0"/>
              </a:rPr>
              <a:t>      </a:t>
            </a:r>
            <a:r>
              <a:rPr lang="zh-CN" altLang="en-US" sz="2300" b="1" dirty="0">
                <a:solidFill>
                  <a:srgbClr val="FF0000"/>
                </a:solidFill>
                <a:latin typeface="Times New Roman" panose="02020603050405020304" pitchFamily="18" charset="0"/>
                <a:ea typeface="楷体_GB2312" pitchFamily="49" charset="-122"/>
                <a:sym typeface="Gill Sans MT" panose="020B0502020104020203" pitchFamily="34" charset="0"/>
              </a:rPr>
              <a:t>例</a:t>
            </a:r>
            <a:r>
              <a:rPr lang="en-US" altLang="zh-CN" sz="2300" b="1">
                <a:solidFill>
                  <a:srgbClr val="FF0000"/>
                </a:solidFill>
                <a:latin typeface="Times New Roman" panose="02020603050405020304" pitchFamily="18" charset="0"/>
                <a:ea typeface="楷体_GB2312" pitchFamily="49" charset="-122"/>
                <a:sym typeface="Gill Sans MT" panose="020B0502020104020203" pitchFamily="34" charset="0"/>
              </a:rPr>
              <a:t>1</a:t>
            </a:r>
            <a:r>
              <a:rPr lang="zh-CN" altLang="en-US" sz="2300" b="1" dirty="0">
                <a:solidFill>
                  <a:srgbClr val="FF0000"/>
                </a:solidFill>
                <a:latin typeface="Times New Roman" panose="02020603050405020304" pitchFamily="18" charset="0"/>
                <a:ea typeface="楷体_GB2312" pitchFamily="49" charset="-122"/>
                <a:sym typeface="Gill Sans MT" panose="020B0502020104020203" pitchFamily="34" charset="0"/>
              </a:rPr>
              <a:t>：</a:t>
            </a:r>
            <a:r>
              <a:rPr lang="zh-CN" altLang="en-US" sz="2300" b="1" dirty="0">
                <a:latin typeface="Times New Roman" panose="02020603050405020304" pitchFamily="18" charset="0"/>
                <a:ea typeface="楷体_GB2312" pitchFamily="49" charset="-122"/>
                <a:sym typeface="Gill Sans MT" panose="020B0502020104020203" pitchFamily="34" charset="0"/>
              </a:rPr>
              <a:t>某企业的一个科技项目共有项目人员</a:t>
            </a:r>
            <a:r>
              <a:rPr lang="en-US" altLang="zh-CN" sz="2300" b="1">
                <a:latin typeface="Times New Roman" panose="02020603050405020304" pitchFamily="18" charset="0"/>
                <a:ea typeface="楷体_GB2312" pitchFamily="49" charset="-122"/>
                <a:sym typeface="Gill Sans MT" panose="020B0502020104020203" pitchFamily="34" charset="0"/>
              </a:rPr>
              <a:t>3</a:t>
            </a:r>
            <a:r>
              <a:rPr lang="zh-CN" altLang="en-US" sz="2300" b="1" dirty="0">
                <a:latin typeface="Times New Roman" panose="02020603050405020304" pitchFamily="18" charset="0"/>
                <a:ea typeface="楷体_GB2312" pitchFamily="49" charset="-122"/>
                <a:sym typeface="Gill Sans MT" panose="020B0502020104020203" pitchFamily="34" charset="0"/>
              </a:rPr>
              <a:t>人，其中：甲参加该项目时间为</a:t>
            </a:r>
            <a:r>
              <a:rPr lang="en-US" altLang="zh-CN" sz="2300" b="1">
                <a:latin typeface="Times New Roman" panose="02020603050405020304" pitchFamily="18" charset="0"/>
                <a:ea typeface="楷体_GB2312" pitchFamily="49" charset="-122"/>
                <a:sym typeface="Gill Sans MT" panose="020B0502020104020203" pitchFamily="34" charset="0"/>
              </a:rPr>
              <a:t>4</a:t>
            </a:r>
            <a:r>
              <a:rPr lang="zh-CN" altLang="en-US" sz="2300" b="1" dirty="0">
                <a:latin typeface="Times New Roman" panose="02020603050405020304" pitchFamily="18" charset="0"/>
                <a:ea typeface="楷体_GB2312" pitchFamily="49" charset="-122"/>
                <a:sym typeface="Gill Sans MT" panose="020B0502020104020203" pitchFamily="34" charset="0"/>
              </a:rPr>
              <a:t>个月，乙为</a:t>
            </a:r>
            <a:r>
              <a:rPr lang="en-US" altLang="zh-CN" sz="2300" b="1">
                <a:latin typeface="Times New Roman" panose="02020603050405020304" pitchFamily="18" charset="0"/>
                <a:ea typeface="楷体_GB2312" pitchFamily="49" charset="-122"/>
                <a:sym typeface="Gill Sans MT" panose="020B0502020104020203" pitchFamily="34" charset="0"/>
              </a:rPr>
              <a:t>3</a:t>
            </a:r>
            <a:r>
              <a:rPr lang="zh-CN" altLang="en-US" sz="2300" b="1" dirty="0">
                <a:latin typeface="Times New Roman" panose="02020603050405020304" pitchFamily="18" charset="0"/>
                <a:ea typeface="楷体_GB2312" pitchFamily="49" charset="-122"/>
                <a:sym typeface="Gill Sans MT" panose="020B0502020104020203" pitchFamily="34" charset="0"/>
              </a:rPr>
              <a:t>月，丙为</a:t>
            </a:r>
            <a:r>
              <a:rPr lang="en-US" altLang="zh-CN" sz="2300" b="1">
                <a:latin typeface="Times New Roman" panose="02020603050405020304" pitchFamily="18" charset="0"/>
                <a:ea typeface="楷体_GB2312" pitchFamily="49" charset="-122"/>
                <a:sym typeface="Gill Sans MT" panose="020B0502020104020203" pitchFamily="34" charset="0"/>
              </a:rPr>
              <a:t>5</a:t>
            </a:r>
            <a:r>
              <a:rPr lang="zh-CN" altLang="en-US" sz="2300" b="1" dirty="0">
                <a:latin typeface="Times New Roman" panose="02020603050405020304" pitchFamily="18" charset="0"/>
                <a:ea typeface="楷体_GB2312" pitchFamily="49" charset="-122"/>
                <a:sym typeface="Gill Sans MT" panose="020B0502020104020203" pitchFamily="34" charset="0"/>
              </a:rPr>
              <a:t>个月，则项目人员的实际工作时间</a:t>
            </a:r>
            <a:r>
              <a:rPr lang="en-US" altLang="zh-CN" sz="2300" b="1">
                <a:latin typeface="Times New Roman" panose="02020603050405020304" pitchFamily="18" charset="0"/>
                <a:ea typeface="楷体_GB2312" pitchFamily="49" charset="-122"/>
                <a:sym typeface="Gill Sans MT" panose="020B0502020104020203" pitchFamily="34" charset="0"/>
              </a:rPr>
              <a:t>=4+3+5=12</a:t>
            </a:r>
            <a:r>
              <a:rPr lang="zh-CN" altLang="en-US" sz="2300" b="1" dirty="0">
                <a:latin typeface="Times New Roman" panose="02020603050405020304" pitchFamily="18" charset="0"/>
                <a:ea typeface="楷体_GB2312" pitchFamily="49" charset="-122"/>
                <a:sym typeface="Gill Sans MT" panose="020B0502020104020203" pitchFamily="34" charset="0"/>
              </a:rPr>
              <a:t>（人月）</a:t>
            </a:r>
            <a:endParaRPr lang="zh-CN" altLang="en-US" sz="23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a:spcBef>
                <a:spcPct val="50000"/>
              </a:spcBef>
            </a:pPr>
            <a:r>
              <a:rPr lang="zh-CN" altLang="en-US" sz="2300" b="1" dirty="0">
                <a:latin typeface="Times New Roman" panose="02020603050405020304" pitchFamily="18" charset="0"/>
                <a:ea typeface="楷体_GB2312" pitchFamily="49" charset="-122"/>
                <a:sym typeface="Gill Sans MT" panose="020B0502020104020203" pitchFamily="34" charset="0"/>
              </a:rPr>
              <a:t>      </a:t>
            </a:r>
            <a:r>
              <a:rPr lang="zh-CN" altLang="en-US" sz="2300" b="1" dirty="0">
                <a:solidFill>
                  <a:srgbClr val="FF0000"/>
                </a:solidFill>
                <a:latin typeface="Times New Roman" panose="02020603050405020304" pitchFamily="18" charset="0"/>
                <a:ea typeface="楷体_GB2312" pitchFamily="49" charset="-122"/>
                <a:sym typeface="Gill Sans MT" panose="020B0502020104020203" pitchFamily="34" charset="0"/>
              </a:rPr>
              <a:t>例</a:t>
            </a:r>
            <a:r>
              <a:rPr lang="en-US" altLang="zh-CN" sz="2300" b="1">
                <a:solidFill>
                  <a:srgbClr val="FF0000"/>
                </a:solidFill>
                <a:latin typeface="Times New Roman" panose="02020603050405020304" pitchFamily="18" charset="0"/>
                <a:ea typeface="楷体_GB2312" pitchFamily="49" charset="-122"/>
                <a:sym typeface="Gill Sans MT" panose="020B0502020104020203" pitchFamily="34" charset="0"/>
              </a:rPr>
              <a:t>2</a:t>
            </a:r>
            <a:r>
              <a:rPr lang="zh-CN" altLang="en-US" sz="2300" b="1" dirty="0">
                <a:solidFill>
                  <a:srgbClr val="FF0000"/>
                </a:solidFill>
                <a:latin typeface="Times New Roman" panose="02020603050405020304" pitchFamily="18" charset="0"/>
                <a:ea typeface="楷体_GB2312" pitchFamily="49" charset="-122"/>
                <a:sym typeface="Gill Sans MT" panose="020B0502020104020203" pitchFamily="34" charset="0"/>
              </a:rPr>
              <a:t>：</a:t>
            </a:r>
            <a:r>
              <a:rPr lang="zh-CN" altLang="en-US" sz="2300" b="1" dirty="0">
                <a:latin typeface="Times New Roman" panose="02020603050405020304" pitchFamily="18" charset="0"/>
                <a:ea typeface="楷体_GB2312" pitchFamily="49" charset="-122"/>
                <a:sym typeface="Gill Sans MT" panose="020B0502020104020203" pitchFamily="34" charset="0"/>
              </a:rPr>
              <a:t>某企业的一个科技项目组共有项目人员</a:t>
            </a:r>
            <a:r>
              <a:rPr lang="en-US" altLang="zh-CN" sz="2300" b="1">
                <a:latin typeface="Times New Roman" panose="02020603050405020304" pitchFamily="18" charset="0"/>
                <a:ea typeface="楷体_GB2312" pitchFamily="49" charset="-122"/>
                <a:sym typeface="Gill Sans MT" panose="020B0502020104020203" pitchFamily="34" charset="0"/>
              </a:rPr>
              <a:t>12</a:t>
            </a:r>
            <a:r>
              <a:rPr lang="zh-CN" altLang="en-US" sz="2300" b="1" dirty="0">
                <a:latin typeface="Times New Roman" panose="02020603050405020304" pitchFamily="18" charset="0"/>
                <a:ea typeface="楷体_GB2312" pitchFamily="49" charset="-122"/>
                <a:sym typeface="Gill Sans MT" panose="020B0502020104020203" pitchFamily="34" charset="0"/>
              </a:rPr>
              <a:t>人，其中：有</a:t>
            </a:r>
            <a:r>
              <a:rPr lang="en-US" altLang="zh-CN" sz="2300" b="1">
                <a:latin typeface="Times New Roman" panose="02020603050405020304" pitchFamily="18" charset="0"/>
                <a:ea typeface="楷体_GB2312" pitchFamily="49" charset="-122"/>
                <a:sym typeface="Gill Sans MT" panose="020B0502020104020203" pitchFamily="34" charset="0"/>
              </a:rPr>
              <a:t>5</a:t>
            </a:r>
            <a:r>
              <a:rPr lang="zh-CN" altLang="en-US" sz="2300" b="1" dirty="0">
                <a:latin typeface="Times New Roman" panose="02020603050405020304" pitchFamily="18" charset="0"/>
                <a:ea typeface="楷体_GB2312" pitchFamily="49" charset="-122"/>
                <a:sym typeface="Gill Sans MT" panose="020B0502020104020203" pitchFamily="34" charset="0"/>
              </a:rPr>
              <a:t>人参加该项目的时间为</a:t>
            </a:r>
            <a:r>
              <a:rPr lang="en-US" altLang="zh-CN" sz="2300" b="1">
                <a:latin typeface="Times New Roman" panose="02020603050405020304" pitchFamily="18" charset="0"/>
                <a:ea typeface="楷体_GB2312" pitchFamily="49" charset="-122"/>
                <a:sym typeface="Gill Sans MT" panose="020B0502020104020203" pitchFamily="34" charset="0"/>
              </a:rPr>
              <a:t>6</a:t>
            </a:r>
            <a:r>
              <a:rPr lang="zh-CN" altLang="en-US" sz="2300" b="1" dirty="0">
                <a:latin typeface="Times New Roman" panose="02020603050405020304" pitchFamily="18" charset="0"/>
                <a:ea typeface="楷体_GB2312" pitchFamily="49" charset="-122"/>
                <a:sym typeface="Gill Sans MT" panose="020B0502020104020203" pitchFamily="34" charset="0"/>
              </a:rPr>
              <a:t>个月，有</a:t>
            </a:r>
            <a:r>
              <a:rPr lang="en-US" altLang="zh-CN" sz="2300" b="1">
                <a:latin typeface="Times New Roman" panose="02020603050405020304" pitchFamily="18" charset="0"/>
                <a:ea typeface="楷体_GB2312" pitchFamily="49" charset="-122"/>
                <a:sym typeface="Gill Sans MT" panose="020B0502020104020203" pitchFamily="34" charset="0"/>
              </a:rPr>
              <a:t>3</a:t>
            </a:r>
            <a:r>
              <a:rPr lang="zh-CN" altLang="en-US" sz="2300" b="1" dirty="0">
                <a:latin typeface="Times New Roman" panose="02020603050405020304" pitchFamily="18" charset="0"/>
                <a:ea typeface="楷体_GB2312" pitchFamily="49" charset="-122"/>
                <a:sym typeface="Gill Sans MT" panose="020B0502020104020203" pitchFamily="34" charset="0"/>
              </a:rPr>
              <a:t>人参加该项目的时间为</a:t>
            </a:r>
            <a:r>
              <a:rPr lang="en-US" altLang="zh-CN" sz="2300" b="1">
                <a:latin typeface="Times New Roman" panose="02020603050405020304" pitchFamily="18" charset="0"/>
                <a:ea typeface="楷体_GB2312" pitchFamily="49" charset="-122"/>
                <a:sym typeface="Gill Sans MT" panose="020B0502020104020203" pitchFamily="34" charset="0"/>
              </a:rPr>
              <a:t>4</a:t>
            </a:r>
            <a:r>
              <a:rPr lang="zh-CN" altLang="en-US" sz="2300" b="1" dirty="0">
                <a:latin typeface="Times New Roman" panose="02020603050405020304" pitchFamily="18" charset="0"/>
                <a:ea typeface="楷体_GB2312" pitchFamily="49" charset="-122"/>
                <a:sym typeface="Gill Sans MT" panose="020B0502020104020203" pitchFamily="34" charset="0"/>
              </a:rPr>
              <a:t>个月，其余</a:t>
            </a:r>
            <a:r>
              <a:rPr lang="en-US" altLang="zh-CN" sz="2300" b="1">
                <a:latin typeface="Times New Roman" panose="02020603050405020304" pitchFamily="18" charset="0"/>
                <a:ea typeface="楷体_GB2312" pitchFamily="49" charset="-122"/>
                <a:sym typeface="Gill Sans MT" panose="020B0502020104020203" pitchFamily="34" charset="0"/>
              </a:rPr>
              <a:t>4</a:t>
            </a:r>
            <a:r>
              <a:rPr lang="zh-CN" altLang="en-US" sz="2300" b="1" dirty="0">
                <a:latin typeface="Times New Roman" panose="02020603050405020304" pitchFamily="18" charset="0"/>
                <a:ea typeface="楷体_GB2312" pitchFamily="49" charset="-122"/>
                <a:sym typeface="Gill Sans MT" panose="020B0502020104020203" pitchFamily="34" charset="0"/>
              </a:rPr>
              <a:t>人参加该项目的时间为</a:t>
            </a:r>
            <a:r>
              <a:rPr lang="en-US" altLang="zh-CN" sz="2300" b="1">
                <a:latin typeface="Times New Roman" panose="02020603050405020304" pitchFamily="18" charset="0"/>
                <a:ea typeface="楷体_GB2312" pitchFamily="49" charset="-122"/>
                <a:sym typeface="Gill Sans MT" panose="020B0502020104020203" pitchFamily="34" charset="0"/>
              </a:rPr>
              <a:t>3</a:t>
            </a:r>
            <a:r>
              <a:rPr lang="zh-CN" altLang="en-US" sz="2300" b="1" dirty="0">
                <a:latin typeface="Times New Roman" panose="02020603050405020304" pitchFamily="18" charset="0"/>
                <a:ea typeface="楷体_GB2312" pitchFamily="49" charset="-122"/>
                <a:sym typeface="Gill Sans MT" panose="020B0502020104020203" pitchFamily="34" charset="0"/>
              </a:rPr>
              <a:t>个月，则项目人员实际工作时间</a:t>
            </a:r>
            <a:r>
              <a:rPr lang="en-US" altLang="zh-CN" sz="2300" b="1">
                <a:latin typeface="Times New Roman" panose="02020603050405020304" pitchFamily="18" charset="0"/>
                <a:ea typeface="楷体_GB2312" pitchFamily="49" charset="-122"/>
                <a:sym typeface="Gill Sans MT" panose="020B0502020104020203" pitchFamily="34" charset="0"/>
              </a:rPr>
              <a:t>=5x6+3x4+4x3=54</a:t>
            </a:r>
            <a:r>
              <a:rPr lang="zh-CN" altLang="en-US" sz="2300" b="1" dirty="0">
                <a:latin typeface="Times New Roman" panose="02020603050405020304" pitchFamily="18" charset="0"/>
                <a:ea typeface="楷体_GB2312" pitchFamily="49" charset="-122"/>
                <a:sym typeface="Gill Sans MT" panose="020B0502020104020203" pitchFamily="34" charset="0"/>
              </a:rPr>
              <a:t>（人月）</a:t>
            </a:r>
            <a:endParaRPr lang="en-US" altLang="zh-CN" sz="2300" b="1">
              <a:latin typeface="Times New Roman" panose="02020603050405020304" pitchFamily="18" charset="0"/>
              <a:ea typeface="楷体_GB2312" pitchFamily="49" charset="-122"/>
              <a:sym typeface="Gill Sans MT" panose="020B0502020104020203" pitchFamily="34" charset="0"/>
            </a:endParaRPr>
          </a:p>
        </p:txBody>
      </p:sp>
      <p:sp>
        <p:nvSpPr>
          <p:cNvPr id="5"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1" name="TextBox 5"/>
          <p:cNvSpPr txBox="1"/>
          <p:nvPr/>
        </p:nvSpPr>
        <p:spPr>
          <a:xfrm>
            <a:off x="7874000" y="4040188"/>
            <a:ext cx="1116013" cy="461962"/>
          </a:xfrm>
          <a:prstGeom prst="rect">
            <a:avLst/>
          </a:prstGeom>
          <a:noFill/>
          <a:ln w="9525">
            <a:noFill/>
          </a:ln>
        </p:spPr>
        <p:txBody>
          <a:bodyPr>
            <a:spAutoFit/>
          </a:bodyPr>
          <a:p>
            <a:pPr lvl="0"/>
            <a:r>
              <a:rPr lang="zh-CN" altLang="en-US" sz="2400" b="1" dirty="0">
                <a:latin typeface="Arial" panose="020B0604020202020204" pitchFamily="34" charset="0"/>
                <a:ea typeface="宋体" panose="02010600030101010101" pitchFamily="2" charset="-122"/>
              </a:rPr>
              <a:t>时间线</a:t>
            </a:r>
            <a:endParaRPr lang="zh-CN" altLang="en-US" sz="2400" b="1" dirty="0">
              <a:latin typeface="Arial" panose="020B0604020202020204" pitchFamily="34" charset="0"/>
              <a:ea typeface="宋体" panose="02010600030101010101" pitchFamily="2" charset="-122"/>
            </a:endParaRPr>
          </a:p>
        </p:txBody>
      </p:sp>
      <p:sp>
        <p:nvSpPr>
          <p:cNvPr id="2" name="右箭头 1"/>
          <p:cNvSpPr/>
          <p:nvPr/>
        </p:nvSpPr>
        <p:spPr>
          <a:xfrm>
            <a:off x="641350" y="4073525"/>
            <a:ext cx="7237413" cy="396875"/>
          </a:xfrm>
          <a:prstGeom prst="rightArrow">
            <a:avLst/>
          </a:prstGeom>
        </p:spPr>
        <p:style>
          <a:lnRef idx="2">
            <a:schemeClr val="accent1"/>
          </a:lnRef>
          <a:fillRef idx="1">
            <a:schemeClr val="lt1"/>
          </a:fillRef>
          <a:effectRef idx="0">
            <a:schemeClr val="accent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87043" name="TextBox 11"/>
          <p:cNvSpPr txBox="1"/>
          <p:nvPr/>
        </p:nvSpPr>
        <p:spPr>
          <a:xfrm>
            <a:off x="1941513" y="4410075"/>
            <a:ext cx="954087" cy="369888"/>
          </a:xfrm>
          <a:prstGeom prst="rect">
            <a:avLst/>
          </a:prstGeom>
          <a:noFill/>
          <a:ln w="9525">
            <a:noFill/>
          </a:ln>
        </p:spPr>
        <p:txBody>
          <a:bodyPr wrap="none">
            <a:spAutoFit/>
          </a:bodyPr>
          <a:p>
            <a:pPr lvl="0"/>
            <a:r>
              <a:rPr lang="en-US" altLang="zh-CN">
                <a:latin typeface="Arial" panose="020B0604020202020204" pitchFamily="34" charset="0"/>
                <a:ea typeface="宋体" panose="02010600030101010101" pitchFamily="2" charset="-122"/>
              </a:rPr>
              <a:t>201501</a:t>
            </a:r>
            <a:endParaRPr lang="zh-CN" altLang="en-US" dirty="0">
              <a:latin typeface="Arial" panose="020B0604020202020204" pitchFamily="34" charset="0"/>
              <a:ea typeface="宋体" panose="02010600030101010101" pitchFamily="2" charset="-122"/>
            </a:endParaRPr>
          </a:p>
        </p:txBody>
      </p:sp>
      <p:sp>
        <p:nvSpPr>
          <p:cNvPr id="87044" name="TextBox 12"/>
          <p:cNvSpPr txBox="1"/>
          <p:nvPr/>
        </p:nvSpPr>
        <p:spPr>
          <a:xfrm>
            <a:off x="4457700" y="4378325"/>
            <a:ext cx="954088" cy="369888"/>
          </a:xfrm>
          <a:prstGeom prst="rect">
            <a:avLst/>
          </a:prstGeom>
          <a:noFill/>
          <a:ln w="9525">
            <a:noFill/>
          </a:ln>
        </p:spPr>
        <p:txBody>
          <a:bodyPr wrap="none">
            <a:spAutoFit/>
          </a:bodyPr>
          <a:p>
            <a:pPr lvl="0"/>
            <a:r>
              <a:rPr lang="en-US" altLang="zh-CN">
                <a:latin typeface="Arial" panose="020B0604020202020204" pitchFamily="34" charset="0"/>
                <a:ea typeface="宋体" panose="02010600030101010101" pitchFamily="2" charset="-122"/>
              </a:rPr>
              <a:t>201512</a:t>
            </a:r>
            <a:endParaRPr lang="zh-CN" altLang="en-US" dirty="0">
              <a:latin typeface="Arial" panose="020B0604020202020204" pitchFamily="34" charset="0"/>
              <a:ea typeface="宋体" panose="02010600030101010101" pitchFamily="2" charset="-122"/>
            </a:endParaRPr>
          </a:p>
        </p:txBody>
      </p:sp>
      <p:sp>
        <p:nvSpPr>
          <p:cNvPr id="15" name="矩形 14"/>
          <p:cNvSpPr/>
          <p:nvPr/>
        </p:nvSpPr>
        <p:spPr>
          <a:xfrm>
            <a:off x="2886075" y="3308350"/>
            <a:ext cx="1109663" cy="12065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anchor="ctr"/>
          <a:p>
            <a:pPr lvl="0" algn="ctr"/>
            <a:r>
              <a:rPr lang="en-US" altLang="zh-CN" sz="2800">
                <a:solidFill>
                  <a:srgbClr val="002060"/>
                </a:solidFill>
                <a:latin typeface="黑体" panose="02010609060101010101" pitchFamily="2" charset="-122"/>
                <a:ea typeface="黑体" panose="02010609060101010101" pitchFamily="2" charset="-122"/>
              </a:rPr>
              <a:t>1</a:t>
            </a:r>
            <a:endParaRPr lang="en-US" altLang="zh-CN" sz="2800">
              <a:solidFill>
                <a:srgbClr val="002060"/>
              </a:solidFill>
              <a:latin typeface="黑体" panose="02010609060101010101" pitchFamily="2" charset="-122"/>
              <a:ea typeface="黑体" panose="02010609060101010101" pitchFamily="2" charset="-122"/>
            </a:endParaRPr>
          </a:p>
          <a:p>
            <a:pPr lvl="0" algn="ctr"/>
            <a:endParaRPr lang="zh-CN" altLang="en-US" sz="2800" dirty="0">
              <a:solidFill>
                <a:srgbClr val="002060"/>
              </a:solidFill>
              <a:latin typeface="黑体" panose="02010609060101010101" pitchFamily="2" charset="-122"/>
              <a:ea typeface="黑体" panose="02010609060101010101" pitchFamily="2" charset="-122"/>
            </a:endParaRPr>
          </a:p>
        </p:txBody>
      </p:sp>
      <p:sp>
        <p:nvSpPr>
          <p:cNvPr id="16" name="矩形 15"/>
          <p:cNvSpPr/>
          <p:nvPr/>
        </p:nvSpPr>
        <p:spPr>
          <a:xfrm>
            <a:off x="1735138" y="3644900"/>
            <a:ext cx="1649413" cy="10795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1200" cap="none" spc="0" normalizeH="0" baseline="0" noProof="0">
                <a:ln>
                  <a:noFill/>
                </a:ln>
                <a:solidFill>
                  <a:srgbClr val="002060"/>
                </a:solidFill>
                <a:effectLst/>
                <a:uLnTx/>
                <a:uFillTx/>
                <a:latin typeface="黑体" panose="02010609060101010101" pitchFamily="2" charset="-122"/>
                <a:ea typeface="黑体" panose="02010609060101010101" pitchFamily="2" charset="-122"/>
                <a:cs typeface="+mn-cs"/>
              </a:rPr>
              <a:t>  2</a:t>
            </a:r>
            <a:endParaRPr kumimoji="0" lang="en-US" altLang="zh-CN" sz="2800" b="0" i="0" u="none" strike="noStrike" kern="1200" cap="none" spc="0" normalizeH="0" baseline="0" noProof="0">
              <a:ln>
                <a:noFill/>
              </a:ln>
              <a:solidFill>
                <a:srgbClr val="002060"/>
              </a:solidFill>
              <a:effectLst/>
              <a:uLnTx/>
              <a:uFillTx/>
              <a:latin typeface="黑体" panose="02010609060101010101" pitchFamily="2" charset="-122"/>
              <a:ea typeface="黑体" panose="0201060906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rgbClr val="002060"/>
              </a:solidFill>
              <a:effectLst/>
              <a:uLnTx/>
              <a:uFillTx/>
              <a:latin typeface="黑体" panose="02010609060101010101" pitchFamily="2" charset="-122"/>
              <a:ea typeface="黑体" panose="02010609060101010101" pitchFamily="2" charset="-122"/>
              <a:cs typeface="+mn-cs"/>
            </a:endParaRPr>
          </a:p>
        </p:txBody>
      </p:sp>
      <p:sp>
        <p:nvSpPr>
          <p:cNvPr id="17" name="矩形 16"/>
          <p:cNvSpPr/>
          <p:nvPr/>
        </p:nvSpPr>
        <p:spPr>
          <a:xfrm>
            <a:off x="4162425" y="3648075"/>
            <a:ext cx="1368425" cy="1016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anchor="ctr"/>
          <a:p>
            <a:pPr lvl="0" algn="ctr"/>
            <a:r>
              <a:rPr lang="en-US" altLang="zh-CN" sz="2800">
                <a:solidFill>
                  <a:srgbClr val="002060"/>
                </a:solidFill>
                <a:latin typeface="黑体" panose="02010609060101010101" pitchFamily="2" charset="-122"/>
                <a:ea typeface="黑体" panose="02010609060101010101" pitchFamily="2" charset="-122"/>
              </a:rPr>
              <a:t>3</a:t>
            </a:r>
            <a:endParaRPr lang="en-US" altLang="zh-CN" sz="2800">
              <a:solidFill>
                <a:srgbClr val="002060"/>
              </a:solidFill>
              <a:latin typeface="黑体" panose="02010609060101010101" pitchFamily="2" charset="-122"/>
              <a:ea typeface="黑体" panose="02010609060101010101" pitchFamily="2" charset="-122"/>
            </a:endParaRPr>
          </a:p>
          <a:p>
            <a:pPr lvl="0" algn="ctr"/>
            <a:endParaRPr lang="zh-CN" altLang="en-US" sz="2800" dirty="0">
              <a:solidFill>
                <a:srgbClr val="002060"/>
              </a:solidFill>
              <a:latin typeface="黑体" panose="02010609060101010101" pitchFamily="2" charset="-122"/>
              <a:ea typeface="黑体" panose="02010609060101010101" pitchFamily="2" charset="-122"/>
            </a:endParaRPr>
          </a:p>
        </p:txBody>
      </p:sp>
      <p:sp>
        <p:nvSpPr>
          <p:cNvPr id="18" name="矩形 17"/>
          <p:cNvSpPr/>
          <p:nvPr/>
        </p:nvSpPr>
        <p:spPr>
          <a:xfrm>
            <a:off x="1362075" y="3973513"/>
            <a:ext cx="5226050" cy="10318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anchor="ctr"/>
          <a:p>
            <a:pPr lvl="0" algn="ctr"/>
            <a:r>
              <a:rPr lang="en-US" altLang="zh-CN" sz="2800">
                <a:solidFill>
                  <a:srgbClr val="002060"/>
                </a:solidFill>
                <a:latin typeface="黑体" panose="02010609060101010101" pitchFamily="2" charset="-122"/>
                <a:ea typeface="黑体" panose="02010609060101010101" pitchFamily="2" charset="-122"/>
              </a:rPr>
              <a:t>4</a:t>
            </a:r>
            <a:endParaRPr lang="en-US" altLang="zh-CN" sz="2800">
              <a:solidFill>
                <a:srgbClr val="002060"/>
              </a:solidFill>
              <a:latin typeface="黑体" panose="02010609060101010101" pitchFamily="2" charset="-122"/>
              <a:ea typeface="黑体" panose="02010609060101010101" pitchFamily="2" charset="-122"/>
            </a:endParaRPr>
          </a:p>
          <a:p>
            <a:pPr lvl="0" algn="ctr"/>
            <a:endParaRPr lang="zh-CN" altLang="en-US" sz="2800" dirty="0">
              <a:solidFill>
                <a:srgbClr val="002060"/>
              </a:solidFill>
              <a:latin typeface="黑体" panose="02010609060101010101" pitchFamily="2" charset="-122"/>
              <a:ea typeface="黑体" panose="02010609060101010101" pitchFamily="2" charset="-122"/>
            </a:endParaRPr>
          </a:p>
        </p:txBody>
      </p:sp>
      <p:cxnSp>
        <p:nvCxnSpPr>
          <p:cNvPr id="9" name="直接连接符 8"/>
          <p:cNvCxnSpPr/>
          <p:nvPr/>
        </p:nvCxnSpPr>
        <p:spPr>
          <a:xfrm flipV="1">
            <a:off x="2444750" y="3133725"/>
            <a:ext cx="0" cy="1244600"/>
          </a:xfrm>
          <a:prstGeom prst="line">
            <a:avLst/>
          </a:prstGeom>
        </p:spPr>
        <p:style>
          <a:lnRef idx="2">
            <a:schemeClr val="accent1"/>
          </a:lnRef>
          <a:fillRef idx="1">
            <a:schemeClr val="lt1"/>
          </a:fillRef>
          <a:effectRef idx="0">
            <a:schemeClr val="accent1"/>
          </a:effectRef>
          <a:fontRef idx="minor">
            <a:schemeClr val="dk1"/>
          </a:fontRef>
        </p:style>
      </p:cxnSp>
      <p:cxnSp>
        <p:nvCxnSpPr>
          <p:cNvPr id="11" name="直接连接符 10"/>
          <p:cNvCxnSpPr/>
          <p:nvPr/>
        </p:nvCxnSpPr>
        <p:spPr>
          <a:xfrm flipV="1">
            <a:off x="4926013" y="3133725"/>
            <a:ext cx="9525" cy="1244600"/>
          </a:xfrm>
          <a:prstGeom prst="line">
            <a:avLst/>
          </a:prstGeom>
        </p:spPr>
        <p:style>
          <a:lnRef idx="2">
            <a:schemeClr val="accent1"/>
          </a:lnRef>
          <a:fillRef idx="1">
            <a:schemeClr val="lt1"/>
          </a:fillRef>
          <a:effectRef idx="0">
            <a:schemeClr val="accent1"/>
          </a:effectRef>
          <a:fontRef idx="minor">
            <a:schemeClr val="dk1"/>
          </a:fontRef>
        </p:style>
      </p:cxnSp>
      <p:sp>
        <p:nvSpPr>
          <p:cNvPr id="20" name="TextBox 19"/>
          <p:cNvSpPr txBox="1"/>
          <p:nvPr/>
        </p:nvSpPr>
        <p:spPr>
          <a:xfrm>
            <a:off x="576263" y="5049838"/>
            <a:ext cx="2376488" cy="1409700"/>
          </a:xfrm>
          <a:prstGeom prst="rect">
            <a:avLst/>
          </a:prstGeom>
          <a:solidFill>
            <a:schemeClr val="accent2">
              <a:lumMod val="40000"/>
              <a:lumOff val="60000"/>
            </a:schemeClr>
          </a:solidFill>
          <a:ln w="15875"/>
        </p:spPr>
        <p:style>
          <a:lnRef idx="1">
            <a:schemeClr val="accent1"/>
          </a:lnRef>
          <a:fillRef idx="2">
            <a:schemeClr val="accent1"/>
          </a:fillRef>
          <a:effectRef idx="1">
            <a:schemeClr val="accent1"/>
          </a:effectRef>
          <a:fontRef idx="minor">
            <a:schemeClr val="dk1"/>
          </a:fontRef>
        </p:style>
        <p:txBody>
          <a:bodyPr anchor="ctr"/>
          <a:p>
            <a:pPr lvl="0" algn="ctr"/>
            <a:r>
              <a:rPr lang="zh-CN" altLang="en-US" sz="2000" b="1" dirty="0">
                <a:solidFill>
                  <a:srgbClr val="000000"/>
                </a:solidFill>
                <a:latin typeface="Times New Roman" panose="02020603050405020304" pitchFamily="18" charset="0"/>
                <a:ea typeface="楷体_GB2312" pitchFamily="49" charset="-122"/>
              </a:rPr>
              <a:t>假设企业</a:t>
            </a:r>
            <a:r>
              <a:rPr lang="en-US" altLang="zh-CN" sz="2000" b="1">
                <a:solidFill>
                  <a:srgbClr val="000000"/>
                </a:solidFill>
                <a:latin typeface="Times New Roman" panose="02020603050405020304" pitchFamily="18" charset="0"/>
                <a:ea typeface="楷体_GB2312" pitchFamily="49" charset="-122"/>
              </a:rPr>
              <a:t>2015</a:t>
            </a:r>
            <a:r>
              <a:rPr lang="zh-CN" altLang="en-US" sz="2000" b="1" dirty="0">
                <a:solidFill>
                  <a:srgbClr val="000000"/>
                </a:solidFill>
                <a:latin typeface="Times New Roman" panose="02020603050405020304" pitchFamily="18" charset="0"/>
                <a:ea typeface="楷体_GB2312" pitchFamily="49" charset="-122"/>
              </a:rPr>
              <a:t>年有以上</a:t>
            </a:r>
            <a:r>
              <a:rPr lang="en-US" altLang="zh-CN" sz="2000" b="1">
                <a:solidFill>
                  <a:srgbClr val="000000"/>
                </a:solidFill>
                <a:latin typeface="Times New Roman" panose="02020603050405020304" pitchFamily="18" charset="0"/>
                <a:ea typeface="楷体_GB2312" pitchFamily="49" charset="-122"/>
              </a:rPr>
              <a:t>4</a:t>
            </a:r>
            <a:r>
              <a:rPr lang="zh-CN" altLang="en-US" sz="2000" b="1" dirty="0">
                <a:solidFill>
                  <a:srgbClr val="000000"/>
                </a:solidFill>
                <a:latin typeface="Times New Roman" panose="02020603050405020304" pitchFamily="18" charset="0"/>
                <a:ea typeface="楷体_GB2312" pitchFamily="49" charset="-122"/>
              </a:rPr>
              <a:t>个科技项目，</a:t>
            </a:r>
            <a:r>
              <a:rPr lang="zh-CN" altLang="en-US" sz="2000" b="1" dirty="0">
                <a:solidFill>
                  <a:srgbClr val="FF0000"/>
                </a:solidFill>
                <a:latin typeface="Times New Roman" panose="02020603050405020304" pitchFamily="18" charset="0"/>
                <a:ea typeface="楷体_GB2312" pitchFamily="49" charset="-122"/>
              </a:rPr>
              <a:t>其中项目</a:t>
            </a:r>
            <a:r>
              <a:rPr lang="en-US" altLang="zh-CN" sz="2000" b="1">
                <a:solidFill>
                  <a:srgbClr val="FF0000"/>
                </a:solidFill>
                <a:latin typeface="Times New Roman" panose="02020603050405020304" pitchFamily="18" charset="0"/>
                <a:ea typeface="楷体_GB2312" pitchFamily="49" charset="-122"/>
              </a:rPr>
              <a:t>2</a:t>
            </a:r>
            <a:r>
              <a:rPr lang="zh-CN" altLang="en-US" sz="2000" b="1" dirty="0">
                <a:solidFill>
                  <a:srgbClr val="FF0000"/>
                </a:solidFill>
                <a:latin typeface="Times New Roman" panose="02020603050405020304" pitchFamily="18" charset="0"/>
                <a:ea typeface="楷体_GB2312" pitchFamily="49" charset="-122"/>
              </a:rPr>
              <a:t>、</a:t>
            </a:r>
            <a:r>
              <a:rPr lang="en-US" altLang="zh-CN" sz="2000" b="1">
                <a:solidFill>
                  <a:srgbClr val="FF0000"/>
                </a:solidFill>
                <a:latin typeface="Times New Roman" panose="02020603050405020304" pitchFamily="18" charset="0"/>
                <a:ea typeface="楷体_GB2312" pitchFamily="49" charset="-122"/>
              </a:rPr>
              <a:t>3</a:t>
            </a:r>
            <a:r>
              <a:rPr lang="zh-CN" altLang="en-US" sz="2000" b="1" dirty="0">
                <a:solidFill>
                  <a:srgbClr val="FF0000"/>
                </a:solidFill>
                <a:latin typeface="Times New Roman" panose="02020603050405020304" pitchFamily="18" charset="0"/>
                <a:ea typeface="楷体_GB2312" pitchFamily="49" charset="-122"/>
              </a:rPr>
              <a:t>、</a:t>
            </a:r>
            <a:r>
              <a:rPr lang="en-US" altLang="zh-CN" sz="2000" b="1">
                <a:solidFill>
                  <a:srgbClr val="FF0000"/>
                </a:solidFill>
                <a:latin typeface="Times New Roman" panose="02020603050405020304" pitchFamily="18" charset="0"/>
                <a:ea typeface="楷体_GB2312" pitchFamily="49" charset="-122"/>
              </a:rPr>
              <a:t>4</a:t>
            </a:r>
            <a:r>
              <a:rPr lang="zh-CN" altLang="en-US" sz="2000" b="1" dirty="0">
                <a:solidFill>
                  <a:srgbClr val="FF0000"/>
                </a:solidFill>
                <a:latin typeface="Times New Roman" panose="02020603050405020304" pitchFamily="18" charset="0"/>
                <a:ea typeface="楷体_GB2312" pitchFamily="49" charset="-122"/>
              </a:rPr>
              <a:t>为跨年项目。</a:t>
            </a:r>
            <a:endParaRPr lang="zh-CN" altLang="en-US" sz="2000" b="1" dirty="0">
              <a:solidFill>
                <a:srgbClr val="FF0000"/>
              </a:solidFill>
              <a:latin typeface="Times New Roman" panose="02020603050405020304" pitchFamily="18" charset="0"/>
              <a:ea typeface="楷体_GB2312" pitchFamily="49" charset="-122"/>
            </a:endParaRPr>
          </a:p>
        </p:txBody>
      </p:sp>
      <p:cxnSp>
        <p:nvCxnSpPr>
          <p:cNvPr id="22" name="直接连接符 21"/>
          <p:cNvCxnSpPr/>
          <p:nvPr/>
        </p:nvCxnSpPr>
        <p:spPr>
          <a:xfrm flipV="1">
            <a:off x="1042988" y="3263900"/>
            <a:ext cx="0" cy="1098550"/>
          </a:xfrm>
          <a:prstGeom prst="line">
            <a:avLst/>
          </a:prstGeom>
        </p:spPr>
        <p:style>
          <a:lnRef idx="2">
            <a:schemeClr val="accent1"/>
          </a:lnRef>
          <a:fillRef idx="1">
            <a:schemeClr val="lt1"/>
          </a:fillRef>
          <a:effectRef idx="0">
            <a:schemeClr val="accent1"/>
          </a:effectRef>
          <a:fontRef idx="minor">
            <a:schemeClr val="dk1"/>
          </a:fontRef>
        </p:style>
      </p:cxnSp>
      <p:sp>
        <p:nvSpPr>
          <p:cNvPr id="87053" name="TextBox 11"/>
          <p:cNvSpPr txBox="1"/>
          <p:nvPr/>
        </p:nvSpPr>
        <p:spPr>
          <a:xfrm>
            <a:off x="566738" y="4410075"/>
            <a:ext cx="954087" cy="369888"/>
          </a:xfrm>
          <a:prstGeom prst="rect">
            <a:avLst/>
          </a:prstGeom>
          <a:noFill/>
          <a:ln w="9525">
            <a:noFill/>
          </a:ln>
        </p:spPr>
        <p:txBody>
          <a:bodyPr wrap="none">
            <a:spAutoFit/>
          </a:bodyPr>
          <a:p>
            <a:pPr lvl="0"/>
            <a:r>
              <a:rPr lang="en-US" altLang="zh-CN">
                <a:latin typeface="Arial" panose="020B0604020202020204" pitchFamily="34" charset="0"/>
                <a:ea typeface="宋体" panose="02010600030101010101" pitchFamily="2" charset="-122"/>
              </a:rPr>
              <a:t>201401</a:t>
            </a:r>
            <a:endParaRPr lang="zh-CN" altLang="en-US" dirty="0">
              <a:latin typeface="Arial" panose="020B0604020202020204" pitchFamily="34" charset="0"/>
              <a:ea typeface="宋体" panose="02010600030101010101" pitchFamily="2" charset="-122"/>
            </a:endParaRPr>
          </a:p>
        </p:txBody>
      </p:sp>
      <p:cxnSp>
        <p:nvCxnSpPr>
          <p:cNvPr id="25" name="直接连接符 24"/>
          <p:cNvCxnSpPr/>
          <p:nvPr/>
        </p:nvCxnSpPr>
        <p:spPr>
          <a:xfrm flipV="1">
            <a:off x="6516688" y="3279775"/>
            <a:ext cx="0" cy="1098550"/>
          </a:xfrm>
          <a:prstGeom prst="line">
            <a:avLst/>
          </a:prstGeom>
        </p:spPr>
        <p:style>
          <a:lnRef idx="2">
            <a:schemeClr val="accent1"/>
          </a:lnRef>
          <a:fillRef idx="1">
            <a:schemeClr val="lt1"/>
          </a:fillRef>
          <a:effectRef idx="0">
            <a:schemeClr val="accent1"/>
          </a:effectRef>
          <a:fontRef idx="minor">
            <a:schemeClr val="dk1"/>
          </a:fontRef>
        </p:style>
      </p:cxnSp>
      <p:sp>
        <p:nvSpPr>
          <p:cNvPr id="87055" name="TextBox 12"/>
          <p:cNvSpPr txBox="1"/>
          <p:nvPr/>
        </p:nvSpPr>
        <p:spPr>
          <a:xfrm>
            <a:off x="6038850" y="4378325"/>
            <a:ext cx="954088" cy="369888"/>
          </a:xfrm>
          <a:prstGeom prst="rect">
            <a:avLst/>
          </a:prstGeom>
          <a:noFill/>
          <a:ln w="9525">
            <a:noFill/>
          </a:ln>
        </p:spPr>
        <p:txBody>
          <a:bodyPr wrap="none">
            <a:spAutoFit/>
          </a:bodyPr>
          <a:p>
            <a:pPr lvl="0"/>
            <a:r>
              <a:rPr lang="en-US" altLang="zh-CN">
                <a:latin typeface="Arial" panose="020B0604020202020204" pitchFamily="34" charset="0"/>
                <a:ea typeface="宋体" panose="02010600030101010101" pitchFamily="2" charset="-122"/>
              </a:rPr>
              <a:t>201601</a:t>
            </a:r>
            <a:endParaRPr lang="zh-CN" altLang="en-US" dirty="0">
              <a:latin typeface="Arial" panose="020B0604020202020204" pitchFamily="34" charset="0"/>
              <a:ea typeface="宋体" panose="02010600030101010101" pitchFamily="2" charset="-122"/>
            </a:endParaRPr>
          </a:p>
        </p:txBody>
      </p:sp>
      <p:sp>
        <p:nvSpPr>
          <p:cNvPr id="39" name="左大括号 38"/>
          <p:cNvSpPr/>
          <p:nvPr/>
        </p:nvSpPr>
        <p:spPr>
          <a:xfrm rot="16200000">
            <a:off x="3474244" y="3737769"/>
            <a:ext cx="428625" cy="2481263"/>
          </a:xfrm>
          <a:prstGeom prst="leftBrace">
            <a:avLst>
              <a:gd name="adj1" fmla="val 111655"/>
              <a:gd name="adj2" fmla="val 50000"/>
            </a:avLst>
          </a:prstGeom>
          <a:ln w="19050"/>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0" name="线形标注 2 39"/>
          <p:cNvSpPr/>
          <p:nvPr/>
        </p:nvSpPr>
        <p:spPr bwMode="auto">
          <a:xfrm>
            <a:off x="4391025" y="5373688"/>
            <a:ext cx="3636963" cy="935038"/>
          </a:xfrm>
          <a:prstGeom prst="borderCallout2">
            <a:avLst>
              <a:gd name="adj1" fmla="val 12222"/>
              <a:gd name="adj2" fmla="val -2097"/>
              <a:gd name="adj3" fmla="val 12222"/>
              <a:gd name="adj4" fmla="val -5588"/>
              <a:gd name="adj5" fmla="val -20072"/>
              <a:gd name="adj6" fmla="val -18809"/>
            </a:avLst>
          </a:prstGeom>
          <a:solidFill>
            <a:srgbClr val="FFE39D"/>
          </a:solidFill>
          <a:ln w="15875" algn="ctr">
            <a:solidFill>
              <a:srgbClr val="348FA6"/>
            </a:solidFill>
            <a:miter lim="800000"/>
          </a:ln>
          <a:effectLst>
            <a:outerShdw dist="20000" dir="5400000" rotWithShape="0">
              <a:srgbClr val="000000">
                <a:alpha val="37999"/>
              </a:srgbClr>
            </a:outerShdw>
          </a:effectLst>
        </p:spPr>
        <p:txBody>
          <a:bodyPr anchor="ctr"/>
          <a:p>
            <a:pPr lvl="0" algn="ctr"/>
            <a:r>
              <a:rPr lang="zh-CN" altLang="en-US" sz="2000" b="1" dirty="0">
                <a:solidFill>
                  <a:srgbClr val="000000"/>
                </a:solidFill>
                <a:latin typeface="Times New Roman" panose="02020603050405020304" pitchFamily="18" charset="0"/>
                <a:ea typeface="楷体_GB2312" pitchFamily="49" charset="-122"/>
              </a:rPr>
              <a:t>项目人员工作时间核算期间为</a:t>
            </a:r>
            <a:r>
              <a:rPr lang="en-US" altLang="zh-CN" sz="2000" b="1">
                <a:solidFill>
                  <a:srgbClr val="000000"/>
                </a:solidFill>
                <a:latin typeface="Times New Roman" panose="02020603050405020304" pitchFamily="18" charset="0"/>
                <a:ea typeface="楷体_GB2312" pitchFamily="49" charset="-122"/>
              </a:rPr>
              <a:t>2015</a:t>
            </a:r>
            <a:r>
              <a:rPr lang="zh-CN" altLang="en-US" sz="2000" b="1" dirty="0">
                <a:solidFill>
                  <a:srgbClr val="000000"/>
                </a:solidFill>
                <a:latin typeface="Times New Roman" panose="02020603050405020304" pitchFamily="18" charset="0"/>
                <a:ea typeface="楷体_GB2312" pitchFamily="49" charset="-122"/>
              </a:rPr>
              <a:t>年实施的时长。</a:t>
            </a:r>
            <a:endParaRPr lang="zh-CN" altLang="en-US" sz="2000" b="1" dirty="0">
              <a:solidFill>
                <a:srgbClr val="000000"/>
              </a:solidFill>
              <a:latin typeface="Times New Roman" panose="02020603050405020304" pitchFamily="18" charset="0"/>
              <a:ea typeface="楷体_GB2312" pitchFamily="49" charset="-122"/>
            </a:endParaRPr>
          </a:p>
        </p:txBody>
      </p:sp>
      <p:sp>
        <p:nvSpPr>
          <p:cNvPr id="87058" name="Rectangle 45"/>
          <p:cNvSpPr/>
          <p:nvPr/>
        </p:nvSpPr>
        <p:spPr>
          <a:xfrm>
            <a:off x="2447925" y="3644900"/>
            <a:ext cx="936625" cy="107950"/>
          </a:xfrm>
          <a:prstGeom prst="rect">
            <a:avLst/>
          </a:prstGeom>
          <a:solidFill>
            <a:srgbClr val="00FF00"/>
          </a:solidFill>
          <a:ln w="9525" cap="flat" cmpd="sng">
            <a:solidFill>
              <a:schemeClr val="tx1"/>
            </a:solidFill>
            <a:prstDash val="solid"/>
            <a:miter/>
            <a:headEnd type="none" w="med" len="med"/>
            <a:tailEnd type="none" w="med" len="med"/>
          </a:ln>
        </p:spPr>
        <p:txBody>
          <a:bodyPr wrap="none" anchor="ctr"/>
          <a:p>
            <a:pPr lvl="0"/>
            <a:endParaRPr lang="zh-CN" altLang="en-US" dirty="0">
              <a:latin typeface="Arial" panose="020B0604020202020204" pitchFamily="34" charset="0"/>
              <a:ea typeface="宋体" panose="02010600030101010101" pitchFamily="2" charset="-122"/>
            </a:endParaRPr>
          </a:p>
        </p:txBody>
      </p:sp>
      <p:sp>
        <p:nvSpPr>
          <p:cNvPr id="87059" name="Rectangle 44"/>
          <p:cNvSpPr/>
          <p:nvPr/>
        </p:nvSpPr>
        <p:spPr>
          <a:xfrm>
            <a:off x="2447925" y="3968750"/>
            <a:ext cx="2484438" cy="107950"/>
          </a:xfrm>
          <a:prstGeom prst="rect">
            <a:avLst/>
          </a:prstGeom>
          <a:solidFill>
            <a:srgbClr val="00FF00"/>
          </a:solidFill>
          <a:ln w="9525" cap="flat" cmpd="sng">
            <a:solidFill>
              <a:schemeClr val="tx1"/>
            </a:solidFill>
            <a:prstDash val="solid"/>
            <a:miter/>
            <a:headEnd type="none" w="med" len="med"/>
            <a:tailEnd type="none" w="med" len="med"/>
          </a:ln>
        </p:spPr>
        <p:txBody>
          <a:bodyPr wrap="none" anchor="ctr"/>
          <a:p>
            <a:pPr lvl="0"/>
            <a:endParaRPr lang="zh-CN" altLang="en-US" dirty="0">
              <a:latin typeface="Arial" panose="020B0604020202020204" pitchFamily="34" charset="0"/>
              <a:ea typeface="宋体" panose="02010600030101010101" pitchFamily="2" charset="-122"/>
            </a:endParaRPr>
          </a:p>
        </p:txBody>
      </p:sp>
      <p:sp>
        <p:nvSpPr>
          <p:cNvPr id="87060" name="Rectangle 46"/>
          <p:cNvSpPr/>
          <p:nvPr/>
        </p:nvSpPr>
        <p:spPr>
          <a:xfrm>
            <a:off x="2879725" y="3284538"/>
            <a:ext cx="1116013" cy="144462"/>
          </a:xfrm>
          <a:prstGeom prst="rect">
            <a:avLst/>
          </a:prstGeom>
          <a:solidFill>
            <a:srgbClr val="00FF00"/>
          </a:solidFill>
          <a:ln w="9525" cap="flat" cmpd="sng">
            <a:solidFill>
              <a:schemeClr val="tx1"/>
            </a:solidFill>
            <a:prstDash val="solid"/>
            <a:miter/>
            <a:headEnd type="none" w="med" len="med"/>
            <a:tailEnd type="none" w="med" len="med"/>
          </a:ln>
        </p:spPr>
        <p:txBody>
          <a:bodyPr wrap="none" anchor="ctr"/>
          <a:p>
            <a:pPr lvl="0"/>
            <a:endParaRPr lang="zh-CN" altLang="en-US" dirty="0">
              <a:latin typeface="Arial" panose="020B0604020202020204" pitchFamily="34" charset="0"/>
              <a:ea typeface="宋体" panose="02010600030101010101" pitchFamily="2" charset="-122"/>
            </a:endParaRPr>
          </a:p>
        </p:txBody>
      </p:sp>
      <p:sp>
        <p:nvSpPr>
          <p:cNvPr id="87061" name="Rectangle 47"/>
          <p:cNvSpPr/>
          <p:nvPr/>
        </p:nvSpPr>
        <p:spPr>
          <a:xfrm>
            <a:off x="4140200" y="3644900"/>
            <a:ext cx="792163" cy="107950"/>
          </a:xfrm>
          <a:prstGeom prst="rect">
            <a:avLst/>
          </a:prstGeom>
          <a:solidFill>
            <a:srgbClr val="00FF00"/>
          </a:solidFill>
          <a:ln w="9525" cap="flat" cmpd="sng">
            <a:solidFill>
              <a:schemeClr val="tx1"/>
            </a:solidFill>
            <a:prstDash val="solid"/>
            <a:miter/>
            <a:headEnd type="none" w="med" len="med"/>
            <a:tailEnd type="none" w="med" len="med"/>
          </a:ln>
        </p:spPr>
        <p:txBody>
          <a:bodyPr wrap="none" anchor="ctr"/>
          <a:p>
            <a:pPr lvl="0"/>
            <a:endParaRPr lang="zh-CN" altLang="en-US" dirty="0">
              <a:latin typeface="Arial" panose="020B0604020202020204" pitchFamily="34" charset="0"/>
              <a:ea typeface="宋体" panose="02010600030101010101" pitchFamily="2" charset="-122"/>
            </a:endParaRPr>
          </a:p>
        </p:txBody>
      </p:sp>
      <p:sp>
        <p:nvSpPr>
          <p:cNvPr id="87062" name="Rectangle 48"/>
          <p:cNvSpPr/>
          <p:nvPr/>
        </p:nvSpPr>
        <p:spPr>
          <a:xfrm>
            <a:off x="1008063" y="1952625"/>
            <a:ext cx="2016125" cy="468313"/>
          </a:xfrm>
          <a:prstGeom prst="rect">
            <a:avLst/>
          </a:prstGeom>
          <a:solidFill>
            <a:srgbClr val="CCFFCC"/>
          </a:solidFill>
          <a:ln w="28575" cap="flat" cmpd="sng">
            <a:solidFill>
              <a:srgbClr val="FF00FF"/>
            </a:solidFill>
            <a:prstDash val="solid"/>
            <a:miter/>
            <a:headEnd type="none" w="med" len="med"/>
            <a:tailEnd type="none" w="med" len="med"/>
          </a:ln>
        </p:spPr>
        <p:txBody>
          <a:bodyPr wrap="none" anchor="ctr"/>
          <a:p>
            <a:pPr lvl="0" algn="ctr"/>
            <a:r>
              <a:rPr lang="zh-CN" altLang="en-US" sz="2400" b="1" dirty="0">
                <a:solidFill>
                  <a:srgbClr val="FF00FF"/>
                </a:solidFill>
                <a:latin typeface="Arial" panose="020B0604020202020204" pitchFamily="34" charset="0"/>
                <a:ea typeface="楷体_GB2312" pitchFamily="49" charset="-122"/>
              </a:rPr>
              <a:t>项目起始日期</a:t>
            </a:r>
            <a:endParaRPr lang="zh-CN" altLang="en-US" sz="2400" b="1" dirty="0">
              <a:solidFill>
                <a:srgbClr val="FF00FF"/>
              </a:solidFill>
              <a:latin typeface="Arial" panose="020B0604020202020204" pitchFamily="34" charset="0"/>
              <a:ea typeface="楷体_GB2312" pitchFamily="49" charset="-122"/>
            </a:endParaRPr>
          </a:p>
        </p:txBody>
      </p:sp>
      <p:sp>
        <p:nvSpPr>
          <p:cNvPr id="87063" name="Line 49"/>
          <p:cNvSpPr/>
          <p:nvPr/>
        </p:nvSpPr>
        <p:spPr>
          <a:xfrm flipH="1">
            <a:off x="1368425" y="2457450"/>
            <a:ext cx="431800" cy="1511300"/>
          </a:xfrm>
          <a:prstGeom prst="line">
            <a:avLst/>
          </a:prstGeom>
          <a:ln w="28575" cap="flat" cmpd="sng">
            <a:solidFill>
              <a:srgbClr val="0000FF"/>
            </a:solidFill>
            <a:prstDash val="dash"/>
            <a:headEnd type="none" w="med" len="med"/>
            <a:tailEnd type="none" w="med" len="med"/>
          </a:ln>
        </p:spPr>
      </p:sp>
      <p:sp>
        <p:nvSpPr>
          <p:cNvPr id="87064" name="Line 50"/>
          <p:cNvSpPr/>
          <p:nvPr/>
        </p:nvSpPr>
        <p:spPr>
          <a:xfrm flipH="1">
            <a:off x="1727200" y="2457450"/>
            <a:ext cx="107950" cy="1187450"/>
          </a:xfrm>
          <a:prstGeom prst="line">
            <a:avLst/>
          </a:prstGeom>
          <a:ln w="28575" cap="flat" cmpd="sng">
            <a:solidFill>
              <a:srgbClr val="0000FF"/>
            </a:solidFill>
            <a:prstDash val="dash"/>
            <a:headEnd type="none" w="med" len="med"/>
            <a:tailEnd type="none" w="med" len="med"/>
          </a:ln>
        </p:spPr>
      </p:sp>
      <p:sp>
        <p:nvSpPr>
          <p:cNvPr id="87065" name="Line 51"/>
          <p:cNvSpPr/>
          <p:nvPr/>
        </p:nvSpPr>
        <p:spPr>
          <a:xfrm>
            <a:off x="1835150" y="2457450"/>
            <a:ext cx="1044575" cy="827088"/>
          </a:xfrm>
          <a:prstGeom prst="line">
            <a:avLst/>
          </a:prstGeom>
          <a:ln w="28575" cap="flat" cmpd="sng">
            <a:solidFill>
              <a:srgbClr val="0000FF"/>
            </a:solidFill>
            <a:prstDash val="dash"/>
            <a:headEnd type="none" w="med" len="med"/>
            <a:tailEnd type="none" w="med" len="med"/>
          </a:ln>
        </p:spPr>
      </p:sp>
      <p:sp>
        <p:nvSpPr>
          <p:cNvPr id="87066" name="Line 52"/>
          <p:cNvSpPr/>
          <p:nvPr/>
        </p:nvSpPr>
        <p:spPr>
          <a:xfrm>
            <a:off x="1835150" y="2457450"/>
            <a:ext cx="2305050" cy="1187450"/>
          </a:xfrm>
          <a:prstGeom prst="line">
            <a:avLst/>
          </a:prstGeom>
          <a:ln w="28575" cap="flat" cmpd="sng">
            <a:solidFill>
              <a:srgbClr val="0000FF"/>
            </a:solidFill>
            <a:prstDash val="dash"/>
            <a:headEnd type="none" w="med" len="med"/>
            <a:tailEnd type="none" w="med" len="med"/>
          </a:ln>
        </p:spPr>
      </p:sp>
      <p:sp>
        <p:nvSpPr>
          <p:cNvPr id="87067" name="Rectangle 53"/>
          <p:cNvSpPr/>
          <p:nvPr/>
        </p:nvSpPr>
        <p:spPr>
          <a:xfrm>
            <a:off x="5651500" y="2241550"/>
            <a:ext cx="1981200" cy="503238"/>
          </a:xfrm>
          <a:prstGeom prst="rect">
            <a:avLst/>
          </a:prstGeom>
          <a:solidFill>
            <a:srgbClr val="CCFFCC"/>
          </a:solidFill>
          <a:ln w="28575" cap="flat" cmpd="sng">
            <a:solidFill>
              <a:srgbClr val="FF00FF"/>
            </a:solidFill>
            <a:prstDash val="solid"/>
            <a:miter/>
            <a:headEnd type="none" w="med" len="med"/>
            <a:tailEnd type="none" w="med" len="med"/>
          </a:ln>
        </p:spPr>
        <p:txBody>
          <a:bodyPr wrap="none" anchor="ctr"/>
          <a:p>
            <a:pPr lvl="0" algn="ctr"/>
            <a:r>
              <a:rPr lang="zh-CN" altLang="en-US" sz="2400" b="1" dirty="0">
                <a:solidFill>
                  <a:srgbClr val="FF00FF"/>
                </a:solidFill>
                <a:latin typeface="Arial" panose="020B0604020202020204" pitchFamily="34" charset="0"/>
                <a:ea typeface="楷体_GB2312" pitchFamily="49" charset="-122"/>
              </a:rPr>
              <a:t>项目完成日期</a:t>
            </a:r>
            <a:endParaRPr lang="zh-CN" altLang="en-US" sz="2400" b="1" dirty="0">
              <a:solidFill>
                <a:srgbClr val="FF00FF"/>
              </a:solidFill>
              <a:latin typeface="Arial" panose="020B0604020202020204" pitchFamily="34" charset="0"/>
              <a:ea typeface="楷体_GB2312" pitchFamily="49" charset="-122"/>
            </a:endParaRPr>
          </a:p>
        </p:txBody>
      </p:sp>
      <p:sp>
        <p:nvSpPr>
          <p:cNvPr id="87068" name="Line 54"/>
          <p:cNvSpPr/>
          <p:nvPr/>
        </p:nvSpPr>
        <p:spPr>
          <a:xfrm flipV="1">
            <a:off x="3995738" y="2781300"/>
            <a:ext cx="2952750" cy="539750"/>
          </a:xfrm>
          <a:prstGeom prst="line">
            <a:avLst/>
          </a:prstGeom>
          <a:ln w="28575" cap="flat" cmpd="sng">
            <a:solidFill>
              <a:srgbClr val="FF00FF"/>
            </a:solidFill>
            <a:prstDash val="dash"/>
            <a:headEnd type="none" w="med" len="med"/>
            <a:tailEnd type="none" w="med" len="med"/>
          </a:ln>
        </p:spPr>
      </p:sp>
      <p:sp>
        <p:nvSpPr>
          <p:cNvPr id="87069" name="Line 55"/>
          <p:cNvSpPr/>
          <p:nvPr/>
        </p:nvSpPr>
        <p:spPr>
          <a:xfrm flipV="1">
            <a:off x="3384550" y="2744788"/>
            <a:ext cx="3635375" cy="936625"/>
          </a:xfrm>
          <a:prstGeom prst="line">
            <a:avLst/>
          </a:prstGeom>
          <a:ln w="28575" cap="flat" cmpd="sng">
            <a:solidFill>
              <a:srgbClr val="FF00FF"/>
            </a:solidFill>
            <a:prstDash val="dash"/>
            <a:headEnd type="none" w="med" len="med"/>
            <a:tailEnd type="none" w="med" len="med"/>
          </a:ln>
        </p:spPr>
      </p:sp>
      <p:sp>
        <p:nvSpPr>
          <p:cNvPr id="87070" name="Line 56"/>
          <p:cNvSpPr/>
          <p:nvPr/>
        </p:nvSpPr>
        <p:spPr>
          <a:xfrm flipV="1">
            <a:off x="5543550" y="2744788"/>
            <a:ext cx="1441450" cy="900112"/>
          </a:xfrm>
          <a:prstGeom prst="line">
            <a:avLst/>
          </a:prstGeom>
          <a:ln w="28575" cap="flat" cmpd="sng">
            <a:solidFill>
              <a:srgbClr val="FF00FF"/>
            </a:solidFill>
            <a:prstDash val="dash"/>
            <a:headEnd type="none" w="med" len="med"/>
            <a:tailEnd type="none" w="med" len="med"/>
          </a:ln>
        </p:spPr>
      </p:sp>
      <p:sp>
        <p:nvSpPr>
          <p:cNvPr id="87071" name="Line 57"/>
          <p:cNvSpPr/>
          <p:nvPr/>
        </p:nvSpPr>
        <p:spPr>
          <a:xfrm flipV="1">
            <a:off x="6588125" y="2744788"/>
            <a:ext cx="431800" cy="1223962"/>
          </a:xfrm>
          <a:prstGeom prst="line">
            <a:avLst/>
          </a:prstGeom>
          <a:ln w="28575" cap="flat" cmpd="sng">
            <a:solidFill>
              <a:srgbClr val="FF00FF"/>
            </a:solidFill>
            <a:prstDash val="dash"/>
            <a:headEnd type="none" w="med" len="med"/>
            <a:tailEnd type="none" w="med" len="med"/>
          </a:ln>
        </p:spPr>
      </p:sp>
      <p:sp>
        <p:nvSpPr>
          <p:cNvPr id="87072" name="Rectangle 58"/>
          <p:cNvSpPr/>
          <p:nvPr/>
        </p:nvSpPr>
        <p:spPr>
          <a:xfrm>
            <a:off x="1008063" y="333375"/>
            <a:ext cx="7885112" cy="1570038"/>
          </a:xfrm>
          <a:prstGeom prst="rect">
            <a:avLst/>
          </a:prstGeom>
          <a:noFill/>
          <a:ln w="9525">
            <a:noFill/>
          </a:ln>
        </p:spPr>
        <p:txBody>
          <a:bodyPr>
            <a:spAutoFit/>
          </a:bodyPr>
          <a:p>
            <a:pPr lvl="0"/>
            <a:r>
              <a:rPr lang="zh-CN" altLang="en-US" sz="2400" b="1" dirty="0">
                <a:solidFill>
                  <a:srgbClr val="FF0000"/>
                </a:solidFill>
                <a:latin typeface="Times New Roman" panose="02020603050405020304" pitchFamily="18" charset="0"/>
                <a:ea typeface="楷体_GB2312" pitchFamily="49" charset="-122"/>
                <a:sym typeface="Gill Sans MT" panose="020B0502020104020203" pitchFamily="34" charset="0"/>
              </a:rPr>
              <a:t>（</a:t>
            </a:r>
            <a:r>
              <a:rPr lang="en-US" altLang="zh-CN" sz="2400" b="1">
                <a:solidFill>
                  <a:srgbClr val="FF0000"/>
                </a:solidFill>
                <a:latin typeface="Times New Roman" panose="02020603050405020304" pitchFamily="18" charset="0"/>
                <a:ea typeface="楷体_GB2312" pitchFamily="49" charset="-122"/>
                <a:sym typeface="Gill Sans MT" panose="020B0502020104020203" pitchFamily="34" charset="0"/>
              </a:rPr>
              <a:t>2</a:t>
            </a:r>
            <a:r>
              <a:rPr lang="zh-CN" altLang="en-US" sz="2400" b="1" dirty="0">
                <a:solidFill>
                  <a:srgbClr val="FF0000"/>
                </a:solidFill>
                <a:latin typeface="Times New Roman" panose="02020603050405020304" pitchFamily="18" charset="0"/>
                <a:ea typeface="楷体_GB2312" pitchFamily="49" charset="-122"/>
                <a:sym typeface="Gill Sans MT" panose="020B0502020104020203" pitchFamily="34" charset="0"/>
              </a:rPr>
              <a:t>）简易法：</a:t>
            </a:r>
            <a:r>
              <a:rPr lang="zh-CN" altLang="en-US" sz="2400" b="1" dirty="0">
                <a:latin typeface="Times New Roman" panose="02020603050405020304" pitchFamily="18" charset="0"/>
                <a:ea typeface="楷体_GB2312" pitchFamily="49" charset="-122"/>
                <a:sym typeface="Gill Sans MT" panose="020B0502020104020203" pitchFamily="34" charset="0"/>
              </a:rPr>
              <a:t>项目人员实际工作时间</a:t>
            </a:r>
            <a:r>
              <a:rPr lang="en-US" altLang="zh-CN" sz="2400" b="1">
                <a:latin typeface="Times New Roman" panose="02020603050405020304" pitchFamily="18" charset="0"/>
                <a:ea typeface="楷体_GB2312" pitchFamily="49" charset="-122"/>
                <a:sym typeface="Gill Sans MT" panose="020B0502020104020203" pitchFamily="34" charset="0"/>
              </a:rPr>
              <a:t>=</a:t>
            </a:r>
            <a:r>
              <a:rPr lang="zh-CN" altLang="en-US" sz="2400" b="1" dirty="0">
                <a:latin typeface="Times New Roman" panose="02020603050405020304" pitchFamily="18" charset="0"/>
                <a:ea typeface="楷体_GB2312" pitchFamily="49" charset="-122"/>
                <a:sym typeface="Gill Sans MT" panose="020B0502020104020203" pitchFamily="34" charset="0"/>
              </a:rPr>
              <a:t>参加项目人员（代码</a:t>
            </a:r>
            <a:r>
              <a:rPr lang="en-US" altLang="zh-CN" sz="2400" b="1">
                <a:latin typeface="Times New Roman" panose="02020603050405020304" pitchFamily="18" charset="0"/>
                <a:ea typeface="楷体_GB2312" pitchFamily="49" charset="-122"/>
                <a:sym typeface="Gill Sans MT" panose="020B0502020104020203" pitchFamily="34" charset="0"/>
              </a:rPr>
              <a:t>8</a:t>
            </a:r>
            <a:r>
              <a:rPr lang="zh-CN" altLang="en-US" sz="2400" b="1" dirty="0">
                <a:latin typeface="Times New Roman" panose="02020603050405020304" pitchFamily="18" charset="0"/>
                <a:ea typeface="楷体_GB2312" pitchFamily="49" charset="-122"/>
                <a:sym typeface="Gill Sans MT" panose="020B0502020104020203" pitchFamily="34" charset="0"/>
              </a:rPr>
              <a:t>）</a:t>
            </a:r>
            <a:r>
              <a:rPr lang="en-US" altLang="zh-CN" sz="2400" b="1">
                <a:latin typeface="Times New Roman" panose="02020603050405020304" pitchFamily="18" charset="0"/>
                <a:ea typeface="楷体_GB2312" pitchFamily="49" charset="-122"/>
                <a:sym typeface="Gill Sans MT" panose="020B0502020104020203" pitchFamily="34" charset="0"/>
              </a:rPr>
              <a:t>×</a:t>
            </a:r>
            <a:r>
              <a:rPr lang="zh-CN" altLang="en-US" sz="2400" b="1" dirty="0">
                <a:latin typeface="Times New Roman" panose="02020603050405020304" pitchFamily="18" charset="0"/>
                <a:ea typeface="楷体_GB2312" pitchFamily="49" charset="-122"/>
                <a:sym typeface="Gill Sans MT" panose="020B0502020104020203" pitchFamily="34" charset="0"/>
              </a:rPr>
              <a:t>项目</a:t>
            </a:r>
            <a:r>
              <a:rPr lang="zh-CN" altLang="en-US" sz="2400" b="1" u="sng" dirty="0">
                <a:solidFill>
                  <a:srgbClr val="FF0000"/>
                </a:solidFill>
                <a:latin typeface="Times New Roman" panose="02020603050405020304" pitchFamily="18" charset="0"/>
                <a:ea typeface="楷体_GB2312" pitchFamily="49" charset="-122"/>
                <a:sym typeface="Gill Sans MT" panose="020B0502020104020203" pitchFamily="34" charset="0"/>
              </a:rPr>
              <a:t>本年</a:t>
            </a:r>
            <a:r>
              <a:rPr lang="zh-CN" altLang="en-US" sz="2400" b="1" dirty="0">
                <a:latin typeface="Times New Roman" panose="02020603050405020304" pitchFamily="18" charset="0"/>
                <a:ea typeface="楷体_GB2312" pitchFamily="49" charset="-122"/>
                <a:sym typeface="Gill Sans MT" panose="020B0502020104020203" pitchFamily="34" charset="0"/>
              </a:rPr>
              <a:t>实施时长</a:t>
            </a:r>
            <a:endParaRPr lang="zh-CN" altLang="en-US" sz="2400" b="1" dirty="0">
              <a:latin typeface="Times New Roman" panose="02020603050405020304" pitchFamily="18" charset="0"/>
              <a:ea typeface="楷体_GB2312" pitchFamily="49" charset="-122"/>
              <a:sym typeface="Gill Sans MT" panose="020B0502020104020203" pitchFamily="34" charset="0"/>
            </a:endParaRPr>
          </a:p>
          <a:p>
            <a:pPr lvl="0"/>
            <a:r>
              <a:rPr lang="zh-CN" altLang="en-US" sz="2400" b="1" dirty="0">
                <a:solidFill>
                  <a:srgbClr val="FF0000"/>
                </a:solidFill>
                <a:latin typeface="Times New Roman" panose="02020603050405020304" pitchFamily="18" charset="0"/>
                <a:ea typeface="楷体_GB2312" pitchFamily="49" charset="-122"/>
                <a:sym typeface="Gill Sans MT" panose="020B0502020104020203" pitchFamily="34" charset="0"/>
              </a:rPr>
              <a:t>   （注意：</a:t>
            </a:r>
            <a:r>
              <a:rPr lang="zh-CN" altLang="en-US" sz="2400" b="1" dirty="0">
                <a:latin typeface="Times New Roman" panose="02020603050405020304" pitchFamily="18" charset="0"/>
                <a:ea typeface="楷体_GB2312" pitchFamily="49" charset="-122"/>
                <a:sym typeface="Gill Sans MT" panose="020B0502020104020203" pitchFamily="34" charset="0"/>
              </a:rPr>
              <a:t>仅指</a:t>
            </a:r>
            <a:r>
              <a:rPr lang="zh-CN" altLang="en-US" sz="2400" b="1" u="sng" dirty="0">
                <a:solidFill>
                  <a:srgbClr val="FF0000"/>
                </a:solidFill>
                <a:latin typeface="Times New Roman" panose="02020603050405020304" pitchFamily="18" charset="0"/>
                <a:ea typeface="楷体_GB2312" pitchFamily="49" charset="-122"/>
                <a:sym typeface="Gill Sans MT" panose="020B0502020104020203" pitchFamily="34" charset="0"/>
              </a:rPr>
              <a:t>项目在</a:t>
            </a:r>
            <a:r>
              <a:rPr lang="en-US" altLang="zh-CN" sz="2400" b="1" u="sng">
                <a:solidFill>
                  <a:srgbClr val="FF0000"/>
                </a:solidFill>
                <a:latin typeface="Times New Roman" panose="02020603050405020304" pitchFamily="18" charset="0"/>
                <a:ea typeface="楷体_GB2312" pitchFamily="49" charset="-122"/>
                <a:sym typeface="Gill Sans MT" panose="020B0502020104020203" pitchFamily="34" charset="0"/>
              </a:rPr>
              <a:t>2015</a:t>
            </a:r>
            <a:r>
              <a:rPr lang="zh-CN" altLang="en-US" sz="2400" b="1" u="sng" dirty="0">
                <a:solidFill>
                  <a:srgbClr val="FF0000"/>
                </a:solidFill>
                <a:latin typeface="Times New Roman" panose="02020603050405020304" pitchFamily="18" charset="0"/>
                <a:ea typeface="楷体_GB2312" pitchFamily="49" charset="-122"/>
                <a:sym typeface="Gill Sans MT" panose="020B0502020104020203" pitchFamily="34" charset="0"/>
              </a:rPr>
              <a:t>年实施的时间</a:t>
            </a:r>
            <a:r>
              <a:rPr lang="zh-CN" altLang="en-US" sz="2400" b="1" dirty="0">
                <a:solidFill>
                  <a:srgbClr val="FF0000"/>
                </a:solidFill>
                <a:latin typeface="Times New Roman" panose="02020603050405020304" pitchFamily="18" charset="0"/>
                <a:ea typeface="楷体_GB2312" pitchFamily="49" charset="-122"/>
                <a:sym typeface="Gill Sans MT" panose="020B0502020104020203" pitchFamily="34" charset="0"/>
              </a:rPr>
              <a:t>，</a:t>
            </a:r>
            <a:r>
              <a:rPr lang="zh-CN" altLang="en-US" sz="2400" b="1" dirty="0">
                <a:latin typeface="Times New Roman" panose="02020603050405020304" pitchFamily="18" charset="0"/>
                <a:ea typeface="楷体_GB2312" pitchFamily="49" charset="-122"/>
                <a:sym typeface="Gill Sans MT" panose="020B0502020104020203" pitchFamily="34" charset="0"/>
              </a:rPr>
              <a:t>不包括以前年度实施的时间，也不包括未来年度实施时间</a:t>
            </a:r>
            <a:r>
              <a:rPr lang="zh-CN" altLang="en-US" sz="2400" b="1" dirty="0">
                <a:solidFill>
                  <a:srgbClr val="FF0000"/>
                </a:solidFill>
                <a:latin typeface="Times New Roman" panose="02020603050405020304" pitchFamily="18" charset="0"/>
                <a:ea typeface="楷体_GB2312" pitchFamily="49" charset="-122"/>
                <a:sym typeface="Gill Sans MT" panose="020B0502020104020203" pitchFamily="34" charset="0"/>
              </a:rPr>
              <a:t>）</a:t>
            </a:r>
            <a:endParaRPr lang="zh-CN" altLang="en-US" sz="2400" b="1" dirty="0">
              <a:solidFill>
                <a:srgbClr val="FF0000"/>
              </a:solidFill>
              <a:latin typeface="Times New Roman" panose="02020603050405020304" pitchFamily="18" charset="0"/>
              <a:ea typeface="楷体_GB2312" pitchFamily="49" charset="-122"/>
              <a:sym typeface="Gill Sans MT" panose="020B0502020104020203" pitchFamily="34" charset="0"/>
            </a:endParaRPr>
          </a:p>
        </p:txBody>
      </p:sp>
      <p:sp>
        <p:nvSpPr>
          <p:cNvPr id="34"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ox(in)">
                                      <p:cBhvr>
                                        <p:cTn id="7" dur="500"/>
                                        <p:tgtEl>
                                          <p:spTgt spid="40"/>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box(in)">
                                      <p:cBhvr>
                                        <p:cTn id="1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5" name="Rectangle 2"/>
          <p:cNvSpPr>
            <a:spLocks noGrp="1"/>
          </p:cNvSpPr>
          <p:nvPr>
            <p:ph type="body"/>
          </p:nvPr>
        </p:nvSpPr>
        <p:spPr>
          <a:xfrm>
            <a:off x="827088" y="1449388"/>
            <a:ext cx="7707312" cy="3779837"/>
          </a:xfrm>
          <a:ln/>
        </p:spPr>
        <p:txBody>
          <a:bodyPr vert="horz" wrap="square" lIns="91391" tIns="45697" rIns="91391" bIns="45697" anchor="t"/>
          <a:p>
            <a:pPr lvl="0" eaLnBrk="1" hangingPunct="1">
              <a:spcBef>
                <a:spcPct val="50000"/>
              </a:spcBef>
              <a:buClr>
                <a:srgbClr val="FF0066"/>
              </a:buClr>
              <a:buFont typeface="Wingdings" panose="05000000000000000000" pitchFamily="2" charset="2"/>
              <a:buNone/>
            </a:pPr>
            <a:r>
              <a:rPr lang="zh-CN" altLang="en-US" sz="2800" b="1" dirty="0">
                <a:solidFill>
                  <a:srgbClr val="FF0000"/>
                </a:solidFill>
                <a:latin typeface="Times New Roman" panose="02020603050405020304" pitchFamily="18" charset="0"/>
                <a:ea typeface="楷体_GB2312" pitchFamily="49" charset="-122"/>
              </a:rPr>
              <a:t>例</a:t>
            </a:r>
            <a:r>
              <a:rPr lang="en-US" altLang="zh-CN" sz="2800" b="1">
                <a:solidFill>
                  <a:srgbClr val="FF0000"/>
                </a:solidFill>
                <a:latin typeface="Times New Roman" panose="02020603050405020304" pitchFamily="18" charset="0"/>
                <a:ea typeface="楷体_GB2312" pitchFamily="49" charset="-122"/>
              </a:rPr>
              <a:t>3</a:t>
            </a:r>
            <a:r>
              <a:rPr lang="zh-CN" altLang="en-US" sz="2800" b="1" dirty="0">
                <a:solidFill>
                  <a:srgbClr val="FF0000"/>
                </a:solidFill>
                <a:latin typeface="Times New Roman" panose="02020603050405020304" pitchFamily="18" charset="0"/>
                <a:ea typeface="楷体_GB2312" pitchFamily="49" charset="-122"/>
              </a:rPr>
              <a:t>：</a:t>
            </a:r>
            <a:r>
              <a:rPr lang="zh-CN" altLang="en-US" sz="2800" b="1" dirty="0">
                <a:latin typeface="Times New Roman" panose="02020603050405020304" pitchFamily="18" charset="0"/>
                <a:ea typeface="楷体_GB2312" pitchFamily="49" charset="-122"/>
              </a:rPr>
              <a:t>某企业的一个科技项目组共有项目人员</a:t>
            </a:r>
            <a:r>
              <a:rPr lang="en-US" altLang="zh-CN" sz="2800" b="1">
                <a:latin typeface="Times New Roman" panose="02020603050405020304" pitchFamily="18" charset="0"/>
                <a:ea typeface="楷体_GB2312" pitchFamily="49" charset="-122"/>
              </a:rPr>
              <a:t>8</a:t>
            </a:r>
            <a:r>
              <a:rPr lang="zh-CN" altLang="en-US" sz="2800" b="1" dirty="0">
                <a:latin typeface="Times New Roman" panose="02020603050405020304" pitchFamily="18" charset="0"/>
                <a:ea typeface="楷体_GB2312" pitchFamily="49" charset="-122"/>
              </a:rPr>
              <a:t>人，项目的起始日期是</a:t>
            </a:r>
            <a:r>
              <a:rPr lang="en-US" altLang="zh-CN" sz="2800" b="1">
                <a:latin typeface="Times New Roman" panose="02020603050405020304" pitchFamily="18" charset="0"/>
                <a:ea typeface="楷体_GB2312" pitchFamily="49" charset="-122"/>
              </a:rPr>
              <a:t>201506</a:t>
            </a:r>
            <a:r>
              <a:rPr lang="zh-CN" altLang="en-US" sz="2800" b="1" dirty="0">
                <a:latin typeface="Times New Roman" panose="02020603050405020304" pitchFamily="18" charset="0"/>
                <a:ea typeface="楷体_GB2312" pitchFamily="49" charset="-122"/>
              </a:rPr>
              <a:t>，项目完成日期是</a:t>
            </a:r>
            <a:r>
              <a:rPr lang="en-US" altLang="zh-CN" sz="2800" b="1">
                <a:latin typeface="Times New Roman" panose="02020603050405020304" pitchFamily="18" charset="0"/>
                <a:ea typeface="楷体_GB2312" pitchFamily="49" charset="-122"/>
              </a:rPr>
              <a:t>201602</a:t>
            </a:r>
            <a:r>
              <a:rPr lang="zh-CN" altLang="en-US" sz="2800" b="1" dirty="0">
                <a:latin typeface="Times New Roman" panose="02020603050405020304" pitchFamily="18" charset="0"/>
                <a:ea typeface="楷体_GB2312" pitchFamily="49" charset="-122"/>
              </a:rPr>
              <a:t>，那么可根据简易计算公式，项目人员</a:t>
            </a:r>
            <a:r>
              <a:rPr lang="en-US" altLang="zh-CN" sz="2800" b="1">
                <a:latin typeface="Times New Roman" panose="02020603050405020304" pitchFamily="18" charset="0"/>
                <a:ea typeface="楷体_GB2312" pitchFamily="49" charset="-122"/>
              </a:rPr>
              <a:t>8</a:t>
            </a:r>
            <a:r>
              <a:rPr lang="zh-CN" altLang="en-US" sz="2800" b="1" dirty="0">
                <a:latin typeface="Times New Roman" panose="02020603050405020304" pitchFamily="18" charset="0"/>
                <a:ea typeface="楷体_GB2312" pitchFamily="49" charset="-122"/>
              </a:rPr>
              <a:t>人，项目本年实施时长</a:t>
            </a:r>
            <a:r>
              <a:rPr lang="en-US" altLang="zh-CN" sz="2800" b="1">
                <a:latin typeface="Times New Roman" panose="02020603050405020304" pitchFamily="18" charset="0"/>
                <a:ea typeface="楷体_GB2312" pitchFamily="49" charset="-122"/>
              </a:rPr>
              <a:t>7</a:t>
            </a:r>
            <a:r>
              <a:rPr lang="zh-CN" altLang="en-US" sz="2800" b="1" dirty="0">
                <a:latin typeface="Times New Roman" panose="02020603050405020304" pitchFamily="18" charset="0"/>
                <a:ea typeface="楷体_GB2312" pitchFamily="49" charset="-122"/>
              </a:rPr>
              <a:t>个月，那么，项目人员实际工作时间</a:t>
            </a:r>
            <a:r>
              <a:rPr lang="en-US" altLang="zh-CN" sz="2800" b="1">
                <a:latin typeface="Times New Roman" panose="02020603050405020304" pitchFamily="18" charset="0"/>
                <a:ea typeface="楷体_GB2312" pitchFamily="49" charset="-122"/>
              </a:rPr>
              <a:t>=8×7=56</a:t>
            </a:r>
            <a:r>
              <a:rPr lang="zh-CN" altLang="en-US" sz="2800" b="1" dirty="0">
                <a:latin typeface="Times New Roman" panose="02020603050405020304" pitchFamily="18" charset="0"/>
                <a:ea typeface="楷体_GB2312" pitchFamily="49" charset="-122"/>
              </a:rPr>
              <a:t>（人月）。</a:t>
            </a:r>
            <a:endParaRPr lang="zh-CN" altLang="en-US" sz="2800" b="1" dirty="0">
              <a:latin typeface="Times New Roman" panose="02020603050405020304" pitchFamily="18" charset="0"/>
              <a:ea typeface="楷体_GB2312" pitchFamily="49" charset="-122"/>
            </a:endParaRPr>
          </a:p>
        </p:txBody>
      </p:sp>
      <p:sp>
        <p:nvSpPr>
          <p:cNvPr id="3"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5" name="Rectangle 2"/>
          <p:cNvSpPr>
            <a:spLocks noGrp="1" noChangeArrowheads="1"/>
          </p:cNvSpPr>
          <p:nvPr>
            <p:ph type="body" idx="1"/>
          </p:nvPr>
        </p:nvSpPr>
        <p:spPr>
          <a:xfrm>
            <a:off x="576263" y="836613"/>
            <a:ext cx="8339138" cy="5792788"/>
          </a:xfrm>
        </p:spPr>
        <p:txBody>
          <a:bodyPr vert="horz" wrap="square" lIns="91391" tIns="45697" rIns="91391" bIns="45697" numCol="1" anchor="t" anchorCtr="0" compatLnSpc="1"/>
          <a:p>
            <a:pPr lvl="0" eaLnBrk="1" hangingPunct="1">
              <a:lnSpc>
                <a:spcPct val="90000"/>
              </a:lnSpc>
              <a:spcBef>
                <a:spcPct val="50000"/>
              </a:spcBef>
              <a:buClr>
                <a:srgbClr val="FF0066"/>
              </a:buClr>
              <a:buFont typeface="Wingdings" panose="05000000000000000000" pitchFamily="2" charset="2"/>
              <a:buChar char="u"/>
            </a:pPr>
            <a:r>
              <a:rPr lang="zh-CN" altLang="en-US" sz="2200" b="1" dirty="0">
                <a:latin typeface="楷体_GB2312" pitchFamily="49" charset="-122"/>
                <a:ea typeface="楷体_GB2312" pitchFamily="49" charset="-122"/>
              </a:rPr>
              <a:t>若</a:t>
            </a:r>
            <a:r>
              <a:rPr lang="en-US" altLang="zh-CN" sz="2200" b="1">
                <a:latin typeface="楷体_GB2312" pitchFamily="49" charset="-122"/>
                <a:ea typeface="楷体_GB2312" pitchFamily="49" charset="-122"/>
              </a:rPr>
              <a:t>1</a:t>
            </a:r>
            <a:r>
              <a:rPr lang="zh-CN" altLang="en-US" sz="2200" b="1" dirty="0">
                <a:latin typeface="楷体_GB2312" pitchFamily="49" charset="-122"/>
                <a:ea typeface="楷体_GB2312" pitchFamily="49" charset="-122"/>
              </a:rPr>
              <a:t>个人同时参加几个科技项目，则每个项目都要分别计算该人在该项目上实际工作的时间，这与 </a:t>
            </a:r>
            <a:r>
              <a:rPr lang="zh-CN" altLang="en-US" sz="2200" b="1" dirty="0">
                <a:ea typeface="楷体_GB2312" pitchFamily="49" charset="-122"/>
              </a:rPr>
              <a:t>“</a:t>
            </a:r>
            <a:r>
              <a:rPr lang="zh-CN" altLang="en-US" sz="2200" b="1" dirty="0">
                <a:latin typeface="楷体_GB2312" pitchFamily="49" charset="-122"/>
                <a:ea typeface="楷体_GB2312" pitchFamily="49" charset="-122"/>
              </a:rPr>
              <a:t>参加项目人员（代码</a:t>
            </a:r>
            <a:r>
              <a:rPr lang="en-US" altLang="zh-CN" sz="2200" b="1">
                <a:latin typeface="楷体_GB2312" pitchFamily="49" charset="-122"/>
                <a:ea typeface="楷体_GB2312" pitchFamily="49" charset="-122"/>
              </a:rPr>
              <a:t>8</a:t>
            </a:r>
            <a:r>
              <a:rPr lang="zh-CN" altLang="en-US" sz="2200" b="1" dirty="0">
                <a:latin typeface="楷体_GB2312" pitchFamily="49" charset="-122"/>
                <a:ea typeface="楷体_GB2312" pitchFamily="49" charset="-122"/>
              </a:rPr>
              <a:t>）</a:t>
            </a:r>
            <a:r>
              <a:rPr lang="zh-CN" altLang="en-US" sz="2200" b="1" dirty="0">
                <a:ea typeface="楷体_GB2312" pitchFamily="49" charset="-122"/>
              </a:rPr>
              <a:t>”</a:t>
            </a:r>
            <a:r>
              <a:rPr lang="zh-CN" altLang="en-US" sz="2200" b="1" dirty="0">
                <a:latin typeface="楷体_GB2312" pitchFamily="49" charset="-122"/>
                <a:ea typeface="楷体_GB2312" pitchFamily="49" charset="-122"/>
              </a:rPr>
              <a:t>指标的计算要求刚好相反。</a:t>
            </a:r>
            <a:endParaRPr lang="zh-CN" altLang="en-US" sz="2200" b="1" dirty="0">
              <a:latin typeface="楷体_GB2312" pitchFamily="49" charset="-122"/>
              <a:ea typeface="楷体_GB2312" pitchFamily="49" charset="-122"/>
            </a:endParaRPr>
          </a:p>
          <a:p>
            <a:pPr lvl="0" eaLnBrk="1" hangingPunct="1">
              <a:lnSpc>
                <a:spcPct val="90000"/>
              </a:lnSpc>
              <a:spcBef>
                <a:spcPct val="50000"/>
              </a:spcBef>
              <a:buClr>
                <a:srgbClr val="FF0066"/>
              </a:buClr>
              <a:buFont typeface="Wingdings" panose="05000000000000000000" pitchFamily="2" charset="2"/>
              <a:buNone/>
            </a:pPr>
            <a:r>
              <a:rPr lang="zh-CN" altLang="en-US" sz="2200" dirty="0">
                <a:latin typeface="楷体_GB2312" pitchFamily="49" charset="-122"/>
                <a:ea typeface="楷体_GB2312" pitchFamily="49" charset="-122"/>
              </a:rPr>
              <a:t>  </a:t>
            </a:r>
            <a:r>
              <a:rPr lang="zh-CN" altLang="en-US" sz="2200" b="1" dirty="0">
                <a:solidFill>
                  <a:srgbClr val="FF3300"/>
                </a:solidFill>
                <a:latin typeface="楷体_GB2312" pitchFamily="49" charset="-122"/>
                <a:ea typeface="楷体_GB2312" pitchFamily="49" charset="-122"/>
              </a:rPr>
              <a:t>例如：</a:t>
            </a:r>
            <a:r>
              <a:rPr lang="zh-CN" altLang="en-US" sz="2200" b="1" dirty="0">
                <a:latin typeface="楷体_GB2312" pitchFamily="49" charset="-122"/>
                <a:ea typeface="楷体_GB2312" pitchFamily="49" charset="-122"/>
              </a:rPr>
              <a:t>某企业有</a:t>
            </a:r>
            <a:r>
              <a:rPr lang="en-US" altLang="zh-CN" sz="2200" b="1">
                <a:latin typeface="楷体_GB2312" pitchFamily="49" charset="-122"/>
                <a:ea typeface="楷体_GB2312" pitchFamily="49" charset="-122"/>
              </a:rPr>
              <a:t>A</a:t>
            </a:r>
            <a:r>
              <a:rPr lang="zh-CN" altLang="en-US" sz="2200" b="1" dirty="0">
                <a:latin typeface="楷体_GB2312" pitchFamily="49" charset="-122"/>
                <a:ea typeface="楷体_GB2312" pitchFamily="49" charset="-122"/>
              </a:rPr>
              <a:t>、</a:t>
            </a:r>
            <a:r>
              <a:rPr lang="en-US" altLang="zh-CN" sz="2200" b="1">
                <a:latin typeface="楷体_GB2312" pitchFamily="49" charset="-122"/>
                <a:ea typeface="楷体_GB2312" pitchFamily="49" charset="-122"/>
              </a:rPr>
              <a:t>B</a:t>
            </a:r>
            <a:r>
              <a:rPr lang="zh-CN" altLang="en-US" sz="2200" b="1" dirty="0">
                <a:latin typeface="楷体_GB2312" pitchFamily="49" charset="-122"/>
                <a:ea typeface="楷体_GB2312" pitchFamily="49" charset="-122"/>
              </a:rPr>
              <a:t>两个科技项目，王明同时都参与这两个项目的工作，参加</a:t>
            </a:r>
            <a:r>
              <a:rPr lang="en-US" altLang="zh-CN" sz="2200" b="1">
                <a:latin typeface="楷体_GB2312" pitchFamily="49" charset="-122"/>
                <a:ea typeface="楷体_GB2312" pitchFamily="49" charset="-122"/>
              </a:rPr>
              <a:t>A</a:t>
            </a:r>
            <a:r>
              <a:rPr lang="zh-CN" altLang="en-US" sz="2200" b="1" dirty="0">
                <a:latin typeface="楷体_GB2312" pitchFamily="49" charset="-122"/>
                <a:ea typeface="楷体_GB2312" pitchFamily="49" charset="-122"/>
              </a:rPr>
              <a:t>项目的时间是</a:t>
            </a:r>
            <a:r>
              <a:rPr lang="en-US" altLang="zh-CN" sz="2200" b="1">
                <a:latin typeface="楷体_GB2312" pitchFamily="49" charset="-122"/>
                <a:ea typeface="楷体_GB2312" pitchFamily="49" charset="-122"/>
              </a:rPr>
              <a:t>3</a:t>
            </a:r>
            <a:r>
              <a:rPr lang="zh-CN" altLang="en-US" sz="2200" b="1" dirty="0">
                <a:latin typeface="楷体_GB2312" pitchFamily="49" charset="-122"/>
                <a:ea typeface="楷体_GB2312" pitchFamily="49" charset="-122"/>
              </a:rPr>
              <a:t>个月，参加</a:t>
            </a:r>
            <a:r>
              <a:rPr lang="en-US" altLang="zh-CN" sz="2200" b="1">
                <a:latin typeface="楷体_GB2312" pitchFamily="49" charset="-122"/>
                <a:ea typeface="楷体_GB2312" pitchFamily="49" charset="-122"/>
              </a:rPr>
              <a:t>B</a:t>
            </a:r>
            <a:r>
              <a:rPr lang="zh-CN" altLang="en-US" sz="2200" b="1" dirty="0">
                <a:latin typeface="楷体_GB2312" pitchFamily="49" charset="-122"/>
                <a:ea typeface="楷体_GB2312" pitchFamily="49" charset="-122"/>
              </a:rPr>
              <a:t>项目的时间是</a:t>
            </a:r>
            <a:r>
              <a:rPr lang="en-US" altLang="zh-CN" sz="2200" b="1">
                <a:latin typeface="楷体_GB2312" pitchFamily="49" charset="-122"/>
                <a:ea typeface="楷体_GB2312" pitchFamily="49" charset="-122"/>
              </a:rPr>
              <a:t>5</a:t>
            </a:r>
            <a:r>
              <a:rPr lang="zh-CN" altLang="en-US" sz="2200" b="1" dirty="0">
                <a:latin typeface="楷体_GB2312" pitchFamily="49" charset="-122"/>
                <a:ea typeface="楷体_GB2312" pitchFamily="49" charset="-122"/>
              </a:rPr>
              <a:t>个月；那么：</a:t>
            </a:r>
            <a:endParaRPr lang="zh-CN" altLang="en-US" sz="2200" b="1" dirty="0">
              <a:latin typeface="楷体_GB2312" pitchFamily="49" charset="-122"/>
              <a:ea typeface="楷体_GB2312" pitchFamily="49" charset="-122"/>
            </a:endParaRPr>
          </a:p>
          <a:p>
            <a:pPr lvl="0" eaLnBrk="1" hangingPunct="1">
              <a:lnSpc>
                <a:spcPct val="90000"/>
              </a:lnSpc>
              <a:spcBef>
                <a:spcPct val="50000"/>
              </a:spcBef>
              <a:buClr>
                <a:srgbClr val="FF0066"/>
              </a:buClr>
              <a:buFont typeface="Wingdings" panose="05000000000000000000" pitchFamily="2" charset="2"/>
              <a:buChar char="u"/>
            </a:pPr>
            <a:r>
              <a:rPr lang="zh-CN" altLang="en-US" sz="2200" b="1" dirty="0">
                <a:latin typeface="楷体_GB2312" pitchFamily="49" charset="-122"/>
                <a:ea typeface="楷体_GB2312" pitchFamily="49" charset="-122"/>
              </a:rPr>
              <a:t>在统计</a:t>
            </a:r>
            <a:r>
              <a:rPr lang="zh-CN" altLang="en-US" sz="2200" b="1" dirty="0">
                <a:solidFill>
                  <a:srgbClr val="FF0000"/>
                </a:solidFill>
                <a:ea typeface="楷体_GB2312" pitchFamily="49" charset="-122"/>
              </a:rPr>
              <a:t>“</a:t>
            </a:r>
            <a:r>
              <a:rPr lang="zh-CN" altLang="en-US" sz="2200" b="1" dirty="0">
                <a:solidFill>
                  <a:srgbClr val="FF0000"/>
                </a:solidFill>
                <a:latin typeface="楷体_GB2312" pitchFamily="49" charset="-122"/>
                <a:ea typeface="楷体_GB2312" pitchFamily="49" charset="-122"/>
              </a:rPr>
              <a:t>参加项目人员（代码</a:t>
            </a:r>
            <a:r>
              <a:rPr lang="en-US" altLang="zh-CN" sz="2200" b="1">
                <a:solidFill>
                  <a:srgbClr val="FF0000"/>
                </a:solidFill>
                <a:latin typeface="楷体_GB2312" pitchFamily="49" charset="-122"/>
                <a:ea typeface="楷体_GB2312" pitchFamily="49" charset="-122"/>
              </a:rPr>
              <a:t>8</a:t>
            </a:r>
            <a:r>
              <a:rPr lang="zh-CN" altLang="en-US" sz="2200" b="1" dirty="0">
                <a:solidFill>
                  <a:srgbClr val="FF0000"/>
                </a:solidFill>
                <a:latin typeface="楷体_GB2312" pitchFamily="49" charset="-122"/>
                <a:ea typeface="楷体_GB2312" pitchFamily="49" charset="-122"/>
              </a:rPr>
              <a:t>）</a:t>
            </a:r>
            <a:r>
              <a:rPr lang="zh-CN" altLang="en-US" sz="2200" b="1" dirty="0">
                <a:solidFill>
                  <a:srgbClr val="FF0000"/>
                </a:solidFill>
                <a:ea typeface="楷体_GB2312" pitchFamily="49" charset="-122"/>
              </a:rPr>
              <a:t>”</a:t>
            </a:r>
            <a:r>
              <a:rPr lang="zh-CN" altLang="en-US" sz="2200" b="1" dirty="0">
                <a:latin typeface="楷体_GB2312" pitchFamily="49" charset="-122"/>
                <a:ea typeface="楷体_GB2312" pitchFamily="49" charset="-122"/>
              </a:rPr>
              <a:t>指标时，王明只能统计在其参加时间较多的</a:t>
            </a:r>
            <a:r>
              <a:rPr lang="en-US" altLang="zh-CN" sz="2200" b="1">
                <a:latin typeface="楷体_GB2312" pitchFamily="49" charset="-122"/>
                <a:ea typeface="楷体_GB2312" pitchFamily="49" charset="-122"/>
              </a:rPr>
              <a:t>B</a:t>
            </a:r>
            <a:r>
              <a:rPr lang="zh-CN" altLang="en-US" sz="2200" b="1" dirty="0">
                <a:latin typeface="楷体_GB2312" pitchFamily="49" charset="-122"/>
                <a:ea typeface="楷体_GB2312" pitchFamily="49" charset="-122"/>
              </a:rPr>
              <a:t>项目的人员数中，</a:t>
            </a:r>
            <a:r>
              <a:rPr lang="en-US" altLang="zh-CN" sz="2200" b="1">
                <a:latin typeface="楷体_GB2312" pitchFamily="49" charset="-122"/>
                <a:ea typeface="楷体_GB2312" pitchFamily="49" charset="-122"/>
              </a:rPr>
              <a:t>A</a:t>
            </a:r>
            <a:r>
              <a:rPr lang="zh-CN" altLang="en-US" sz="2200" b="1" dirty="0">
                <a:latin typeface="楷体_GB2312" pitchFamily="49" charset="-122"/>
                <a:ea typeface="楷体_GB2312" pitchFamily="49" charset="-122"/>
              </a:rPr>
              <a:t>项目的人员数就不能再把王明算进去。</a:t>
            </a:r>
            <a:endParaRPr lang="zh-CN" altLang="en-US" sz="2200" b="1" dirty="0">
              <a:latin typeface="楷体_GB2312" pitchFamily="49" charset="-122"/>
              <a:ea typeface="楷体_GB2312" pitchFamily="49" charset="-122"/>
            </a:endParaRPr>
          </a:p>
          <a:p>
            <a:pPr lvl="0" eaLnBrk="1" hangingPunct="1">
              <a:lnSpc>
                <a:spcPct val="90000"/>
              </a:lnSpc>
              <a:spcBef>
                <a:spcPct val="50000"/>
              </a:spcBef>
              <a:buClr>
                <a:srgbClr val="FF0066"/>
              </a:buClr>
              <a:buFont typeface="Wingdings" panose="05000000000000000000" pitchFamily="2" charset="2"/>
              <a:buChar char="u"/>
            </a:pPr>
            <a:r>
              <a:rPr lang="zh-CN" altLang="en-US" sz="2200" b="1" dirty="0">
                <a:latin typeface="楷体_GB2312" pitchFamily="49" charset="-122"/>
                <a:ea typeface="楷体_GB2312" pitchFamily="49" charset="-122"/>
              </a:rPr>
              <a:t>在统计</a:t>
            </a:r>
            <a:r>
              <a:rPr lang="zh-CN" altLang="en-US" sz="2200" b="1" dirty="0">
                <a:solidFill>
                  <a:srgbClr val="FF0000"/>
                </a:solidFill>
                <a:ea typeface="楷体_GB2312" pitchFamily="49" charset="-122"/>
              </a:rPr>
              <a:t>“</a:t>
            </a:r>
            <a:r>
              <a:rPr lang="zh-CN" altLang="en-US" sz="2200" b="1" dirty="0">
                <a:solidFill>
                  <a:srgbClr val="FF0000"/>
                </a:solidFill>
                <a:latin typeface="楷体_GB2312" pitchFamily="49" charset="-122"/>
                <a:ea typeface="楷体_GB2312" pitchFamily="49" charset="-122"/>
              </a:rPr>
              <a:t>项目人员实际工作时间（代码</a:t>
            </a:r>
            <a:r>
              <a:rPr lang="en-US" altLang="zh-CN" sz="2200" b="1">
                <a:solidFill>
                  <a:srgbClr val="FF0000"/>
                </a:solidFill>
                <a:latin typeface="楷体_GB2312" pitchFamily="49" charset="-122"/>
                <a:ea typeface="楷体_GB2312" pitchFamily="49" charset="-122"/>
              </a:rPr>
              <a:t>9</a:t>
            </a:r>
            <a:r>
              <a:rPr lang="zh-CN" altLang="en-US" sz="2200" b="1" dirty="0">
                <a:solidFill>
                  <a:srgbClr val="FF0000"/>
                </a:solidFill>
                <a:latin typeface="楷体_GB2312" pitchFamily="49" charset="-122"/>
                <a:ea typeface="楷体_GB2312" pitchFamily="49" charset="-122"/>
              </a:rPr>
              <a:t>）</a:t>
            </a:r>
            <a:r>
              <a:rPr lang="zh-CN" altLang="en-US" sz="2200" b="1" dirty="0">
                <a:solidFill>
                  <a:srgbClr val="FF0000"/>
                </a:solidFill>
                <a:ea typeface="楷体_GB2312" pitchFamily="49" charset="-122"/>
              </a:rPr>
              <a:t>”</a:t>
            </a:r>
            <a:r>
              <a:rPr lang="zh-CN" altLang="en-US" sz="2200" b="1" dirty="0">
                <a:latin typeface="楷体_GB2312" pitchFamily="49" charset="-122"/>
                <a:ea typeface="楷体_GB2312" pitchFamily="49" charset="-122"/>
              </a:rPr>
              <a:t>时，</a:t>
            </a:r>
            <a:r>
              <a:rPr lang="en-US" altLang="zh-CN" sz="2200" b="1">
                <a:latin typeface="楷体_GB2312" pitchFamily="49" charset="-122"/>
                <a:ea typeface="楷体_GB2312" pitchFamily="49" charset="-122"/>
              </a:rPr>
              <a:t>A</a:t>
            </a:r>
            <a:r>
              <a:rPr lang="zh-CN" altLang="en-US" sz="2200" b="1" dirty="0">
                <a:latin typeface="楷体_GB2312" pitchFamily="49" charset="-122"/>
                <a:ea typeface="楷体_GB2312" pitchFamily="49" charset="-122"/>
              </a:rPr>
              <a:t>项目人员实际工作时间要包含王明工作的</a:t>
            </a:r>
            <a:r>
              <a:rPr lang="en-US" altLang="zh-CN" sz="2200" b="1">
                <a:latin typeface="楷体_GB2312" pitchFamily="49" charset="-122"/>
                <a:ea typeface="楷体_GB2312" pitchFamily="49" charset="-122"/>
              </a:rPr>
              <a:t>3</a:t>
            </a:r>
            <a:r>
              <a:rPr lang="zh-CN" altLang="en-US" sz="2200" b="1" dirty="0">
                <a:latin typeface="楷体_GB2312" pitchFamily="49" charset="-122"/>
                <a:ea typeface="楷体_GB2312" pitchFamily="49" charset="-122"/>
              </a:rPr>
              <a:t>个人月；</a:t>
            </a:r>
            <a:r>
              <a:rPr lang="en-US" altLang="zh-CN" sz="2200" b="1">
                <a:latin typeface="楷体_GB2312" pitchFamily="49" charset="-122"/>
                <a:ea typeface="楷体_GB2312" pitchFamily="49" charset="-122"/>
              </a:rPr>
              <a:t>B</a:t>
            </a:r>
            <a:r>
              <a:rPr lang="zh-CN" altLang="en-US" sz="2200" b="1" dirty="0">
                <a:latin typeface="楷体_GB2312" pitchFamily="49" charset="-122"/>
                <a:ea typeface="楷体_GB2312" pitchFamily="49" charset="-122"/>
              </a:rPr>
              <a:t>项目人员实际工作时间也要把王明参与的</a:t>
            </a:r>
            <a:r>
              <a:rPr lang="en-US" altLang="zh-CN" sz="2200" b="1">
                <a:latin typeface="楷体_GB2312" pitchFamily="49" charset="-122"/>
                <a:ea typeface="楷体_GB2312" pitchFamily="49" charset="-122"/>
              </a:rPr>
              <a:t>5</a:t>
            </a:r>
            <a:r>
              <a:rPr lang="zh-CN" altLang="en-US" sz="2200" b="1" dirty="0">
                <a:latin typeface="楷体_GB2312" pitchFamily="49" charset="-122"/>
                <a:ea typeface="楷体_GB2312" pitchFamily="49" charset="-122"/>
              </a:rPr>
              <a:t>个人月计算在内。</a:t>
            </a:r>
            <a:endParaRPr lang="zh-CN" altLang="en-US" sz="2200" b="1" dirty="0">
              <a:latin typeface="楷体_GB2312" pitchFamily="49" charset="-122"/>
              <a:ea typeface="楷体_GB2312" pitchFamily="49" charset="-122"/>
            </a:endParaRPr>
          </a:p>
          <a:p>
            <a:pPr lvl="0" eaLnBrk="1" hangingPunct="1">
              <a:lnSpc>
                <a:spcPct val="90000"/>
              </a:lnSpc>
              <a:spcBef>
                <a:spcPct val="50000"/>
              </a:spcBef>
              <a:buClr>
                <a:srgbClr val="FF0066"/>
              </a:buClr>
              <a:buFont typeface="Wingdings" panose="05000000000000000000" pitchFamily="2" charset="2"/>
              <a:buChar char="u"/>
            </a:pPr>
            <a:r>
              <a:rPr lang="zh-CN" altLang="en-US" sz="2200" b="1" dirty="0">
                <a:solidFill>
                  <a:srgbClr val="FF0000"/>
                </a:solidFill>
                <a:latin typeface="楷体_GB2312" pitchFamily="49" charset="-122"/>
                <a:ea typeface="楷体_GB2312" pitchFamily="49" charset="-122"/>
              </a:rPr>
              <a:t>注意</a:t>
            </a:r>
            <a:r>
              <a:rPr lang="en-US" altLang="zh-CN" sz="2200" b="1">
                <a:solidFill>
                  <a:srgbClr val="FF0000"/>
                </a:solidFill>
                <a:latin typeface="楷体_GB2312" pitchFamily="49" charset="-122"/>
                <a:ea typeface="楷体_GB2312" pitchFamily="49" charset="-122"/>
              </a:rPr>
              <a:t>:</a:t>
            </a:r>
            <a:r>
              <a:rPr lang="zh-CN" altLang="en-US" sz="2200" b="1" dirty="0">
                <a:latin typeface="楷体_GB2312" pitchFamily="49" charset="-122"/>
                <a:ea typeface="楷体_GB2312" pitchFamily="49" charset="-122"/>
              </a:rPr>
              <a:t>一个人当年的实际工作时间不得超过</a:t>
            </a:r>
            <a:r>
              <a:rPr lang="en-US" altLang="zh-CN" sz="2200" b="1">
                <a:latin typeface="楷体_GB2312" pitchFamily="49" charset="-122"/>
                <a:ea typeface="楷体_GB2312" pitchFamily="49" charset="-122"/>
              </a:rPr>
              <a:t>12</a:t>
            </a:r>
            <a:r>
              <a:rPr lang="zh-CN" altLang="en-US" sz="2200" b="1" dirty="0">
                <a:latin typeface="楷体_GB2312" pitchFamily="49" charset="-122"/>
                <a:ea typeface="楷体_GB2312" pitchFamily="49" charset="-122"/>
              </a:rPr>
              <a:t>个月。</a:t>
            </a:r>
            <a:endParaRPr lang="zh-CN" altLang="en-US" sz="2200" b="1" dirty="0">
              <a:latin typeface="楷体_GB2312" pitchFamily="49" charset="-122"/>
              <a:ea typeface="楷体_GB2312" pitchFamily="49" charset="-122"/>
            </a:endParaRPr>
          </a:p>
          <a:p>
            <a:pPr lvl="0" eaLnBrk="1" hangingPunct="1">
              <a:lnSpc>
                <a:spcPct val="90000"/>
              </a:lnSpc>
              <a:spcBef>
                <a:spcPct val="50000"/>
              </a:spcBef>
              <a:buClr>
                <a:srgbClr val="FF0066"/>
              </a:buClr>
              <a:buFont typeface="Wingdings" panose="05000000000000000000" pitchFamily="2" charset="2"/>
              <a:buNone/>
            </a:pPr>
            <a:r>
              <a:rPr lang="zh-CN" altLang="en-US" sz="2200" b="1" dirty="0">
                <a:latin typeface="楷体_GB2312" pitchFamily="49" charset="-122"/>
                <a:ea typeface="楷体_GB2312" pitchFamily="49" charset="-122"/>
              </a:rPr>
              <a:t>   即：王明在</a:t>
            </a:r>
            <a:r>
              <a:rPr lang="en-US" altLang="zh-CN" sz="2200" b="1">
                <a:latin typeface="楷体_GB2312" pitchFamily="49" charset="-122"/>
                <a:ea typeface="楷体_GB2312" pitchFamily="49" charset="-122"/>
              </a:rPr>
              <a:t>A</a:t>
            </a:r>
            <a:r>
              <a:rPr lang="zh-CN" altLang="en-US" sz="2200" b="1" dirty="0">
                <a:latin typeface="楷体_GB2312" pitchFamily="49" charset="-122"/>
                <a:ea typeface="楷体_GB2312" pitchFamily="49" charset="-122"/>
              </a:rPr>
              <a:t>、</a:t>
            </a:r>
            <a:r>
              <a:rPr lang="en-US" altLang="zh-CN" sz="2200" b="1">
                <a:latin typeface="楷体_GB2312" pitchFamily="49" charset="-122"/>
                <a:ea typeface="楷体_GB2312" pitchFamily="49" charset="-122"/>
              </a:rPr>
              <a:t>B</a:t>
            </a:r>
            <a:r>
              <a:rPr lang="zh-CN" altLang="en-US" sz="2200" b="1" dirty="0">
                <a:latin typeface="楷体_GB2312" pitchFamily="49" charset="-122"/>
                <a:ea typeface="楷体_GB2312" pitchFamily="49" charset="-122"/>
              </a:rPr>
              <a:t>两个项目的工作时间加起来（</a:t>
            </a:r>
            <a:r>
              <a:rPr lang="en-US" altLang="zh-CN" sz="2200" b="1">
                <a:latin typeface="楷体_GB2312" pitchFamily="49" charset="-122"/>
                <a:ea typeface="楷体_GB2312" pitchFamily="49" charset="-122"/>
              </a:rPr>
              <a:t>5+3</a:t>
            </a:r>
            <a:r>
              <a:rPr lang="zh-CN" altLang="en-US" sz="2200" b="1" dirty="0">
                <a:latin typeface="楷体_GB2312" pitchFamily="49" charset="-122"/>
                <a:ea typeface="楷体_GB2312" pitchFamily="49" charset="-122"/>
              </a:rPr>
              <a:t>）</a:t>
            </a:r>
            <a:r>
              <a:rPr lang="en-US" altLang="en-US" sz="2200" b="1">
                <a:latin typeface="楷体_GB2312" pitchFamily="49" charset="-122"/>
                <a:ea typeface="楷体_GB2312" pitchFamily="49" charset="-122"/>
              </a:rPr>
              <a:t>≤</a:t>
            </a:r>
            <a:r>
              <a:rPr lang="en-US" altLang="zh-CN" sz="2200" b="1">
                <a:latin typeface="楷体_GB2312" pitchFamily="49" charset="-122"/>
                <a:ea typeface="楷体_GB2312" pitchFamily="49" charset="-122"/>
              </a:rPr>
              <a:t>12</a:t>
            </a:r>
            <a:r>
              <a:rPr lang="zh-CN" altLang="en-US" sz="2200" b="1" dirty="0">
                <a:latin typeface="楷体_GB2312" pitchFamily="49" charset="-122"/>
                <a:ea typeface="楷体_GB2312" pitchFamily="49" charset="-122"/>
              </a:rPr>
              <a:t>个月，不得超过</a:t>
            </a:r>
            <a:r>
              <a:rPr lang="en-US" altLang="zh-CN" sz="2200" b="1">
                <a:latin typeface="楷体_GB2312" pitchFamily="49" charset="-122"/>
                <a:ea typeface="楷体_GB2312" pitchFamily="49" charset="-122"/>
              </a:rPr>
              <a:t>12</a:t>
            </a:r>
            <a:r>
              <a:rPr lang="zh-CN" altLang="en-US" sz="2200" b="1" dirty="0">
                <a:latin typeface="楷体_GB2312" pitchFamily="49" charset="-122"/>
                <a:ea typeface="楷体_GB2312" pitchFamily="49" charset="-122"/>
              </a:rPr>
              <a:t>个月。</a:t>
            </a:r>
            <a:endParaRPr lang="zh-CN" altLang="en-US" sz="2200" b="1" dirty="0">
              <a:latin typeface="楷体_GB2312" pitchFamily="49" charset="-122"/>
              <a:ea typeface="楷体_GB2312" pitchFamily="49" charset="-122"/>
            </a:endParaRPr>
          </a:p>
        </p:txBody>
      </p:sp>
      <p:sp>
        <p:nvSpPr>
          <p:cNvPr id="3"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0113" name="Picture 13" descr="F{IH@TS[NL17F77S8@_MXQL"/>
          <p:cNvPicPr>
            <a:picLocks noChangeAspect="1"/>
          </p:cNvPicPr>
          <p:nvPr/>
        </p:nvPicPr>
        <p:blipFill>
          <a:blip r:embed="rId1"/>
          <a:srcRect t="31252" b="47026"/>
          <a:stretch>
            <a:fillRect/>
          </a:stretch>
        </p:blipFill>
        <p:spPr>
          <a:xfrm>
            <a:off x="168275" y="165100"/>
            <a:ext cx="8828088" cy="703263"/>
          </a:xfrm>
          <a:prstGeom prst="rect">
            <a:avLst/>
          </a:prstGeom>
          <a:noFill/>
          <a:ln w="28575" cap="flat" cmpd="sng">
            <a:solidFill>
              <a:srgbClr val="FF0000"/>
            </a:solidFill>
            <a:prstDash val="solid"/>
            <a:miter/>
            <a:headEnd type="none" w="med" len="med"/>
            <a:tailEnd type="none" w="med" len="med"/>
          </a:ln>
        </p:spPr>
      </p:pic>
      <p:sp>
        <p:nvSpPr>
          <p:cNvPr id="4" name="线形标注 2 3"/>
          <p:cNvSpPr/>
          <p:nvPr/>
        </p:nvSpPr>
        <p:spPr bwMode="auto">
          <a:xfrm>
            <a:off x="4500563" y="1136650"/>
            <a:ext cx="2519363" cy="492125"/>
          </a:xfrm>
          <a:prstGeom prst="borderCallout2">
            <a:avLst>
              <a:gd name="adj1" fmla="val 23227"/>
              <a:gd name="adj2" fmla="val 103023"/>
              <a:gd name="adj3" fmla="val 23227"/>
              <a:gd name="adj4" fmla="val 123880"/>
              <a:gd name="adj5" fmla="val -96130"/>
              <a:gd name="adj6" fmla="val 133583"/>
            </a:avLst>
          </a:prstGeom>
          <a:gradFill rotWithShape="1">
            <a:gsLst>
              <a:gs pos="0">
                <a:srgbClr val="A5DDF3"/>
              </a:gs>
              <a:gs pos="35001">
                <a:srgbClr val="C0E6F5"/>
              </a:gs>
              <a:gs pos="100000">
                <a:srgbClr val="E6F6FC"/>
              </a:gs>
            </a:gsLst>
            <a:lin ang="16200000" scaled="1"/>
          </a:gradFill>
          <a:ln w="19050" algn="ctr">
            <a:solidFill>
              <a:srgbClr val="348FA6"/>
            </a:solidFill>
            <a:miter lim="800000"/>
          </a:ln>
          <a:effectLst>
            <a:outerShdw dist="20000" dir="5400000" rotWithShape="0">
              <a:srgbClr val="000000">
                <a:alpha val="37999"/>
              </a:srgbClr>
            </a:outerShdw>
          </a:effectLst>
        </p:spPr>
        <p:txBody>
          <a:bodyPr anchor="ctr"/>
          <a:p>
            <a:pPr lvl="0" algn="ctr"/>
            <a:r>
              <a:rPr lang="zh-CN" altLang="en-US" sz="2600" b="1" dirty="0">
                <a:solidFill>
                  <a:srgbClr val="000000"/>
                </a:solidFill>
                <a:latin typeface="Times New Roman" panose="02020603050405020304" pitchFamily="18" charset="0"/>
                <a:ea typeface="楷体_GB2312" pitchFamily="49" charset="-122"/>
              </a:rPr>
              <a:t>项目经费支出</a:t>
            </a:r>
            <a:endParaRPr lang="zh-CN" altLang="en-US" sz="2600" b="1" dirty="0">
              <a:solidFill>
                <a:srgbClr val="000000"/>
              </a:solidFill>
              <a:latin typeface="Times New Roman" panose="02020603050405020304" pitchFamily="18" charset="0"/>
              <a:ea typeface="楷体_GB2312" pitchFamily="49" charset="-122"/>
            </a:endParaRPr>
          </a:p>
        </p:txBody>
      </p:sp>
      <p:sp>
        <p:nvSpPr>
          <p:cNvPr id="90115" name="Rectangle 2"/>
          <p:cNvSpPr txBox="1"/>
          <p:nvPr/>
        </p:nvSpPr>
        <p:spPr>
          <a:xfrm>
            <a:off x="971550" y="1952625"/>
            <a:ext cx="7777163" cy="3924300"/>
          </a:xfrm>
          <a:prstGeom prst="rect">
            <a:avLst/>
          </a:prstGeom>
          <a:noFill/>
          <a:ln w="9525">
            <a:noFill/>
          </a:ln>
        </p:spPr>
        <p:txBody>
          <a:bodyPr/>
          <a:p>
            <a:pPr marL="365125" lvl="0" indent="-282575" defTabSz="0">
              <a:lnSpc>
                <a:spcPct val="80000"/>
              </a:lnSpc>
              <a:spcBef>
                <a:spcPct val="50000"/>
              </a:spcBef>
              <a:buClr>
                <a:srgbClr val="FF0000"/>
              </a:buClr>
              <a:buFont typeface="Wingdings" panose="05000000000000000000" pitchFamily="2" charset="2"/>
              <a:buChar char="u"/>
            </a:pPr>
            <a:r>
              <a:rPr lang="zh-CN" altLang="en-US" sz="2400" b="1" dirty="0">
                <a:latin typeface="Times New Roman" panose="02020603050405020304" pitchFamily="18" charset="0"/>
                <a:ea typeface="楷体_GB2312" pitchFamily="49" charset="-122"/>
                <a:sym typeface="Gill Sans MT" panose="020B0502020104020203" pitchFamily="34" charset="0"/>
              </a:rPr>
              <a:t>指企业内部开展的科技项目当年实际支出的经费。包括</a:t>
            </a:r>
            <a:r>
              <a:rPr lang="zh-CN" altLang="en-US" sz="2400" b="1" u="sng" dirty="0">
                <a:solidFill>
                  <a:srgbClr val="FF0000"/>
                </a:solidFill>
                <a:latin typeface="Times New Roman" panose="02020603050405020304" pitchFamily="18" charset="0"/>
                <a:ea typeface="楷体_GB2312" pitchFamily="49" charset="-122"/>
                <a:sym typeface="Gill Sans MT" panose="020B0502020104020203" pitchFamily="34" charset="0"/>
              </a:rPr>
              <a:t>项目人员的工资福利</a:t>
            </a:r>
            <a:r>
              <a:rPr lang="zh-CN" altLang="en-US" sz="2400" b="1" dirty="0">
                <a:latin typeface="Times New Roman" panose="02020603050405020304" pitchFamily="18" charset="0"/>
                <a:ea typeface="楷体_GB2312" pitchFamily="49" charset="-122"/>
                <a:sym typeface="Gill Sans MT" panose="020B0502020104020203" pitchFamily="34" charset="0"/>
              </a:rPr>
              <a:t>、</a:t>
            </a:r>
            <a:r>
              <a:rPr lang="zh-CN" altLang="en-US" sz="2400" b="1" u="sng" dirty="0">
                <a:solidFill>
                  <a:srgbClr val="FF0000"/>
                </a:solidFill>
                <a:latin typeface="Times New Roman" panose="02020603050405020304" pitchFamily="18" charset="0"/>
                <a:ea typeface="楷体_GB2312" pitchFamily="49" charset="-122"/>
                <a:sym typeface="Gill Sans MT" panose="020B0502020104020203" pitchFamily="34" charset="0"/>
              </a:rPr>
              <a:t>原材料费</a:t>
            </a:r>
            <a:r>
              <a:rPr lang="zh-CN" altLang="en-US" sz="2400" b="1" dirty="0">
                <a:latin typeface="Times New Roman" panose="02020603050405020304" pitchFamily="18" charset="0"/>
                <a:ea typeface="楷体_GB2312" pitchFamily="49" charset="-122"/>
                <a:sym typeface="Gill Sans MT" panose="020B0502020104020203" pitchFamily="34" charset="0"/>
              </a:rPr>
              <a:t>、</a:t>
            </a:r>
            <a:r>
              <a:rPr lang="zh-CN" altLang="en-US" sz="2400" b="1" u="sng" dirty="0">
                <a:solidFill>
                  <a:srgbClr val="FF0000"/>
                </a:solidFill>
                <a:latin typeface="Times New Roman" panose="02020603050405020304" pitchFamily="18" charset="0"/>
                <a:ea typeface="楷体_GB2312" pitchFamily="49" charset="-122"/>
                <a:sym typeface="Gill Sans MT" panose="020B0502020104020203" pitchFamily="34" charset="0"/>
              </a:rPr>
              <a:t>仪器设备购置费</a:t>
            </a:r>
            <a:r>
              <a:rPr lang="zh-CN" altLang="en-US" sz="2400" b="1" dirty="0">
                <a:latin typeface="Times New Roman" panose="02020603050405020304" pitchFamily="18" charset="0"/>
                <a:ea typeface="楷体_GB2312" pitchFamily="49" charset="-122"/>
                <a:sym typeface="Gill Sans MT" panose="020B0502020104020203" pitchFamily="34" charset="0"/>
              </a:rPr>
              <a:t>、</a:t>
            </a:r>
            <a:r>
              <a:rPr lang="zh-CN" altLang="en-US" sz="2400" b="1" u="sng" dirty="0">
                <a:solidFill>
                  <a:srgbClr val="FF0000"/>
                </a:solidFill>
                <a:latin typeface="Times New Roman" panose="02020603050405020304" pitchFamily="18" charset="0"/>
                <a:ea typeface="楷体_GB2312" pitchFamily="49" charset="-122"/>
                <a:sym typeface="Gill Sans MT" panose="020B0502020104020203" pitchFamily="34" charset="0"/>
              </a:rPr>
              <a:t>使用政府资助资金</a:t>
            </a:r>
            <a:r>
              <a:rPr lang="zh-CN" altLang="en-US" sz="2400" b="1" dirty="0">
                <a:latin typeface="Times New Roman" panose="02020603050405020304" pitchFamily="18" charset="0"/>
                <a:ea typeface="楷体_GB2312" pitchFamily="49" charset="-122"/>
                <a:sym typeface="Gill Sans MT" panose="020B0502020104020203" pitchFamily="34" charset="0"/>
              </a:rPr>
              <a:t>以及用于项目的</a:t>
            </a:r>
            <a:r>
              <a:rPr lang="zh-CN" altLang="en-US" sz="2400" b="1" u="sng" dirty="0">
                <a:solidFill>
                  <a:srgbClr val="FF0000"/>
                </a:solidFill>
                <a:latin typeface="Times New Roman" panose="02020603050405020304" pitchFamily="18" charset="0"/>
                <a:ea typeface="楷体_GB2312" pitchFamily="49" charset="-122"/>
                <a:sym typeface="Gill Sans MT" panose="020B0502020104020203" pitchFamily="34" charset="0"/>
              </a:rPr>
              <a:t>其他费用。</a:t>
            </a:r>
            <a:endParaRPr lang="en-US" altLang="zh-CN" sz="2400" b="1" u="sng">
              <a:solidFill>
                <a:srgbClr val="FF0000"/>
              </a:solidFill>
              <a:latin typeface="Times New Roman" panose="02020603050405020304" pitchFamily="18" charset="0"/>
              <a:ea typeface="楷体_GB2312" pitchFamily="49" charset="-122"/>
              <a:sym typeface="Gill Sans MT" panose="020B0502020104020203" pitchFamily="34" charset="0"/>
            </a:endParaRPr>
          </a:p>
          <a:p>
            <a:pPr marL="365125" lvl="0" indent="-282575" defTabSz="0">
              <a:lnSpc>
                <a:spcPct val="80000"/>
              </a:lnSpc>
              <a:spcBef>
                <a:spcPct val="50000"/>
              </a:spcBef>
              <a:buClr>
                <a:srgbClr val="FF0000"/>
              </a:buClr>
              <a:buSzPct val="120000"/>
              <a:buFont typeface="Wingdings" panose="05000000000000000000" pitchFamily="2" charset="2"/>
              <a:buChar char="«"/>
            </a:pPr>
            <a:r>
              <a:rPr lang="zh-CN" altLang="en-US" sz="2400" b="1" dirty="0">
                <a:solidFill>
                  <a:srgbClr val="FF0000"/>
                </a:solidFill>
                <a:latin typeface="Times New Roman" panose="02020603050405020304" pitchFamily="18" charset="0"/>
                <a:ea typeface="楷体_GB2312" pitchFamily="49" charset="-122"/>
                <a:sym typeface="Gill Sans MT" panose="020B0502020104020203" pitchFamily="34" charset="0"/>
              </a:rPr>
              <a:t>注意：</a:t>
            </a:r>
            <a:endParaRPr lang="zh-CN" altLang="en-US" sz="2400" b="1" dirty="0">
              <a:solidFill>
                <a:srgbClr val="FF0000"/>
              </a:solidFill>
              <a:latin typeface="Times New Roman" panose="02020603050405020304" pitchFamily="18" charset="0"/>
              <a:ea typeface="楷体_GB2312" pitchFamily="49" charset="-122"/>
              <a:sym typeface="Gill Sans MT" panose="020B0502020104020203" pitchFamily="34" charset="0"/>
            </a:endParaRPr>
          </a:p>
          <a:p>
            <a:pPr marL="365125" lvl="0" indent="-282575" defTabSz="0">
              <a:lnSpc>
                <a:spcPct val="80000"/>
              </a:lnSpc>
              <a:spcBef>
                <a:spcPct val="50000"/>
              </a:spcBef>
              <a:buClr>
                <a:srgbClr val="FF0000"/>
              </a:buClr>
              <a:buSzPct val="95000"/>
              <a:buFont typeface="Wingdings" panose="05000000000000000000" pitchFamily="2" charset="2"/>
              <a:buChar char="l"/>
            </a:pPr>
            <a:r>
              <a:rPr lang="zh-CN" altLang="en-US" sz="2400" b="1" dirty="0">
                <a:latin typeface="Times New Roman" panose="02020603050405020304" pitchFamily="18" charset="0"/>
                <a:ea typeface="楷体_GB2312" pitchFamily="49" charset="-122"/>
                <a:sym typeface="Gill Sans MT" panose="020B0502020104020203" pitchFamily="34" charset="0"/>
              </a:rPr>
              <a:t>不包括</a:t>
            </a:r>
            <a:r>
              <a:rPr lang="zh-CN" altLang="en-US" sz="2400" b="1" u="sng" dirty="0">
                <a:solidFill>
                  <a:srgbClr val="FF0000"/>
                </a:solidFill>
                <a:latin typeface="Times New Roman" panose="02020603050405020304" pitchFamily="18" charset="0"/>
                <a:ea typeface="楷体_GB2312" pitchFamily="49" charset="-122"/>
                <a:sym typeface="Gill Sans MT" panose="020B0502020104020203" pitchFamily="34" charset="0"/>
              </a:rPr>
              <a:t>折旧费</a:t>
            </a:r>
            <a:r>
              <a:rPr lang="zh-CN" altLang="en-US" sz="2400" b="1" dirty="0">
                <a:latin typeface="Times New Roman" panose="02020603050405020304" pitchFamily="18" charset="0"/>
                <a:ea typeface="楷体_GB2312" pitchFamily="49" charset="-122"/>
                <a:sym typeface="Gill Sans MT" panose="020B0502020104020203" pitchFamily="34" charset="0"/>
              </a:rPr>
              <a:t>、</a:t>
            </a:r>
            <a:r>
              <a:rPr lang="zh-CN" altLang="en-US" sz="2400" b="1" u="sng" dirty="0">
                <a:solidFill>
                  <a:srgbClr val="FF0000"/>
                </a:solidFill>
                <a:latin typeface="Times New Roman" panose="02020603050405020304" pitchFamily="18" charset="0"/>
                <a:ea typeface="楷体_GB2312" pitchFamily="49" charset="-122"/>
                <a:sym typeface="Gill Sans MT" panose="020B0502020104020203" pitchFamily="34" charset="0"/>
              </a:rPr>
              <a:t>长期摊销</a:t>
            </a:r>
            <a:r>
              <a:rPr lang="zh-CN" altLang="en-US" sz="2400" b="1" dirty="0">
                <a:latin typeface="Times New Roman" panose="02020603050405020304" pitchFamily="18" charset="0"/>
                <a:ea typeface="楷体_GB2312" pitchFamily="49" charset="-122"/>
                <a:sym typeface="Gill Sans MT" panose="020B0502020104020203" pitchFamily="34" charset="0"/>
              </a:rPr>
              <a:t>、</a:t>
            </a:r>
            <a:r>
              <a:rPr lang="zh-CN" altLang="en-US" sz="2400" b="1" u="sng" dirty="0">
                <a:solidFill>
                  <a:srgbClr val="FF0000"/>
                </a:solidFill>
                <a:latin typeface="Times New Roman" panose="02020603050405020304" pitchFamily="18" charset="0"/>
                <a:ea typeface="楷体_GB2312" pitchFamily="49" charset="-122"/>
                <a:sym typeface="Gill Sans MT" panose="020B0502020104020203" pitchFamily="34" charset="0"/>
              </a:rPr>
              <a:t>无形资产摊销</a:t>
            </a:r>
            <a:r>
              <a:rPr lang="zh-CN" altLang="en-US" sz="2400" b="1" dirty="0">
                <a:latin typeface="Times New Roman" panose="02020603050405020304" pitchFamily="18" charset="0"/>
                <a:ea typeface="楷体_GB2312" pitchFamily="49" charset="-122"/>
                <a:sym typeface="Gill Sans MT" panose="020B0502020104020203" pitchFamily="34" charset="0"/>
              </a:rPr>
              <a:t>等虚拟费用，也不包括</a:t>
            </a:r>
            <a:r>
              <a:rPr lang="zh-CN" altLang="en-US" sz="2400" b="1" u="sng" dirty="0">
                <a:solidFill>
                  <a:srgbClr val="FF0000"/>
                </a:solidFill>
                <a:latin typeface="Times New Roman" panose="02020603050405020304" pitchFamily="18" charset="0"/>
                <a:ea typeface="楷体_GB2312" pitchFamily="49" charset="-122"/>
                <a:sym typeface="Gill Sans MT" panose="020B0502020104020203" pitchFamily="34" charset="0"/>
              </a:rPr>
              <a:t>管理服务人员工资</a:t>
            </a:r>
            <a:r>
              <a:rPr lang="zh-CN" altLang="en-US" sz="2400" b="1" dirty="0">
                <a:latin typeface="Times New Roman" panose="02020603050405020304" pitchFamily="18" charset="0"/>
                <a:ea typeface="楷体_GB2312" pitchFamily="49" charset="-122"/>
                <a:sym typeface="Gill Sans MT" panose="020B0502020104020203" pitchFamily="34" charset="0"/>
              </a:rPr>
              <a:t>；</a:t>
            </a:r>
            <a:endParaRPr lang="zh-CN" altLang="en-US" sz="2400" b="1" dirty="0">
              <a:latin typeface="Times New Roman" panose="02020603050405020304" pitchFamily="18" charset="0"/>
              <a:ea typeface="楷体_GB2312" pitchFamily="49" charset="-122"/>
              <a:sym typeface="Gill Sans MT" panose="020B0502020104020203" pitchFamily="34" charset="0"/>
            </a:endParaRPr>
          </a:p>
          <a:p>
            <a:pPr marL="365125" lvl="0" indent="-282575" defTabSz="0">
              <a:lnSpc>
                <a:spcPct val="80000"/>
              </a:lnSpc>
              <a:spcBef>
                <a:spcPct val="50000"/>
              </a:spcBef>
              <a:buClr>
                <a:srgbClr val="FF0000"/>
              </a:buClr>
              <a:buSzPct val="95000"/>
              <a:buFont typeface="Wingdings" panose="05000000000000000000" pitchFamily="2" charset="2"/>
              <a:buChar char="l"/>
            </a:pPr>
            <a:r>
              <a:rPr lang="zh-CN" altLang="en-US" sz="2400" b="1" dirty="0">
                <a:latin typeface="Times New Roman" panose="02020603050405020304" pitchFamily="18" charset="0"/>
                <a:ea typeface="楷体_GB2312" pitchFamily="49" charset="-122"/>
              </a:rPr>
              <a:t>不能简单照搬立项经费，因为项目立项经费通常不包含项目人员工资。 </a:t>
            </a:r>
            <a:endParaRPr lang="zh-CN" altLang="en-US" sz="2400" b="1" dirty="0">
              <a:latin typeface="Times New Roman" panose="02020603050405020304" pitchFamily="18" charset="0"/>
              <a:ea typeface="楷体_GB2312" pitchFamily="49" charset="-122"/>
            </a:endParaRPr>
          </a:p>
          <a:p>
            <a:pPr marL="365125" lvl="0" indent="-282575" defTabSz="0">
              <a:lnSpc>
                <a:spcPct val="80000"/>
              </a:lnSpc>
              <a:spcBef>
                <a:spcPct val="50000"/>
              </a:spcBef>
              <a:buClr>
                <a:srgbClr val="FF0000"/>
              </a:buClr>
              <a:buSzPct val="95000"/>
              <a:buFont typeface="Wingdings" panose="05000000000000000000" pitchFamily="2" charset="2"/>
              <a:buChar char="l"/>
            </a:pPr>
            <a:r>
              <a:rPr lang="zh-CN" altLang="en-US" sz="2400" b="1" dirty="0">
                <a:latin typeface="Times New Roman" panose="02020603050405020304" pitchFamily="18" charset="0"/>
                <a:ea typeface="楷体_GB2312" pitchFamily="49" charset="-122"/>
              </a:rPr>
              <a:t>对于一些跨年度的科技项目，项目经费内部支出不能把整个项目各个年份累计的总经费照抄进去，要求填报的只是</a:t>
            </a:r>
            <a:r>
              <a:rPr lang="zh-CN" altLang="en-US" sz="2400" b="1" u="sng" dirty="0">
                <a:solidFill>
                  <a:srgbClr val="FF0000"/>
                </a:solidFill>
                <a:latin typeface="Times New Roman" panose="02020603050405020304" pitchFamily="18" charset="0"/>
                <a:ea typeface="楷体_GB2312" pitchFamily="49" charset="-122"/>
              </a:rPr>
              <a:t>当年支出</a:t>
            </a:r>
            <a:r>
              <a:rPr lang="zh-CN" altLang="en-US" sz="2400" b="1" dirty="0">
                <a:latin typeface="Times New Roman" panose="02020603050405020304" pitchFamily="18" charset="0"/>
                <a:ea typeface="楷体_GB2312" pitchFamily="49" charset="-122"/>
              </a:rPr>
              <a:t>的那部分经费。</a:t>
            </a:r>
            <a:endParaRPr lang="zh-CN" altLang="en-US" sz="2400" b="1" dirty="0">
              <a:latin typeface="Times New Roman" panose="02020603050405020304" pitchFamily="18" charset="0"/>
              <a:ea typeface="楷体_GB2312" pitchFamily="49" charset="-122"/>
              <a:sym typeface="Gill Sans MT" panose="020B0502020104020203" pitchFamily="34" charset="0"/>
            </a:endParaRPr>
          </a:p>
        </p:txBody>
      </p:sp>
      <p:sp>
        <p:nvSpPr>
          <p:cNvPr id="5"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1137" name="Picture 13" descr="F{IH@TS[NL17F77S8@_MXQL"/>
          <p:cNvPicPr>
            <a:picLocks noChangeAspect="1"/>
          </p:cNvPicPr>
          <p:nvPr/>
        </p:nvPicPr>
        <p:blipFill>
          <a:blip r:embed="rId1"/>
          <a:srcRect t="31252" b="47026"/>
          <a:stretch>
            <a:fillRect/>
          </a:stretch>
        </p:blipFill>
        <p:spPr>
          <a:xfrm>
            <a:off x="168275" y="165100"/>
            <a:ext cx="8828088" cy="703263"/>
          </a:xfrm>
          <a:prstGeom prst="rect">
            <a:avLst/>
          </a:prstGeom>
          <a:noFill/>
          <a:ln w="28575" cap="flat" cmpd="sng">
            <a:solidFill>
              <a:srgbClr val="FF0000"/>
            </a:solidFill>
            <a:prstDash val="solid"/>
            <a:miter/>
            <a:headEnd type="none" w="med" len="med"/>
            <a:tailEnd type="none" w="med" len="med"/>
          </a:ln>
        </p:spPr>
      </p:pic>
      <p:sp>
        <p:nvSpPr>
          <p:cNvPr id="4" name="线形标注 2 3"/>
          <p:cNvSpPr/>
          <p:nvPr/>
        </p:nvSpPr>
        <p:spPr bwMode="auto">
          <a:xfrm>
            <a:off x="5508625" y="1155700"/>
            <a:ext cx="1800225" cy="581025"/>
          </a:xfrm>
          <a:prstGeom prst="borderCallout2">
            <a:avLst>
              <a:gd name="adj1" fmla="val 19671"/>
              <a:gd name="adj2" fmla="val 104231"/>
              <a:gd name="adj3" fmla="val 19671"/>
              <a:gd name="adj4" fmla="val 140389"/>
              <a:gd name="adj5" fmla="val -92079"/>
              <a:gd name="adj6" fmla="val 165079"/>
            </a:avLst>
          </a:prstGeom>
          <a:gradFill rotWithShape="1">
            <a:gsLst>
              <a:gs pos="0">
                <a:srgbClr val="A5DDF3"/>
              </a:gs>
              <a:gs pos="35001">
                <a:srgbClr val="C0E6F5"/>
              </a:gs>
              <a:gs pos="100000">
                <a:srgbClr val="E6F6FC"/>
              </a:gs>
            </a:gsLst>
            <a:lin ang="16200000" scaled="1"/>
          </a:gradFill>
          <a:ln w="19050" algn="ctr">
            <a:solidFill>
              <a:srgbClr val="348FA6"/>
            </a:solidFill>
            <a:miter lim="800000"/>
          </a:ln>
          <a:effectLst>
            <a:outerShdw dist="20000" dir="5400000" rotWithShape="0">
              <a:srgbClr val="000000">
                <a:alpha val="37999"/>
              </a:srgbClr>
            </a:outerShdw>
          </a:effectLst>
        </p:spPr>
        <p:txBody>
          <a:bodyPr anchor="ctr"/>
          <a:p>
            <a:pPr lvl="0" algn="ctr"/>
            <a:r>
              <a:rPr lang="zh-CN" altLang="en-US" sz="2600" b="1" dirty="0">
                <a:solidFill>
                  <a:srgbClr val="000000"/>
                </a:solidFill>
                <a:latin typeface="Times New Roman" panose="02020603050405020304" pitchFamily="18" charset="0"/>
                <a:ea typeface="楷体_GB2312" pitchFamily="49" charset="-122"/>
              </a:rPr>
              <a:t>政府资金</a:t>
            </a:r>
            <a:endParaRPr lang="zh-CN" altLang="en-US" sz="2600" b="1" dirty="0">
              <a:solidFill>
                <a:srgbClr val="000000"/>
              </a:solidFill>
              <a:latin typeface="Times New Roman" panose="02020603050405020304" pitchFamily="18" charset="0"/>
              <a:ea typeface="楷体_GB2312" pitchFamily="49" charset="-122"/>
            </a:endParaRPr>
          </a:p>
        </p:txBody>
      </p:sp>
      <p:sp>
        <p:nvSpPr>
          <p:cNvPr id="91139" name="矩形 1"/>
          <p:cNvSpPr/>
          <p:nvPr/>
        </p:nvSpPr>
        <p:spPr>
          <a:xfrm>
            <a:off x="1008063" y="2565400"/>
            <a:ext cx="7524750" cy="519113"/>
          </a:xfrm>
          <a:prstGeom prst="rect">
            <a:avLst/>
          </a:prstGeom>
          <a:noFill/>
          <a:ln w="9525">
            <a:noFill/>
          </a:ln>
        </p:spPr>
        <p:txBody>
          <a:bodyPr>
            <a:spAutoFit/>
          </a:bodyPr>
          <a:p>
            <a:pPr lvl="0">
              <a:buClr>
                <a:srgbClr val="FF0000"/>
              </a:buClr>
              <a:buFont typeface="Wingdings" panose="05000000000000000000" pitchFamily="2" charset="2"/>
              <a:buChar char="u"/>
            </a:pPr>
            <a:r>
              <a:rPr lang="zh-CN" altLang="en-US" sz="2800" b="1" dirty="0">
                <a:latin typeface="Times New Roman" panose="02020603050405020304" pitchFamily="18" charset="0"/>
                <a:ea typeface="楷体_GB2312" pitchFamily="49" charset="-122"/>
              </a:rPr>
              <a:t>指</a:t>
            </a:r>
            <a:r>
              <a:rPr lang="zh-CN" altLang="en-US" sz="2800" b="1" dirty="0">
                <a:solidFill>
                  <a:srgbClr val="FF3300"/>
                </a:solidFill>
                <a:latin typeface="Times New Roman" panose="02020603050405020304" pitchFamily="18" charset="0"/>
                <a:ea typeface="楷体_GB2312" pitchFamily="49" charset="-122"/>
              </a:rPr>
              <a:t>来自政府部门</a:t>
            </a:r>
            <a:r>
              <a:rPr lang="zh-CN" altLang="en-US" sz="2800" b="1" dirty="0">
                <a:latin typeface="Times New Roman" panose="02020603050405020304" pitchFamily="18" charset="0"/>
                <a:ea typeface="楷体_GB2312" pitchFamily="49" charset="-122"/>
              </a:rPr>
              <a:t>的经费，包括</a:t>
            </a:r>
            <a:r>
              <a:rPr lang="zh-CN" altLang="en-US" sz="2800" b="1" dirty="0">
                <a:solidFill>
                  <a:srgbClr val="FF3300"/>
                </a:solidFill>
                <a:latin typeface="Times New Roman" panose="02020603050405020304" pitchFamily="18" charset="0"/>
                <a:ea typeface="楷体_GB2312" pitchFamily="49" charset="-122"/>
              </a:rPr>
              <a:t>政府科技贷款</a:t>
            </a:r>
            <a:r>
              <a:rPr lang="zh-CN" altLang="en-US" sz="2800" b="1" dirty="0">
                <a:latin typeface="Times New Roman" panose="02020603050405020304" pitchFamily="18" charset="0"/>
                <a:ea typeface="楷体_GB2312" pitchFamily="49" charset="-122"/>
              </a:rPr>
              <a:t>。</a:t>
            </a:r>
            <a:endParaRPr lang="zh-CN" altLang="en-US" sz="2800" dirty="0">
              <a:latin typeface="Arial" panose="020B0604020202020204" pitchFamily="34" charset="0"/>
              <a:ea typeface="宋体" panose="02010600030101010101" pitchFamily="2" charset="-122"/>
            </a:endParaRPr>
          </a:p>
        </p:txBody>
      </p:sp>
      <p:sp>
        <p:nvSpPr>
          <p:cNvPr id="91140" name="矩形 5"/>
          <p:cNvSpPr/>
          <p:nvPr/>
        </p:nvSpPr>
        <p:spPr>
          <a:xfrm>
            <a:off x="1008063" y="3392488"/>
            <a:ext cx="7524750" cy="1800225"/>
          </a:xfrm>
          <a:prstGeom prst="rect">
            <a:avLst/>
          </a:prstGeom>
          <a:noFill/>
          <a:ln w="9525">
            <a:noFill/>
          </a:ln>
        </p:spPr>
        <p:txBody>
          <a:bodyPr>
            <a:spAutoFit/>
          </a:bodyPr>
          <a:p>
            <a:pPr lvl="0">
              <a:buSzPct val="120000"/>
              <a:buFont typeface="Wingdings" panose="05000000000000000000" pitchFamily="2" charset="2"/>
              <a:buChar char="«"/>
            </a:pPr>
            <a:r>
              <a:rPr lang="zh-CN" altLang="en-US" sz="2800" b="1" dirty="0">
                <a:solidFill>
                  <a:srgbClr val="FF0000"/>
                </a:solidFill>
                <a:latin typeface="Times New Roman" panose="02020603050405020304" pitchFamily="18" charset="0"/>
                <a:ea typeface="楷体_GB2312" pitchFamily="49" charset="-122"/>
              </a:rPr>
              <a:t>注意</a:t>
            </a:r>
            <a:r>
              <a:rPr lang="zh-CN" altLang="en-US" sz="2800" b="1" dirty="0">
                <a:latin typeface="Times New Roman" panose="02020603050405020304" pitchFamily="18" charset="0"/>
                <a:ea typeface="楷体_GB2312" pitchFamily="49" charset="-122"/>
              </a:rPr>
              <a:t>：</a:t>
            </a:r>
            <a:endParaRPr lang="zh-CN" altLang="en-US" sz="2800" b="1" dirty="0">
              <a:latin typeface="Times New Roman" panose="02020603050405020304" pitchFamily="18" charset="0"/>
              <a:ea typeface="楷体_GB2312" pitchFamily="49" charset="-122"/>
            </a:endParaRPr>
          </a:p>
          <a:p>
            <a:pPr lvl="0">
              <a:buSzPct val="120000"/>
              <a:buFont typeface="Wingdings" panose="05000000000000000000" pitchFamily="2" charset="2"/>
              <a:buNone/>
            </a:pPr>
            <a:r>
              <a:rPr lang="zh-CN" altLang="en-US" sz="2800" b="1" dirty="0">
                <a:latin typeface="Times New Roman" panose="02020603050405020304" pitchFamily="18" charset="0"/>
                <a:ea typeface="楷体_GB2312" pitchFamily="49" charset="-122"/>
              </a:rPr>
              <a:t>    凡是在指标“项目来源”（代码</a:t>
            </a:r>
            <a:r>
              <a:rPr lang="en-US" altLang="zh-CN" sz="2800" b="1">
                <a:latin typeface="Times New Roman" panose="02020603050405020304" pitchFamily="18" charset="0"/>
                <a:ea typeface="楷体_GB2312" pitchFamily="49" charset="-122"/>
              </a:rPr>
              <a:t>1</a:t>
            </a:r>
            <a:r>
              <a:rPr lang="zh-CN" altLang="en-US" sz="2800" b="1" dirty="0">
                <a:latin typeface="Times New Roman" panose="02020603050405020304" pitchFamily="18" charset="0"/>
                <a:ea typeface="楷体_GB2312" pitchFamily="49" charset="-122"/>
              </a:rPr>
              <a:t>）中选了</a:t>
            </a:r>
            <a:endParaRPr lang="en-US" altLang="zh-CN" sz="2800" b="1">
              <a:latin typeface="Times New Roman" panose="02020603050405020304" pitchFamily="18" charset="0"/>
              <a:ea typeface="楷体_GB2312" pitchFamily="49" charset="-122"/>
            </a:endParaRPr>
          </a:p>
          <a:p>
            <a:pPr lvl="0"/>
            <a:r>
              <a:rPr lang="en-US" altLang="zh-CN" sz="2800" b="1">
                <a:latin typeface="Times New Roman" panose="02020603050405020304" pitchFamily="18" charset="0"/>
                <a:ea typeface="楷体_GB2312" pitchFamily="49" charset="-122"/>
              </a:rPr>
              <a:t>       </a:t>
            </a:r>
            <a:r>
              <a:rPr lang="zh-CN" altLang="en-US" sz="2800" b="1" dirty="0">
                <a:latin typeface="Times New Roman" panose="02020603050405020304" pitchFamily="18" charset="0"/>
                <a:ea typeface="楷体_GB2312" pitchFamily="49" charset="-122"/>
              </a:rPr>
              <a:t>“</a:t>
            </a:r>
            <a:r>
              <a:rPr lang="en-US" altLang="zh-CN" sz="2800" b="1">
                <a:latin typeface="Times New Roman" panose="02020603050405020304" pitchFamily="18" charset="0"/>
                <a:ea typeface="楷体_GB2312" pitchFamily="49" charset="-122"/>
              </a:rPr>
              <a:t>1.</a:t>
            </a:r>
            <a:r>
              <a:rPr lang="zh-CN" altLang="en-US" sz="2800" b="1" dirty="0">
                <a:latin typeface="Times New Roman" panose="02020603050405020304" pitchFamily="18" charset="0"/>
                <a:ea typeface="楷体_GB2312" pitchFamily="49" charset="-122"/>
              </a:rPr>
              <a:t>国家科技项目”或</a:t>
            </a:r>
            <a:r>
              <a:rPr lang="en-US" altLang="zh-CN" sz="2800" b="1">
                <a:latin typeface="Times New Roman" panose="02020603050405020304" pitchFamily="18" charset="0"/>
                <a:ea typeface="楷体_GB2312" pitchFamily="49" charset="-122"/>
              </a:rPr>
              <a:t> </a:t>
            </a:r>
            <a:r>
              <a:rPr lang="zh-CN" altLang="en-US" sz="2800" b="1" dirty="0">
                <a:latin typeface="Times New Roman" panose="02020603050405020304" pitchFamily="18" charset="0"/>
                <a:ea typeface="楷体_GB2312" pitchFamily="49" charset="-122"/>
              </a:rPr>
              <a:t>“</a:t>
            </a:r>
            <a:r>
              <a:rPr lang="en-US" altLang="zh-CN" sz="2800" b="1">
                <a:latin typeface="Times New Roman" panose="02020603050405020304" pitchFamily="18" charset="0"/>
                <a:ea typeface="楷体_GB2312" pitchFamily="49" charset="-122"/>
              </a:rPr>
              <a:t>2.</a:t>
            </a:r>
            <a:r>
              <a:rPr lang="zh-CN" altLang="en-US" sz="2800" b="1" dirty="0">
                <a:latin typeface="Times New Roman" panose="02020603050405020304" pitchFamily="18" charset="0"/>
                <a:ea typeface="楷体_GB2312" pitchFamily="49" charset="-122"/>
              </a:rPr>
              <a:t>地方科技项目” ，本指标一般不应为零，否则要说明情况。</a:t>
            </a:r>
            <a:endParaRPr lang="zh-CN" altLang="en-US" sz="2800" b="1" dirty="0">
              <a:latin typeface="Times New Roman" panose="02020603050405020304" pitchFamily="18" charset="0"/>
              <a:ea typeface="楷体_GB2312" pitchFamily="49" charset="-122"/>
            </a:endParaRPr>
          </a:p>
        </p:txBody>
      </p:sp>
      <p:sp>
        <p:nvSpPr>
          <p:cNvPr id="6"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58" name="文本占位符 147457"/>
          <p:cNvSpPr>
            <a:spLocks noGrp="1"/>
          </p:cNvSpPr>
          <p:nvPr>
            <p:ph type="body" idx="1"/>
          </p:nvPr>
        </p:nvSpPr>
        <p:spPr>
          <a:xfrm>
            <a:off x="1219200" y="1412875"/>
            <a:ext cx="7467600" cy="4824413"/>
          </a:xfrm>
          <a:ln/>
        </p:spPr>
        <p:txBody>
          <a:bodyPr/>
          <a:p>
            <a:pPr>
              <a:buNone/>
            </a:pPr>
            <a:endParaRPr lang="zh-CN" altLang="en-US" sz="2100" b="1" dirty="0">
              <a:latin typeface="黑体" panose="02010609060101010101" pitchFamily="2" charset="-122"/>
              <a:ea typeface="黑体" panose="02010609060101010101" pitchFamily="2" charset="-122"/>
            </a:endParaRPr>
          </a:p>
        </p:txBody>
      </p:sp>
      <p:sp>
        <p:nvSpPr>
          <p:cNvPr id="147459" name="标题 147458"/>
          <p:cNvSpPr>
            <a:spLocks noGrp="1"/>
          </p:cNvSpPr>
          <p:nvPr>
            <p:ph type="title"/>
          </p:nvPr>
        </p:nvSpPr>
        <p:spPr>
          <a:xfrm>
            <a:off x="287338" y="620713"/>
            <a:ext cx="8424862" cy="611187"/>
          </a:xfrm>
          <a:ln/>
        </p:spPr>
        <p:txBody>
          <a:bodyPr lIns="0" rIns="0" bIns="0" anchor="b"/>
          <a:p>
            <a:pPr algn="ctr"/>
            <a:r>
              <a:rPr lang="zh-CN" altLang="en-US" sz="3700" b="1" dirty="0">
                <a:solidFill>
                  <a:schemeClr val="tx1"/>
                </a:solidFill>
                <a:latin typeface="黑体" panose="02010609060101010101" pitchFamily="2" charset="-122"/>
                <a:ea typeface="黑体" panose="02010609060101010101" pitchFamily="2" charset="-122"/>
              </a:rPr>
              <a:t>二、企业科技活动及相关情况</a:t>
            </a:r>
            <a:r>
              <a:rPr lang="en-US" altLang="zh-CN" sz="3400" b="1">
                <a:solidFill>
                  <a:schemeClr val="tx1"/>
                </a:solidFill>
                <a:latin typeface="黑体" panose="02010609060101010101" pitchFamily="2" charset="-122"/>
                <a:ea typeface="黑体" panose="02010609060101010101" pitchFamily="2" charset="-122"/>
              </a:rPr>
              <a:t>(107-2</a:t>
            </a:r>
            <a:r>
              <a:rPr lang="zh-CN" altLang="en-US" sz="3400" b="1" dirty="0">
                <a:solidFill>
                  <a:schemeClr val="tx1"/>
                </a:solidFill>
                <a:latin typeface="黑体" panose="02010609060101010101" pitchFamily="2" charset="-122"/>
                <a:ea typeface="黑体" panose="02010609060101010101" pitchFamily="2" charset="-122"/>
              </a:rPr>
              <a:t>表</a:t>
            </a:r>
            <a:r>
              <a:rPr lang="en-US" altLang="zh-CN" sz="3400" b="1">
                <a:solidFill>
                  <a:schemeClr val="tx1"/>
                </a:solidFill>
                <a:latin typeface="黑体" panose="02010609060101010101" pitchFamily="2" charset="-122"/>
                <a:ea typeface="黑体" panose="02010609060101010101" pitchFamily="2" charset="-122"/>
              </a:rPr>
              <a:t>)</a:t>
            </a:r>
            <a:endParaRPr lang="en-US" altLang="zh-CN" sz="3400" b="1">
              <a:solidFill>
                <a:schemeClr val="tx1"/>
              </a:solidFill>
              <a:latin typeface="黑体" panose="02010609060101010101" pitchFamily="2" charset="-122"/>
              <a:ea typeface="黑体" panose="02010609060101010101" pitchFamily="2"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3218" name="表格 93217"/>
          <p:cNvGraphicFramePr/>
          <p:nvPr/>
        </p:nvGraphicFramePr>
        <p:xfrm>
          <a:off x="34925" y="981075"/>
          <a:ext cx="2052638" cy="4367213"/>
        </p:xfrm>
        <a:graphic>
          <a:graphicData uri="http://schemas.openxmlformats.org/drawingml/2006/table">
            <a:tbl>
              <a:tblPr/>
              <a:tblGrid>
                <a:gridCol w="2052638"/>
              </a:tblGrid>
              <a:tr h="476250">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algn="ctr" eaLnBrk="1" fontAlgn="ctr" hangingPunct="1">
                        <a:spcBef>
                          <a:spcPct val="0"/>
                        </a:spcBef>
                        <a:buClr>
                          <a:srgbClr val="000000"/>
                        </a:buClr>
                        <a:buNone/>
                      </a:pPr>
                      <a:r>
                        <a:rPr lang="en-US" altLang="zh-CN" sz="2400" b="1">
                          <a:solidFill>
                            <a:srgbClr val="FF0000"/>
                          </a:solidFill>
                          <a:latin typeface="Times New Roman" panose="02020603050405020304" pitchFamily="18" charset="0"/>
                          <a:ea typeface="楷体_GB2312" pitchFamily="49" charset="-122"/>
                        </a:rPr>
                        <a:t>107-2</a:t>
                      </a:r>
                      <a:r>
                        <a:rPr lang="zh-CN" altLang="en-US" sz="2400" b="1" dirty="0">
                          <a:solidFill>
                            <a:srgbClr val="FF0000"/>
                          </a:solidFill>
                          <a:latin typeface="Times New Roman" panose="02020603050405020304" pitchFamily="18" charset="0"/>
                          <a:ea typeface="楷体_GB2312" pitchFamily="49" charset="-122"/>
                        </a:rPr>
                        <a:t>表</a:t>
                      </a:r>
                      <a:endParaRPr lang="zh-CN" altLang="en-US" sz="2400" b="1" dirty="0">
                        <a:solidFill>
                          <a:srgbClr val="FF0000"/>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601663">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sz="1600" b="1" dirty="0">
                          <a:solidFill>
                            <a:srgbClr val="000000"/>
                          </a:solidFill>
                          <a:latin typeface="Times New Roman" panose="02020603050405020304" pitchFamily="18" charset="0"/>
                          <a:ea typeface="楷体_GB2312" pitchFamily="49" charset="-122"/>
                        </a:rPr>
                        <a:t>一、研发人员情况</a:t>
                      </a:r>
                      <a:endParaRPr lang="zh-CN" altLang="en-US" sz="1600" b="1" dirty="0">
                        <a:solidFill>
                          <a:srgbClr val="000000"/>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673100">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hangingPunct="1">
                        <a:spcBef>
                          <a:spcPct val="0"/>
                        </a:spcBef>
                        <a:buClr>
                          <a:srgbClr val="000000"/>
                        </a:buClr>
                        <a:buNone/>
                      </a:pPr>
                      <a:r>
                        <a:rPr lang="zh-CN" altLang="en-US" b="1" dirty="0"/>
                        <a:t>研发人员合计</a:t>
                      </a:r>
                      <a:r>
                        <a:rPr lang="zh-CN" altLang="en-US" dirty="0"/>
                        <a:t> </a:t>
                      </a:r>
                      <a:endParaRPr lang="zh-CN" altLang="en-US" dirty="0"/>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760412">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en-US" altLang="zh-CN" sz="1600" b="1">
                          <a:solidFill>
                            <a:srgbClr val="0000FF"/>
                          </a:solidFill>
                          <a:latin typeface="Times New Roman" panose="02020603050405020304" pitchFamily="18" charset="0"/>
                          <a:ea typeface="楷体_GB2312" pitchFamily="49" charset="-122"/>
                        </a:rPr>
                        <a:t>    1.</a:t>
                      </a:r>
                      <a:r>
                        <a:rPr lang="zh-CN" altLang="en-US" b="1" dirty="0"/>
                        <a:t>研发人员合计中女性</a:t>
                      </a:r>
                      <a:r>
                        <a:rPr lang="zh-CN" altLang="en-US" dirty="0"/>
                        <a:t> </a:t>
                      </a:r>
                      <a:endParaRPr lang="zh-CN" altLang="en-US" dirty="0"/>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760413">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hangingPunct="1">
                        <a:spcBef>
                          <a:spcPct val="0"/>
                        </a:spcBef>
                        <a:buClr>
                          <a:srgbClr val="000000"/>
                        </a:buClr>
                        <a:buNone/>
                      </a:pPr>
                      <a:r>
                        <a:rPr lang="en-US" altLang="zh-CN" sz="1600" b="1">
                          <a:solidFill>
                            <a:srgbClr val="0000FF"/>
                          </a:solidFill>
                          <a:latin typeface="Times New Roman" panose="02020603050405020304" pitchFamily="18" charset="0"/>
                          <a:ea typeface="楷体_GB2312" pitchFamily="49" charset="-122"/>
                        </a:rPr>
                        <a:t>    2.</a:t>
                      </a:r>
                      <a:r>
                        <a:rPr lang="zh-CN" altLang="en-US" b="1" dirty="0"/>
                        <a:t>研发人员合计中全职人员</a:t>
                      </a:r>
                      <a:r>
                        <a:rPr lang="zh-CN" altLang="en-US" dirty="0"/>
                        <a:t> </a:t>
                      </a:r>
                      <a:endParaRPr lang="zh-CN" altLang="en-US" dirty="0"/>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1095375">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b="1" dirty="0"/>
                        <a:t>研发人员合计中本科毕业及以上人员</a:t>
                      </a:r>
                      <a:r>
                        <a:rPr lang="zh-CN" altLang="en-US" dirty="0"/>
                        <a:t> </a:t>
                      </a:r>
                      <a:endParaRPr lang="zh-CN" altLang="en-US" dirty="0"/>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bl>
          </a:graphicData>
        </a:graphic>
      </p:graphicFrame>
      <p:sp>
        <p:nvSpPr>
          <p:cNvPr id="3" name="圆角矩形标注 2"/>
          <p:cNvSpPr>
            <a:spLocks noChangeArrowheads="1"/>
          </p:cNvSpPr>
          <p:nvPr/>
        </p:nvSpPr>
        <p:spPr bwMode="auto">
          <a:xfrm>
            <a:off x="2376488" y="1557338"/>
            <a:ext cx="6264275" cy="684213"/>
          </a:xfrm>
          <a:prstGeom prst="wedgeRoundRectCallout">
            <a:avLst>
              <a:gd name="adj1" fmla="val -56858"/>
              <a:gd name="adj2" fmla="val 44658"/>
              <a:gd name="adj3" fmla="val 16667"/>
            </a:avLst>
          </a:prstGeom>
          <a:solidFill>
            <a:srgbClr val="CCFFFF"/>
          </a:solidFill>
          <a:ln w="9525" algn="ctr">
            <a:solidFill>
              <a:srgbClr val="348FA6"/>
            </a:solidFill>
            <a:miter lim="800000"/>
          </a:ln>
          <a:effectLst>
            <a:outerShdw dist="20000" dir="5400000" rotWithShape="0">
              <a:srgbClr val="000000">
                <a:alpha val="37999"/>
              </a:srgbClr>
            </a:outerShdw>
          </a:effectLst>
        </p:spPr>
        <p:txBody>
          <a:bodyPr anchor="ctr"/>
          <a:p>
            <a:pPr lvl="0"/>
            <a:r>
              <a:rPr lang="zh-CN" altLang="en-US" sz="1400" dirty="0"/>
              <a:t>指报告期内企业内部直接参加研发项目人员，以及研发活动的管理和直接服务的人员。不包括全年累计从事研发活动时间占制度工作时间</a:t>
            </a:r>
            <a:r>
              <a:rPr lang="en-US" altLang="zh-CN" sz="1400"/>
              <a:t>10%</a:t>
            </a:r>
            <a:r>
              <a:rPr lang="zh-CN" altLang="en-US" sz="1400" dirty="0"/>
              <a:t>以下的人员。</a:t>
            </a:r>
            <a:r>
              <a:rPr lang="zh-CN" altLang="en-US" dirty="0"/>
              <a:t> </a:t>
            </a:r>
            <a:endParaRPr lang="zh-CN" altLang="en-US" dirty="0"/>
          </a:p>
        </p:txBody>
      </p:sp>
      <p:sp>
        <p:nvSpPr>
          <p:cNvPr id="93206" name="圆角矩形标注 5"/>
          <p:cNvSpPr/>
          <p:nvPr/>
        </p:nvSpPr>
        <p:spPr>
          <a:xfrm>
            <a:off x="2447925" y="3141663"/>
            <a:ext cx="6264275" cy="1403350"/>
          </a:xfrm>
          <a:prstGeom prst="wedgeRoundRectCallout">
            <a:avLst>
              <a:gd name="adj1" fmla="val -58542"/>
              <a:gd name="adj2" fmla="val -13009"/>
              <a:gd name="adj3" fmla="val 16667"/>
            </a:avLst>
          </a:prstGeom>
          <a:solidFill>
            <a:srgbClr val="CCFFFF"/>
          </a:solidFill>
          <a:ln w="9525" cap="flat" cmpd="sng">
            <a:solidFill>
              <a:srgbClr val="348FA6"/>
            </a:solidFill>
            <a:prstDash val="solid"/>
            <a:miter/>
            <a:headEnd type="none" w="med" len="med"/>
            <a:tailEnd type="none" w="med" len="med"/>
          </a:ln>
          <a:effectLst>
            <a:outerShdw dist="20000" dir="5400000" rotWithShape="0">
              <a:srgbClr val="000000">
                <a:alpha val="37999"/>
              </a:srgbClr>
            </a:outerShdw>
          </a:effectLst>
        </p:spPr>
        <p:txBody>
          <a:bodyPr lIns="36000" rIns="0" anchor="ctr"/>
          <a:p>
            <a:pPr lvl="0"/>
            <a:r>
              <a:rPr lang="zh-CN" altLang="en-US" sz="1600" b="1" dirty="0">
                <a:latin typeface="Arial" panose="020B0604020202020204" pitchFamily="34" charset="0"/>
                <a:ea typeface="宋体" panose="02010600030101010101" pitchFamily="2" charset="-122"/>
              </a:rPr>
              <a:t>指报告期内企业研发人员中实际从事研发活动的时间占制度工作时间</a:t>
            </a:r>
            <a:r>
              <a:rPr lang="en-US" altLang="zh-CN" sz="1600" b="1">
                <a:latin typeface="Arial" panose="020B0604020202020204" pitchFamily="34" charset="0"/>
                <a:ea typeface="宋体" panose="02010600030101010101" pitchFamily="2" charset="-122"/>
              </a:rPr>
              <a:t>90%</a:t>
            </a:r>
            <a:r>
              <a:rPr lang="zh-CN" altLang="en-US" sz="1600" b="1" dirty="0">
                <a:latin typeface="Arial" panose="020B0604020202020204" pitchFamily="34" charset="0"/>
                <a:ea typeface="宋体" panose="02010600030101010101" pitchFamily="2" charset="-122"/>
              </a:rPr>
              <a:t>及以上的人员。在企业研发活动管理部门（科研管理处、部、科等）专职从事研发管理工作的人员、企业办研发机构中专职从事研发活动以及管理和直接服务人员，以及上述人员以外主要从事研发项目活动的人员可视作全职人员。</a:t>
            </a:r>
            <a:r>
              <a:rPr lang="zh-CN" altLang="en-US" sz="1600" b="1" dirty="0">
                <a:solidFill>
                  <a:srgbClr val="FF0000"/>
                </a:solidFill>
                <a:latin typeface="Times New Roman" panose="02020603050405020304" pitchFamily="18" charset="0"/>
                <a:ea typeface="楷体_GB2312" pitchFamily="49" charset="-122"/>
              </a:rPr>
              <a:t>。</a:t>
            </a:r>
            <a:endParaRPr lang="zh-CN" altLang="en-US" sz="1600" b="1" dirty="0">
              <a:solidFill>
                <a:srgbClr val="FF0000"/>
              </a:solidFill>
              <a:latin typeface="Times New Roman" panose="02020603050405020304" pitchFamily="18" charset="0"/>
              <a:ea typeface="楷体_GB2312" pitchFamily="49" charset="-122"/>
            </a:endParaRPr>
          </a:p>
        </p:txBody>
      </p:sp>
      <p:sp>
        <p:nvSpPr>
          <p:cNvPr id="12" name="圆角矩形标注 11"/>
          <p:cNvSpPr>
            <a:spLocks noChangeArrowheads="1"/>
          </p:cNvSpPr>
          <p:nvPr/>
        </p:nvSpPr>
        <p:spPr bwMode="auto">
          <a:xfrm>
            <a:off x="2376488" y="2420938"/>
            <a:ext cx="6264275" cy="684213"/>
          </a:xfrm>
          <a:prstGeom prst="wedgeRoundRectCallout">
            <a:avLst>
              <a:gd name="adj1" fmla="val -56894"/>
              <a:gd name="adj2" fmla="val 27727"/>
              <a:gd name="adj3" fmla="val 16667"/>
            </a:avLst>
          </a:prstGeom>
          <a:solidFill>
            <a:srgbClr val="CCFFFF"/>
          </a:solidFill>
          <a:ln w="9525" algn="ctr">
            <a:solidFill>
              <a:srgbClr val="348FA6"/>
            </a:solidFill>
            <a:miter lim="800000"/>
          </a:ln>
          <a:effectLst>
            <a:outerShdw dist="20000" dir="5400000" rotWithShape="0">
              <a:srgbClr val="000000">
                <a:alpha val="37999"/>
              </a:srgbClr>
            </a:outerShdw>
          </a:effectLst>
        </p:spPr>
        <p:txBody>
          <a:bodyPr lIns="36000" rIns="0" anchor="ctr"/>
          <a:p>
            <a:pPr lvl="0"/>
            <a:r>
              <a:rPr lang="zh-CN" altLang="en-US" b="1" dirty="0"/>
              <a:t>指报告期内企业研发人员中的女性人员。</a:t>
            </a:r>
            <a:r>
              <a:rPr lang="zh-CN" altLang="en-US" dirty="0"/>
              <a:t> </a:t>
            </a:r>
            <a:endParaRPr lang="zh-CN" altLang="en-US" dirty="0"/>
          </a:p>
        </p:txBody>
      </p:sp>
      <p:sp>
        <p:nvSpPr>
          <p:cNvPr id="71754" name="AutoShape 74"/>
          <p:cNvSpPr/>
          <p:nvPr/>
        </p:nvSpPr>
        <p:spPr>
          <a:xfrm>
            <a:off x="2374900" y="4689475"/>
            <a:ext cx="6410325" cy="1116013"/>
          </a:xfrm>
          <a:prstGeom prst="wedgeRoundRectCallout">
            <a:avLst>
              <a:gd name="adj1" fmla="val -57593"/>
              <a:gd name="adj2" fmla="val 9097"/>
              <a:gd name="adj3" fmla="val 16667"/>
            </a:avLst>
          </a:prstGeom>
          <a:gradFill rotWithShape="1">
            <a:gsLst>
              <a:gs pos="0">
                <a:srgbClr val="CCFFFF"/>
              </a:gs>
              <a:gs pos="100000">
                <a:srgbClr val="BCEBEB"/>
              </a:gs>
            </a:gsLst>
            <a:lin ang="5400000" scaled="1"/>
            <a:tileRect/>
          </a:gradFill>
          <a:ln w="9525" cap="flat" cmpd="sng">
            <a:solidFill>
              <a:schemeClr val="tx1"/>
            </a:solidFill>
            <a:prstDash val="solid"/>
            <a:miter/>
            <a:headEnd type="none" w="med" len="med"/>
            <a:tailEnd type="none" w="med" len="med"/>
          </a:ln>
        </p:spPr>
        <p:txBody>
          <a:bodyPr/>
          <a:p>
            <a:pPr lvl="0"/>
            <a:r>
              <a:rPr lang="zh-CN" altLang="en-US" dirty="0">
                <a:latin typeface="Arial" panose="020B0604020202020204" pitchFamily="34" charset="0"/>
                <a:ea typeface="宋体" panose="02010600030101010101" pitchFamily="2" charset="-122"/>
              </a:rPr>
              <a:t> </a:t>
            </a:r>
            <a:r>
              <a:rPr lang="zh-CN" altLang="en-US" b="1" dirty="0">
                <a:latin typeface="Arial" panose="020B0604020202020204" pitchFamily="34" charset="0"/>
                <a:ea typeface="宋体" panose="02010600030101010101" pitchFamily="2" charset="-122"/>
              </a:rPr>
              <a:t>指报告期内企业研发人员中具有大学本科学历或学士学位及以上学历或学位的人员。</a:t>
            </a:r>
            <a:endParaRPr lang="zh-CN" altLang="en-US" b="1" dirty="0">
              <a:latin typeface="Arial" panose="020B0604020202020204" pitchFamily="34" charset="0"/>
              <a:ea typeface="宋体" panose="02010600030101010101" pitchFamily="2" charset="-122"/>
            </a:endParaRPr>
          </a:p>
        </p:txBody>
      </p:sp>
      <p:sp>
        <p:nvSpPr>
          <p:cNvPr id="93210" name="Rectangle 87"/>
          <p:cNvSpPr/>
          <p:nvPr/>
        </p:nvSpPr>
        <p:spPr>
          <a:xfrm>
            <a:off x="503238" y="152400"/>
            <a:ext cx="7543800" cy="720725"/>
          </a:xfrm>
          <a:prstGeom prst="rect">
            <a:avLst/>
          </a:prstGeom>
          <a:noFill/>
          <a:ln w="9525">
            <a:noFill/>
          </a:ln>
        </p:spPr>
        <p:txBody>
          <a:bodyPr anchor="ctr"/>
          <a:p>
            <a:pPr lvl="0" eaLnBrk="0" hangingPunct="0"/>
            <a:r>
              <a:rPr lang="en-US" altLang="zh-CN" sz="3000" b="1">
                <a:latin typeface="黑体" panose="02010609060101010101" pitchFamily="2" charset="-122"/>
                <a:ea typeface="黑体" panose="02010609060101010101" pitchFamily="2" charset="-122"/>
                <a:sym typeface="Gill Sans MT" panose="020B0502020104020203" pitchFamily="34" charset="0"/>
              </a:rPr>
              <a:t>1</a:t>
            </a:r>
            <a:r>
              <a:rPr lang="zh-CN" altLang="en-US" sz="3000" b="1" dirty="0">
                <a:latin typeface="黑体" panose="02010609060101010101" pitchFamily="2" charset="-122"/>
                <a:ea typeface="黑体" panose="02010609060101010101" pitchFamily="2" charset="-122"/>
                <a:sym typeface="Gill Sans MT" panose="020B0502020104020203" pitchFamily="34" charset="0"/>
              </a:rPr>
              <a:t>、</a:t>
            </a:r>
            <a:r>
              <a:rPr lang="en-US" altLang="zh-CN" sz="3000" b="1">
                <a:latin typeface="黑体" panose="02010609060101010101" pitchFamily="2" charset="-122"/>
                <a:ea typeface="黑体" panose="02010609060101010101" pitchFamily="2" charset="-122"/>
                <a:sym typeface="Gill Sans MT" panose="020B0502020104020203" pitchFamily="34" charset="0"/>
              </a:rPr>
              <a:t>107-2</a:t>
            </a:r>
            <a:r>
              <a:rPr lang="zh-CN" altLang="en-US" sz="3000" b="1" dirty="0">
                <a:latin typeface="黑体" panose="02010609060101010101" pitchFamily="2" charset="-122"/>
                <a:ea typeface="黑体" panose="02010609060101010101" pitchFamily="2" charset="-122"/>
                <a:sym typeface="Gill Sans MT" panose="020B0502020104020203" pitchFamily="34" charset="0"/>
              </a:rPr>
              <a:t>表的指标解释及注意事项</a:t>
            </a:r>
            <a:endParaRPr lang="zh-CN" altLang="en-US" sz="3000" b="1" dirty="0">
              <a:latin typeface="黑体" panose="02010609060101010101" pitchFamily="2" charset="-122"/>
              <a:ea typeface="黑体" panose="02010609060101010101" pitchFamily="2" charset="-122"/>
              <a:sym typeface="Gill Sans MT" panose="020B0502020104020203" pitchFamily="34" charset="0"/>
            </a:endParaRPr>
          </a:p>
        </p:txBody>
      </p:sp>
      <p:sp>
        <p:nvSpPr>
          <p:cNvPr id="10"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3206"/>
                                        </p:tgtEl>
                                        <p:attrNameLst>
                                          <p:attrName>style.visibility</p:attrName>
                                        </p:attrNameLst>
                                      </p:cBhvr>
                                      <p:to>
                                        <p:strVal val="visible"/>
                                      </p:to>
                                    </p:set>
                                    <p:animEffect transition="in" filter="fade">
                                      <p:cBhvr>
                                        <p:cTn id="17" dur="500"/>
                                        <p:tgtEl>
                                          <p:spTgt spid="93206"/>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717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3206" grpId="0" animBg="1"/>
      <p:bldP spid="12" grpId="0" animBg="1"/>
      <p:bldP spid="7175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Rectangle 3"/>
          <p:cNvSpPr>
            <a:spLocks noGrp="1"/>
          </p:cNvSpPr>
          <p:nvPr>
            <p:ph idx="1"/>
          </p:nvPr>
        </p:nvSpPr>
        <p:spPr>
          <a:xfrm>
            <a:off x="900113" y="765175"/>
            <a:ext cx="7572375" cy="5832475"/>
          </a:xfrm>
          <a:ln/>
        </p:spPr>
        <p:txBody>
          <a:bodyPr vert="horz" wrap="square" lIns="91440" tIns="45720" rIns="91440" bIns="45720" anchor="t"/>
          <a:p>
            <a:pPr eaLnBrk="1" hangingPunct="1">
              <a:buClr>
                <a:srgbClr val="FF0000"/>
              </a:buClr>
              <a:buFont typeface="Wingdings" panose="05000000000000000000" pitchFamily="2" charset="2"/>
              <a:buChar char="l"/>
            </a:pPr>
            <a:r>
              <a:rPr lang="zh-CN" altLang="en-US" sz="2800" b="1" dirty="0">
                <a:solidFill>
                  <a:srgbClr val="0000FF"/>
                </a:solidFill>
                <a:latin typeface="Times New Roman" panose="02020603050405020304" pitchFamily="18" charset="0"/>
                <a:ea typeface="楷体_GB2312" pitchFamily="49" charset="-122"/>
              </a:rPr>
              <a:t>创新活动</a:t>
            </a:r>
            <a:r>
              <a:rPr lang="zh-CN" altLang="en-US" sz="2800" b="1" dirty="0">
                <a:latin typeface="Times New Roman" panose="02020603050405020304" pitchFamily="18" charset="0"/>
                <a:ea typeface="楷体_GB2312" pitchFamily="49" charset="-122"/>
              </a:rPr>
              <a:t>：是指以现有的知识和物质，在特定的环境中，改进或创造新事物的行为，但不限于运用的方法、元素、途径、环境等。</a:t>
            </a:r>
            <a:endParaRPr lang="zh-CN" altLang="en-US" sz="2800" b="1" dirty="0">
              <a:latin typeface="Times New Roman" panose="02020603050405020304" pitchFamily="18" charset="0"/>
              <a:ea typeface="楷体_GB2312" pitchFamily="49" charset="-122"/>
            </a:endParaRPr>
          </a:p>
          <a:p>
            <a:pPr eaLnBrk="1" hangingPunct="1">
              <a:buNone/>
            </a:pPr>
            <a:r>
              <a:rPr lang="zh-CN" altLang="en-US" dirty="0">
                <a:latin typeface="Times New Roman" panose="02020603050405020304" pitchFamily="18" charset="0"/>
                <a:ea typeface="楷体_GB2312" pitchFamily="49" charset="-122"/>
              </a:rPr>
              <a:t> </a:t>
            </a:r>
            <a:endParaRPr lang="zh-CN" altLang="en-US" dirty="0">
              <a:latin typeface="Times New Roman" panose="02020603050405020304" pitchFamily="18" charset="0"/>
              <a:ea typeface="楷体_GB2312" pitchFamily="49" charset="-122"/>
            </a:endParaRPr>
          </a:p>
        </p:txBody>
      </p:sp>
      <p:pic>
        <p:nvPicPr>
          <p:cNvPr id="22530" name="Picture 4"/>
          <p:cNvPicPr>
            <a:picLocks noChangeAspect="1"/>
          </p:cNvPicPr>
          <p:nvPr/>
        </p:nvPicPr>
        <p:blipFill>
          <a:blip r:embed="rId1"/>
          <a:stretch>
            <a:fillRect/>
          </a:stretch>
        </p:blipFill>
        <p:spPr>
          <a:xfrm>
            <a:off x="1295400" y="2205038"/>
            <a:ext cx="6877050" cy="3600450"/>
          </a:xfrm>
          <a:prstGeom prst="rect">
            <a:avLst/>
          </a:prstGeom>
          <a:noFill/>
          <a:ln w="9525">
            <a:noFill/>
          </a:ln>
        </p:spPr>
      </p:pic>
      <p:sp>
        <p:nvSpPr>
          <p:cNvPr id="4"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5271" name="表格 95270"/>
          <p:cNvGraphicFramePr/>
          <p:nvPr/>
        </p:nvGraphicFramePr>
        <p:xfrm>
          <a:off x="50800" y="296863"/>
          <a:ext cx="2036763" cy="6699250"/>
        </p:xfrm>
        <a:graphic>
          <a:graphicData uri="http://schemas.openxmlformats.org/drawingml/2006/table">
            <a:tbl>
              <a:tblPr/>
              <a:tblGrid>
                <a:gridCol w="2036763"/>
              </a:tblGrid>
              <a:tr h="465138">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algn="ctr" eaLnBrk="1" fontAlgn="ctr" hangingPunct="1">
                        <a:spcBef>
                          <a:spcPct val="0"/>
                        </a:spcBef>
                        <a:buClr>
                          <a:srgbClr val="000000"/>
                        </a:buClr>
                        <a:buNone/>
                      </a:pPr>
                      <a:r>
                        <a:rPr lang="en-US" altLang="zh-CN" sz="2400" b="1">
                          <a:solidFill>
                            <a:srgbClr val="FF0000"/>
                          </a:solidFill>
                          <a:latin typeface="Gill Sans MT" panose="020B0502020104020203" pitchFamily="34" charset="0"/>
                          <a:ea typeface="华文中宋" panose="02010600040101010101" pitchFamily="2" charset="-122"/>
                        </a:rPr>
                        <a:t>107-2</a:t>
                      </a:r>
                      <a:r>
                        <a:rPr lang="zh-CN" altLang="en-US" sz="2400" b="1" dirty="0">
                          <a:solidFill>
                            <a:srgbClr val="FF0000"/>
                          </a:solidFill>
                          <a:latin typeface="Gill Sans MT" panose="020B0502020104020203" pitchFamily="34" charset="0"/>
                          <a:ea typeface="华文中宋" panose="02010600040101010101" pitchFamily="2" charset="-122"/>
                        </a:rPr>
                        <a:t>表（续）</a:t>
                      </a:r>
                      <a:endParaRPr lang="zh-CN" altLang="en-US" sz="2400" b="1" dirty="0">
                        <a:solidFill>
                          <a:srgbClr val="FF0000"/>
                        </a:solidFill>
                        <a:latin typeface="宋体" panose="02010600030101010101" pitchFamily="2" charset="-122"/>
                        <a:ea typeface="华文中宋" panose="02010600040101010101" pitchFamily="2"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579437">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sz="1600" b="1" dirty="0">
                          <a:solidFill>
                            <a:srgbClr val="000000"/>
                          </a:solidFill>
                          <a:latin typeface="Gill Sans MT" panose="020B0502020104020203" pitchFamily="34" charset="0"/>
                          <a:ea typeface="楷体_GB2312" pitchFamily="49" charset="-122"/>
                        </a:rPr>
                        <a:t>二、科技活动费用情况</a:t>
                      </a:r>
                      <a:endParaRPr lang="zh-CN" altLang="en-US" sz="1600" b="1" dirty="0">
                        <a:solidFill>
                          <a:srgbClr val="000000"/>
                        </a:solidFill>
                        <a:latin typeface="宋体" panose="02010600030101010101" pitchFamily="2" charset="-122"/>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938213">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b="1" dirty="0"/>
                        <a:t>研发经费支出合计</a:t>
                      </a:r>
                      <a:r>
                        <a:rPr lang="zh-CN" altLang="en-US" dirty="0"/>
                        <a:t> </a:t>
                      </a:r>
                      <a:endParaRPr lang="zh-CN" altLang="en-US" dirty="0"/>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1430337">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b="1" dirty="0"/>
                        <a:t>研发经费支出合计中使用来自政府部门的研发资金</a:t>
                      </a:r>
                      <a:r>
                        <a:rPr lang="zh-CN" altLang="en-US" dirty="0"/>
                        <a:t> </a:t>
                      </a:r>
                      <a:endParaRPr lang="zh-CN" altLang="en-US" dirty="0"/>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1095375">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b="1" dirty="0"/>
                        <a:t>企业内部的日常研发经费支出</a:t>
                      </a:r>
                      <a:r>
                        <a:rPr lang="zh-CN" altLang="en-US" dirty="0"/>
                        <a:t> </a:t>
                      </a:r>
                      <a:endParaRPr lang="zh-CN" altLang="en-US" dirty="0"/>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1430338">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b="1" dirty="0"/>
                        <a:t>企业内部的日常研发经费支出中人员人工费</a:t>
                      </a:r>
                      <a:r>
                        <a:rPr lang="zh-CN" altLang="en-US" dirty="0"/>
                        <a:t> </a:t>
                      </a:r>
                      <a:endParaRPr lang="zh-CN" altLang="en-US" dirty="0"/>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760412">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sz="1200" b="1" dirty="0"/>
                        <a:t>企业内部的日常研发经费支出中折旧费用与长期费用摊销</a:t>
                      </a:r>
                      <a:r>
                        <a:rPr lang="zh-CN" altLang="en-US" sz="2000" dirty="0"/>
                        <a:t> </a:t>
                      </a:r>
                      <a:endParaRPr lang="zh-CN" altLang="en-US" sz="2000" dirty="0"/>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bl>
          </a:graphicData>
        </a:graphic>
      </p:graphicFrame>
      <p:sp>
        <p:nvSpPr>
          <p:cNvPr id="95253" name="圆角矩形标注 18"/>
          <p:cNvSpPr/>
          <p:nvPr/>
        </p:nvSpPr>
        <p:spPr>
          <a:xfrm>
            <a:off x="2376488" y="584200"/>
            <a:ext cx="6264275" cy="1152525"/>
          </a:xfrm>
          <a:prstGeom prst="wedgeRoundRectCallout">
            <a:avLst>
              <a:gd name="adj1" fmla="val -56588"/>
              <a:gd name="adj2" fmla="val 80301"/>
              <a:gd name="adj3" fmla="val 16667"/>
            </a:avLst>
          </a:prstGeom>
          <a:gradFill rotWithShape="1">
            <a:gsLst>
              <a:gs pos="0">
                <a:srgbClr val="A5DDF3">
                  <a:alpha val="100000"/>
                </a:srgbClr>
              </a:gs>
              <a:gs pos="35001">
                <a:srgbClr val="C0E6F5">
                  <a:alpha val="100000"/>
                </a:srgbClr>
              </a:gs>
              <a:gs pos="100000">
                <a:srgbClr val="E6F6FC">
                  <a:alpha val="100000"/>
                </a:srgbClr>
              </a:gs>
            </a:gsLst>
            <a:lin ang="16200000" scaled="1"/>
            <a:tileRect/>
          </a:gradFill>
          <a:ln w="9525" cap="flat" cmpd="sng">
            <a:solidFill>
              <a:srgbClr val="348FA6"/>
            </a:solidFill>
            <a:prstDash val="solid"/>
            <a:miter/>
            <a:headEnd type="none" w="med" len="med"/>
            <a:tailEnd type="none" w="med" len="med"/>
          </a:ln>
          <a:effectLst>
            <a:outerShdw dist="20000" dir="5400000" rotWithShape="0">
              <a:srgbClr val="000000">
                <a:alpha val="37999"/>
              </a:srgbClr>
            </a:outerShdw>
          </a:effectLst>
        </p:spPr>
        <p:txBody>
          <a:bodyPr lIns="36000" rIns="0" anchor="ctr"/>
          <a:p>
            <a:pPr lvl="0"/>
            <a:r>
              <a:rPr lang="zh-CN" altLang="en-US" dirty="0">
                <a:latin typeface="Arial" panose="020B0604020202020204" pitchFamily="34" charset="0"/>
                <a:ea typeface="宋体" panose="02010600030101010101" pitchFamily="2" charset="-122"/>
              </a:rPr>
              <a:t> </a:t>
            </a:r>
            <a:r>
              <a:rPr lang="zh-CN" altLang="en-US" b="1" dirty="0">
                <a:latin typeface="Arial" panose="020B0604020202020204" pitchFamily="34" charset="0"/>
                <a:ea typeface="宋体" panose="02010600030101010101" pitchFamily="2" charset="-122"/>
              </a:rPr>
              <a:t>指报告期内企业研发活动的经费支出合计，包括企业内部的日常研发经费支出，当年形成用于研发的固定资产支出和委托外单位开展研发的经费支出。</a:t>
            </a:r>
            <a:endParaRPr lang="zh-CN" altLang="en-US" b="1" dirty="0">
              <a:latin typeface="Arial" panose="020B0604020202020204" pitchFamily="34" charset="0"/>
              <a:ea typeface="宋体" panose="02010600030101010101" pitchFamily="2" charset="-122"/>
            </a:endParaRPr>
          </a:p>
        </p:txBody>
      </p:sp>
      <p:sp>
        <p:nvSpPr>
          <p:cNvPr id="95254" name="圆角矩形标注 19"/>
          <p:cNvSpPr/>
          <p:nvPr/>
        </p:nvSpPr>
        <p:spPr>
          <a:xfrm>
            <a:off x="2376488" y="1881188"/>
            <a:ext cx="6264275" cy="827087"/>
          </a:xfrm>
          <a:prstGeom prst="wedgeRoundRectCallout">
            <a:avLst>
              <a:gd name="adj1" fmla="val -57500"/>
              <a:gd name="adj2" fmla="val 53454"/>
              <a:gd name="adj3" fmla="val 16667"/>
            </a:avLst>
          </a:prstGeom>
          <a:gradFill rotWithShape="1">
            <a:gsLst>
              <a:gs pos="0">
                <a:srgbClr val="A5DDF3">
                  <a:alpha val="100000"/>
                </a:srgbClr>
              </a:gs>
              <a:gs pos="35001">
                <a:srgbClr val="C0E6F5">
                  <a:alpha val="100000"/>
                </a:srgbClr>
              </a:gs>
              <a:gs pos="100000">
                <a:srgbClr val="E6F6FC">
                  <a:alpha val="100000"/>
                </a:srgbClr>
              </a:gs>
            </a:gsLst>
            <a:lin ang="16200000" scaled="1"/>
            <a:tileRect/>
          </a:gradFill>
          <a:ln w="9525" cap="flat" cmpd="sng">
            <a:solidFill>
              <a:srgbClr val="348FA6"/>
            </a:solidFill>
            <a:prstDash val="solid"/>
            <a:miter/>
            <a:headEnd type="none" w="med" len="med"/>
            <a:tailEnd type="none" w="med" len="med"/>
          </a:ln>
          <a:effectLst>
            <a:outerShdw dist="20000" dir="5400000" rotWithShape="0">
              <a:srgbClr val="000000">
                <a:alpha val="37999"/>
              </a:srgbClr>
            </a:outerShdw>
          </a:effectLst>
        </p:spPr>
        <p:txBody>
          <a:bodyPr lIns="36000" rIns="0" anchor="ctr"/>
          <a:p>
            <a:pPr lvl="0"/>
            <a:r>
              <a:rPr lang="zh-CN" altLang="en-US" b="1" dirty="0">
                <a:latin typeface="Arial" panose="020B0604020202020204" pitchFamily="34" charset="0"/>
                <a:ea typeface="宋体" panose="02010600030101010101" pitchFamily="2" charset="-122"/>
              </a:rPr>
              <a:t>指报告期内企业使用的从政府有关部门得到的研发活动资金，包括纳入国家计划的中间试验费、政府科技贷款等。</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95255" name="圆角矩形标注 20"/>
          <p:cNvSpPr/>
          <p:nvPr/>
        </p:nvSpPr>
        <p:spPr>
          <a:xfrm>
            <a:off x="2303463" y="2781300"/>
            <a:ext cx="6264275" cy="2303463"/>
          </a:xfrm>
          <a:prstGeom prst="wedgeRoundRectCallout">
            <a:avLst>
              <a:gd name="adj1" fmla="val -57222"/>
              <a:gd name="adj2" fmla="val 2102"/>
              <a:gd name="adj3" fmla="val 16667"/>
            </a:avLst>
          </a:prstGeom>
          <a:gradFill rotWithShape="1">
            <a:gsLst>
              <a:gs pos="0">
                <a:srgbClr val="A5DDF3">
                  <a:alpha val="100000"/>
                </a:srgbClr>
              </a:gs>
              <a:gs pos="35001">
                <a:srgbClr val="C0E6F5">
                  <a:alpha val="100000"/>
                </a:srgbClr>
              </a:gs>
              <a:gs pos="100000">
                <a:srgbClr val="E6F6FC">
                  <a:alpha val="100000"/>
                </a:srgbClr>
              </a:gs>
            </a:gsLst>
            <a:lin ang="16200000" scaled="1"/>
            <a:tileRect/>
          </a:gradFill>
          <a:ln w="9525" cap="flat" cmpd="sng">
            <a:solidFill>
              <a:srgbClr val="348FA6"/>
            </a:solidFill>
            <a:prstDash val="solid"/>
            <a:miter/>
            <a:headEnd type="none" w="med" len="med"/>
            <a:tailEnd type="none" w="med" len="med"/>
          </a:ln>
          <a:effectLst>
            <a:outerShdw dist="20000" dir="5400000" rotWithShape="0">
              <a:srgbClr val="000000">
                <a:alpha val="37999"/>
              </a:srgbClr>
            </a:outerShdw>
          </a:effectLst>
        </p:spPr>
        <p:txBody>
          <a:bodyPr lIns="36000" rIns="0" anchor="ctr"/>
          <a:p>
            <a:pPr lvl="0"/>
            <a:r>
              <a:rPr lang="zh-CN" altLang="en-US" sz="1400" b="1" dirty="0">
                <a:latin typeface="Arial" panose="020B0604020202020204" pitchFamily="34" charset="0"/>
                <a:ea typeface="宋体" panose="02010600030101010101" pitchFamily="2" charset="-122"/>
              </a:rPr>
              <a:t>指报告期内企业内部研发活动的直接支出，以及用于研发活动的管理费、服务费以及外协加工费等支出。不包括当年形成用于研发的固定资产支出、委托外单位开展研发的经费支出、生产性活动支出、归还贷款支出以及购买专利等无形资产支出。对于在财务上单独核算研究开发费或技术开发费的企业，该指标直接抄取相应会计科目当年实际发生额，包括人员人工费、直接投入（包括原材料费等）、折旧费用与长期费用摊销、无形资产摊销、其他费用（含设计费、装备调试费等）等。对于在财务上未单独核算研究开发费或技术开发费的企业，该指标应分项目归集整理，即按项目分列人员劳务费、原材料费、其他费用等支出项，再加上未列入项目经费的相关人员工资、管理和服务费用等支出取得。</a:t>
            </a:r>
            <a:r>
              <a:rPr lang="zh-CN" altLang="en-US" sz="2400" dirty="0">
                <a:latin typeface="Arial" panose="020B0604020202020204" pitchFamily="34" charset="0"/>
                <a:ea typeface="宋体" panose="02010600030101010101" pitchFamily="2" charset="-122"/>
              </a:rPr>
              <a:t> </a:t>
            </a:r>
            <a:endParaRPr lang="zh-CN" altLang="en-US" sz="2400" dirty="0">
              <a:latin typeface="Arial" panose="020B0604020202020204" pitchFamily="34" charset="0"/>
              <a:ea typeface="宋体" panose="02010600030101010101" pitchFamily="2" charset="-122"/>
            </a:endParaRPr>
          </a:p>
        </p:txBody>
      </p:sp>
      <p:sp>
        <p:nvSpPr>
          <p:cNvPr id="95257" name="圆角矩形标注 23"/>
          <p:cNvSpPr/>
          <p:nvPr/>
        </p:nvSpPr>
        <p:spPr>
          <a:xfrm>
            <a:off x="2339975" y="5278438"/>
            <a:ext cx="6264275" cy="779462"/>
          </a:xfrm>
          <a:prstGeom prst="wedgeRoundRectCallout">
            <a:avLst>
              <a:gd name="adj1" fmla="val -57097"/>
              <a:gd name="adj2" fmla="val -53056"/>
              <a:gd name="adj3" fmla="val 16667"/>
            </a:avLst>
          </a:prstGeom>
          <a:gradFill rotWithShape="1">
            <a:gsLst>
              <a:gs pos="0">
                <a:srgbClr val="A5DDF3">
                  <a:alpha val="100000"/>
                </a:srgbClr>
              </a:gs>
              <a:gs pos="35001">
                <a:srgbClr val="C0E6F5">
                  <a:alpha val="100000"/>
                </a:srgbClr>
              </a:gs>
              <a:gs pos="100000">
                <a:srgbClr val="E6F6FC">
                  <a:alpha val="100000"/>
                </a:srgbClr>
              </a:gs>
            </a:gsLst>
            <a:lin ang="16200000" scaled="1"/>
            <a:tileRect/>
          </a:gradFill>
          <a:ln w="9525" cap="flat" cmpd="sng">
            <a:solidFill>
              <a:srgbClr val="348FA6"/>
            </a:solidFill>
            <a:prstDash val="solid"/>
            <a:miter/>
            <a:headEnd type="none" w="med" len="med"/>
            <a:tailEnd type="none" w="med" len="med"/>
          </a:ln>
          <a:effectLst>
            <a:outerShdw dist="20000" dir="5400000" rotWithShape="0">
              <a:srgbClr val="000000">
                <a:alpha val="37999"/>
              </a:srgbClr>
            </a:outerShdw>
          </a:effectLst>
        </p:spPr>
        <p:txBody>
          <a:bodyPr lIns="36000" rIns="0" anchor="ctr"/>
          <a:p>
            <a:pPr lvl="0"/>
            <a:r>
              <a:rPr lang="zh-CN" altLang="en-US" sz="1400" b="1" dirty="0">
                <a:latin typeface="Arial" panose="020B0604020202020204" pitchFamily="34" charset="0"/>
                <a:ea typeface="宋体" panose="02010600030101010101" pitchFamily="2" charset="-122"/>
              </a:rPr>
              <a:t>指报告期内企业支付给研发人员的工资薪金，包括基本工资、奖金、津贴、补贴、各种保险、年终加薪、加班工资以及与研发人员任职或者受雇有关的其他支出</a:t>
            </a:r>
            <a:r>
              <a:rPr lang="zh-CN" altLang="en-US" b="1" dirty="0">
                <a:latin typeface="Arial" panose="020B0604020202020204" pitchFamily="34" charset="0"/>
                <a:ea typeface="宋体" panose="02010600030101010101" pitchFamily="2" charset="-122"/>
              </a:rPr>
              <a:t>。</a:t>
            </a:r>
            <a:endParaRPr lang="zh-CN" altLang="en-US" b="1" dirty="0">
              <a:latin typeface="Arial" panose="020B0604020202020204" pitchFamily="34" charset="0"/>
              <a:ea typeface="宋体" panose="02010600030101010101" pitchFamily="2" charset="-122"/>
            </a:endParaRPr>
          </a:p>
        </p:txBody>
      </p:sp>
      <p:sp>
        <p:nvSpPr>
          <p:cNvPr id="25" name="圆角矩形标注 24"/>
          <p:cNvSpPr>
            <a:spLocks noChangeArrowheads="1"/>
          </p:cNvSpPr>
          <p:nvPr/>
        </p:nvSpPr>
        <p:spPr bwMode="auto">
          <a:xfrm>
            <a:off x="2303463" y="6315075"/>
            <a:ext cx="6264275" cy="542925"/>
          </a:xfrm>
          <a:prstGeom prst="wedgeRoundRectCallout">
            <a:avLst>
              <a:gd name="adj1" fmla="val -58182"/>
              <a:gd name="adj2" fmla="val -38836"/>
              <a:gd name="adj3" fmla="val 16667"/>
            </a:avLst>
          </a:prstGeom>
          <a:gradFill rotWithShape="1">
            <a:gsLst>
              <a:gs pos="0">
                <a:srgbClr val="A5DDF3"/>
              </a:gs>
              <a:gs pos="35001">
                <a:srgbClr val="C0E6F5"/>
              </a:gs>
              <a:gs pos="100000">
                <a:srgbClr val="E6F6FC"/>
              </a:gs>
            </a:gsLst>
            <a:lin ang="16200000" scaled="1"/>
          </a:gradFill>
          <a:ln w="9525" algn="ctr">
            <a:solidFill>
              <a:srgbClr val="348FA6"/>
            </a:solidFill>
            <a:miter lim="800000"/>
          </a:ln>
          <a:effectLst>
            <a:outerShdw dist="20000" dir="5400000" rotWithShape="0">
              <a:srgbClr val="000000">
                <a:alpha val="37999"/>
              </a:srgbClr>
            </a:outerShdw>
          </a:effectLst>
        </p:spPr>
        <p:txBody>
          <a:bodyPr lIns="36000" rIns="0" anchor="ctr"/>
          <a:p>
            <a:pPr lvl="0"/>
            <a:r>
              <a:rPr lang="zh-CN" altLang="en-US" sz="1400" b="1" dirty="0"/>
              <a:t>指报告期内企业为实施研发活动而购置的仪器和设备以及在用建筑物的折旧费用，包括研发设施改建、改装、装修和修理过程中发生的长期待摊费用。</a:t>
            </a:r>
            <a:endParaRPr lang="zh-CN" altLang="en-US" sz="1400" b="1" dirty="0"/>
          </a:p>
        </p:txBody>
      </p:sp>
      <p:sp>
        <p:nvSpPr>
          <p:cNvPr id="9"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5253"/>
                                        </p:tgtEl>
                                        <p:attrNameLst>
                                          <p:attrName>style.visibility</p:attrName>
                                        </p:attrNameLst>
                                      </p:cBhvr>
                                      <p:to>
                                        <p:strVal val="visible"/>
                                      </p:to>
                                    </p:set>
                                    <p:animEffect transition="in" filter="fade">
                                      <p:cBhvr>
                                        <p:cTn id="7" dur="500"/>
                                        <p:tgtEl>
                                          <p:spTgt spid="952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5254"/>
                                        </p:tgtEl>
                                        <p:attrNameLst>
                                          <p:attrName>style.visibility</p:attrName>
                                        </p:attrNameLst>
                                      </p:cBhvr>
                                      <p:to>
                                        <p:strVal val="visible"/>
                                      </p:to>
                                    </p:set>
                                    <p:animEffect transition="in" filter="fade">
                                      <p:cBhvr>
                                        <p:cTn id="12" dur="500"/>
                                        <p:tgtEl>
                                          <p:spTgt spid="9525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5255"/>
                                        </p:tgtEl>
                                        <p:attrNameLst>
                                          <p:attrName>style.visibility</p:attrName>
                                        </p:attrNameLst>
                                      </p:cBhvr>
                                      <p:to>
                                        <p:strVal val="visible"/>
                                      </p:to>
                                    </p:set>
                                    <p:animEffect transition="in" filter="fade">
                                      <p:cBhvr>
                                        <p:cTn id="17" dur="500"/>
                                        <p:tgtEl>
                                          <p:spTgt spid="9525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5257"/>
                                        </p:tgtEl>
                                        <p:attrNameLst>
                                          <p:attrName>style.visibility</p:attrName>
                                        </p:attrNameLst>
                                      </p:cBhvr>
                                      <p:to>
                                        <p:strVal val="visible"/>
                                      </p:to>
                                    </p:set>
                                    <p:animEffect transition="in" filter="fade">
                                      <p:cBhvr>
                                        <p:cTn id="22" dur="500"/>
                                        <p:tgtEl>
                                          <p:spTgt spid="9525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53" grpId="0" animBg="1"/>
      <p:bldP spid="95254" grpId="0" animBg="1"/>
      <p:bldP spid="95255" grpId="0" animBg="1"/>
      <p:bldP spid="95257" grpId="0" animBg="1"/>
      <p:bldP spid="25"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7938" name="标题 167937"/>
          <p:cNvSpPr>
            <a:spLocks noGrp="1"/>
          </p:cNvSpPr>
          <p:nvPr>
            <p:ph type="title"/>
          </p:nvPr>
        </p:nvSpPr>
        <p:spPr>
          <a:ln/>
        </p:spPr>
        <p:txBody>
          <a:bodyPr lIns="0" rIns="0" bIns="0" anchor="b"/>
          <a:p>
            <a:r>
              <a:rPr lang="en-US" altLang="zh-CN" sz="5100" b="1">
                <a:solidFill>
                  <a:srgbClr val="FF0000"/>
                </a:solidFill>
                <a:latin typeface="Gill Sans MT" panose="020B0502020104020203" pitchFamily="34" charset="0"/>
                <a:ea typeface="华文中宋" panose="02010600040101010101" pitchFamily="2" charset="-122"/>
              </a:rPr>
              <a:t>107-2</a:t>
            </a:r>
            <a:r>
              <a:rPr lang="zh-CN" altLang="en-US" sz="5100" b="1" dirty="0">
                <a:solidFill>
                  <a:srgbClr val="FF0000"/>
                </a:solidFill>
                <a:latin typeface="Gill Sans MT" panose="020B0502020104020203" pitchFamily="34" charset="0"/>
                <a:ea typeface="华文中宋" panose="02010600040101010101" pitchFamily="2" charset="-122"/>
              </a:rPr>
              <a:t>表（续）</a:t>
            </a:r>
            <a:endParaRPr lang="zh-CN" altLang="en-US" sz="5100" b="1" dirty="0">
              <a:solidFill>
                <a:srgbClr val="FF0000"/>
              </a:solidFill>
              <a:latin typeface="Gill Sans MT" panose="020B0502020104020203" pitchFamily="34" charset="0"/>
              <a:ea typeface="华文中宋" panose="02010600040101010101" pitchFamily="2" charset="-122"/>
            </a:endParaRPr>
          </a:p>
        </p:txBody>
      </p:sp>
      <p:sp>
        <p:nvSpPr>
          <p:cNvPr id="167939" name="文本占位符 167938"/>
          <p:cNvSpPr>
            <a:spLocks noGrp="1"/>
          </p:cNvSpPr>
          <p:nvPr>
            <p:ph type="body" idx="1"/>
          </p:nvPr>
        </p:nvSpPr>
        <p:spPr>
          <a:ln/>
        </p:spPr>
        <p:txBody>
          <a:bodyPr/>
          <a:p>
            <a:pPr>
              <a:lnSpc>
                <a:spcPct val="80000"/>
              </a:lnSpc>
            </a:pPr>
            <a:r>
              <a:rPr lang="zh-CN" altLang="en-US" sz="2100" dirty="0"/>
              <a:t>企业内部的日常研发经费支出中无形资产摊销  指报告期内企业因研发活动需要购入的专有技术（包括专利、非专利发明、许可证、专有技术、设计和计算方法等）所发生的费用摊销。</a:t>
            </a:r>
            <a:endParaRPr lang="zh-CN" altLang="en-US" sz="2100" dirty="0"/>
          </a:p>
          <a:p>
            <a:pPr>
              <a:lnSpc>
                <a:spcPct val="80000"/>
              </a:lnSpc>
            </a:pPr>
            <a:r>
              <a:rPr lang="zh-CN" altLang="en-US" sz="2100" dirty="0"/>
              <a:t>企业内部的日常研发经费支出中的其他费用  指报告期内企业为研发活动所发生的除人员人工费、原材料费、折旧费用与长期费用摊销、无形资产摊销等费用之外的其他费用，包括用于研发活动的设计费、装备调试费、办公费、通讯费、专利申请维护费、高新科技研发保险费等。</a:t>
            </a:r>
            <a:endParaRPr lang="zh-CN" altLang="en-US" sz="2100" dirty="0"/>
          </a:p>
          <a:p>
            <a:pPr>
              <a:lnSpc>
                <a:spcPct val="80000"/>
              </a:lnSpc>
            </a:pPr>
            <a:r>
              <a:rPr lang="zh-CN" altLang="en-US" sz="2100" dirty="0"/>
              <a:t>当年形成用于研发的固定资产支出  指报告期内企业形成的用于研发的固定资产原价。对于研发与生产共用的固定资产应按比例进行分摊，其中仪器和设备一般应按使用时间进行分摊，建筑物一般应按使用面积进行分摊。</a:t>
            </a:r>
            <a:endParaRPr lang="zh-CN" altLang="en-US" sz="2100" dirty="0"/>
          </a:p>
          <a:p>
            <a:pPr>
              <a:lnSpc>
                <a:spcPct val="80000"/>
              </a:lnSpc>
            </a:pPr>
            <a:r>
              <a:rPr lang="zh-CN" altLang="en-US" sz="2100" dirty="0"/>
              <a:t>当年形成用于研发的固定资产支出中的仪器和设备  指报告期内企业形成的用于研发的固定资产中的仪器和设备原价。其中，设备包括用于科技活动的各类机器和设备、试验测量仪器、运输工具、工装工具等。</a:t>
            </a:r>
            <a:endParaRPr lang="zh-CN" altLang="en-US" sz="21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8962" name="标题 168961"/>
          <p:cNvSpPr>
            <a:spLocks noGrp="1"/>
          </p:cNvSpPr>
          <p:nvPr>
            <p:ph type="title"/>
          </p:nvPr>
        </p:nvSpPr>
        <p:spPr>
          <a:ln/>
        </p:spPr>
        <p:txBody>
          <a:bodyPr lIns="0" rIns="0" bIns="0" anchor="b"/>
          <a:p>
            <a:r>
              <a:rPr lang="en-US" altLang="zh-CN" sz="5100" b="1">
                <a:solidFill>
                  <a:srgbClr val="FF0000"/>
                </a:solidFill>
                <a:latin typeface="Gill Sans MT" panose="020B0502020104020203" pitchFamily="34" charset="0"/>
                <a:ea typeface="华文中宋" panose="02010600040101010101" pitchFamily="2" charset="-122"/>
              </a:rPr>
              <a:t>107-2</a:t>
            </a:r>
            <a:r>
              <a:rPr lang="zh-CN" altLang="en-US" sz="5100" b="1" dirty="0">
                <a:solidFill>
                  <a:srgbClr val="FF0000"/>
                </a:solidFill>
                <a:latin typeface="Gill Sans MT" panose="020B0502020104020203" pitchFamily="34" charset="0"/>
                <a:ea typeface="华文中宋" panose="02010600040101010101" pitchFamily="2" charset="-122"/>
              </a:rPr>
              <a:t>表（续）</a:t>
            </a:r>
            <a:endParaRPr lang="zh-CN" altLang="en-US" sz="5100" b="1" dirty="0">
              <a:solidFill>
                <a:srgbClr val="FF0000"/>
              </a:solidFill>
              <a:latin typeface="Gill Sans MT" panose="020B0502020104020203" pitchFamily="34" charset="0"/>
              <a:ea typeface="华文中宋" panose="02010600040101010101" pitchFamily="2" charset="-122"/>
            </a:endParaRPr>
          </a:p>
        </p:txBody>
      </p:sp>
      <p:sp>
        <p:nvSpPr>
          <p:cNvPr id="168965" name="文本占位符 168964"/>
          <p:cNvSpPr/>
          <p:nvPr>
            <p:ph type="body" idx="1"/>
          </p:nvPr>
        </p:nvSpPr>
        <p:spPr>
          <a:ln/>
          <a:effectLst>
            <a:prstShdw prst="shdw17" dist="17961" dir="2699999">
              <a:schemeClr val="accent1">
                <a:gamma/>
                <a:shade val="60000"/>
                <a:invGamma/>
              </a:schemeClr>
            </a:prstShdw>
          </a:effectLst>
        </p:spPr>
        <p:txBody>
          <a:bodyPr vert="horz" wrap="square" lIns="91440" tIns="45720" rIns="91440" bIns="45720" anchor="t"/>
          <a:p>
            <a:pPr>
              <a:lnSpc>
                <a:spcPct val="80000"/>
              </a:lnSpc>
            </a:pPr>
            <a:r>
              <a:rPr lang="zh-CN" altLang="en-US" sz="2200" dirty="0"/>
              <a:t>委托外单位开展研发的经费支出  指报告期内企业委托外单位或与外单位合作进行研发活动而拨给对方的经费。不包括外协加工费。</a:t>
            </a:r>
            <a:endParaRPr lang="zh-CN" altLang="en-US" sz="2200" dirty="0"/>
          </a:p>
          <a:p>
            <a:pPr>
              <a:lnSpc>
                <a:spcPct val="80000"/>
              </a:lnSpc>
            </a:pPr>
            <a:r>
              <a:rPr lang="zh-CN" altLang="en-US" sz="2200" dirty="0"/>
              <a:t>委托外单位开展研发的经费支出中对境内研究机构的支出  指报告期内企业委托或与境内独立研究机构合作开展研发活动而支付予其的经费。</a:t>
            </a:r>
            <a:endParaRPr lang="zh-CN" altLang="en-US" sz="2200" dirty="0"/>
          </a:p>
          <a:p>
            <a:pPr>
              <a:lnSpc>
                <a:spcPct val="80000"/>
              </a:lnSpc>
            </a:pPr>
            <a:r>
              <a:rPr lang="zh-CN" altLang="en-US" sz="2200" dirty="0"/>
              <a:t>委托外单位开展研发的经费支出中对境内高等学校支出  指报告期内企业委托或与境内高等学校合作开展研发活动而支付予其的经费。</a:t>
            </a:r>
            <a:endParaRPr lang="zh-CN" altLang="en-US" sz="2200" dirty="0"/>
          </a:p>
          <a:p>
            <a:pPr>
              <a:lnSpc>
                <a:spcPct val="80000"/>
              </a:lnSpc>
            </a:pPr>
            <a:r>
              <a:rPr lang="zh-CN" altLang="en-US" sz="2200" dirty="0"/>
              <a:t>委托外单位开展研发的经费支出中对境内企业支出  指报告期内企业委托或与境内企业合作开展研发活动而支付予其的经费。</a:t>
            </a:r>
            <a:endParaRPr lang="zh-CN" altLang="en-US" sz="2200" dirty="0"/>
          </a:p>
          <a:p>
            <a:pPr>
              <a:lnSpc>
                <a:spcPct val="80000"/>
              </a:lnSpc>
            </a:pPr>
            <a:r>
              <a:rPr lang="zh-CN" altLang="en-US" sz="2200" dirty="0"/>
              <a:t>委托外单位开展研发的经费支出中对境外支出  指报告期内企业委托或与国外或港澳台机构合作开展研发活动而支付予其的经费。</a:t>
            </a:r>
            <a:endParaRPr lang="zh-CN" altLang="en-US" sz="22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29" name="Rectangle 2"/>
          <p:cNvSpPr>
            <a:spLocks noGrp="1"/>
          </p:cNvSpPr>
          <p:nvPr>
            <p:ph idx="1"/>
          </p:nvPr>
        </p:nvSpPr>
        <p:spPr>
          <a:xfrm>
            <a:off x="900113" y="1233488"/>
            <a:ext cx="7740650" cy="4356100"/>
          </a:xfrm>
          <a:ln/>
        </p:spPr>
        <p:txBody>
          <a:bodyPr vert="horz" wrap="square" lIns="91440" tIns="45720" rIns="91440" bIns="45720" anchor="t"/>
          <a:p>
            <a:pPr eaLnBrk="1" hangingPunct="1">
              <a:lnSpc>
                <a:spcPct val="110000"/>
              </a:lnSpc>
              <a:spcBef>
                <a:spcPct val="50000"/>
              </a:spcBef>
              <a:spcAft>
                <a:spcPct val="50000"/>
              </a:spcAft>
              <a:buClr>
                <a:srgbClr val="FF0066"/>
              </a:buClr>
              <a:buFont typeface="Wingdings" panose="05000000000000000000" pitchFamily="2" charset="2"/>
              <a:buChar char="u"/>
            </a:pPr>
            <a:r>
              <a:rPr lang="zh-CN" altLang="en-US" sz="2500" b="1" dirty="0">
                <a:latin typeface="Times New Roman" panose="02020603050405020304" pitchFamily="18" charset="0"/>
                <a:ea typeface="楷体_GB2312" pitchFamily="49" charset="-122"/>
              </a:rPr>
              <a:t>对于在会计财务账上有单独设置“研究开发费用（或技术开发费用）”会计科目的企业，本表的</a:t>
            </a:r>
            <a:r>
              <a:rPr lang="zh-CN" altLang="en-US" sz="2500" b="1" u="sng" dirty="0">
                <a:solidFill>
                  <a:srgbClr val="FF0000"/>
                </a:solidFill>
                <a:latin typeface="Times New Roman" panose="02020603050405020304" pitchFamily="18" charset="0"/>
                <a:ea typeface="楷体_GB2312" pitchFamily="49" charset="-122"/>
              </a:rPr>
              <a:t>“二、研发活动经费情况”的指标</a:t>
            </a:r>
            <a:r>
              <a:rPr lang="en-US" altLang="zh-CN" sz="2500" b="1" u="sng">
                <a:solidFill>
                  <a:srgbClr val="FF0000"/>
                </a:solidFill>
                <a:latin typeface="Times New Roman" panose="02020603050405020304" pitchFamily="18" charset="0"/>
                <a:ea typeface="楷体_GB2312" pitchFamily="49" charset="-122"/>
              </a:rPr>
              <a:t>, </a:t>
            </a:r>
            <a:r>
              <a:rPr lang="zh-CN" altLang="en-US" sz="2500" b="1" dirty="0">
                <a:latin typeface="Times New Roman" panose="02020603050405020304" pitchFamily="18" charset="0"/>
                <a:ea typeface="楷体_GB2312" pitchFamily="49" charset="-122"/>
              </a:rPr>
              <a:t>基本上都可从相应会计科目的当年实际发生额中直接抄取。</a:t>
            </a:r>
            <a:endParaRPr lang="zh-CN" altLang="en-US" sz="2500" b="1" dirty="0">
              <a:latin typeface="Times New Roman" panose="02020603050405020304" pitchFamily="18" charset="0"/>
              <a:ea typeface="楷体_GB2312" pitchFamily="49" charset="-122"/>
            </a:endParaRPr>
          </a:p>
          <a:p>
            <a:pPr eaLnBrk="1" hangingPunct="1">
              <a:lnSpc>
                <a:spcPct val="110000"/>
              </a:lnSpc>
              <a:spcBef>
                <a:spcPct val="60000"/>
              </a:spcBef>
              <a:spcAft>
                <a:spcPct val="50000"/>
              </a:spcAft>
              <a:buClr>
                <a:srgbClr val="FF0066"/>
              </a:buClr>
              <a:buFont typeface="Wingdings" panose="05000000000000000000" pitchFamily="2" charset="2"/>
              <a:buChar char="u"/>
            </a:pPr>
            <a:r>
              <a:rPr lang="zh-CN" altLang="en-US" sz="2500" b="1" dirty="0">
                <a:latin typeface="Times New Roman" panose="02020603050405020304" pitchFamily="18" charset="0"/>
                <a:ea typeface="楷体_GB2312" pitchFamily="49" charset="-122"/>
              </a:rPr>
              <a:t>对于没有设置独立的“研究开发费（或技术开发费）”会计科目的企业，就只能分项目进行归集整理了。</a:t>
            </a:r>
            <a:endParaRPr lang="zh-CN" altLang="en-US" sz="2500" b="1" dirty="0">
              <a:latin typeface="Times New Roman" panose="02020603050405020304" pitchFamily="18" charset="0"/>
              <a:ea typeface="楷体_GB2312" pitchFamily="49" charset="-122"/>
            </a:endParaRPr>
          </a:p>
        </p:txBody>
      </p:sp>
      <p:sp>
        <p:nvSpPr>
          <p:cNvPr id="3"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6" name="Rectangle 2"/>
          <p:cNvSpPr>
            <a:spLocks noGrp="1" noChangeArrowheads="1"/>
          </p:cNvSpPr>
          <p:nvPr>
            <p:ph type="title"/>
          </p:nvPr>
        </p:nvSpPr>
        <p:spPr>
          <a:xfrm>
            <a:off x="611188" y="188913"/>
            <a:ext cx="7669213" cy="647700"/>
          </a:xfrm>
        </p:spPr>
        <p:txBody>
          <a:bodyPr vert="horz" wrap="square" lIns="0" tIns="45720" rIns="0" bIns="0" numCol="1" anchor="b" anchorCtr="0" compatLnSpc="1"/>
          <a:p>
            <a:pPr lvl="0" algn="ctr" eaLnBrk="1" hangingPunct="1"/>
            <a:r>
              <a:rPr lang="zh-CN" altLang="en-US" sz="2200" dirty="0">
                <a:effectLst>
                  <a:outerShdw blurRad="38100" dist="38100" dir="2700000">
                    <a:srgbClr val="C0C0C0"/>
                  </a:outerShdw>
                </a:effectLst>
                <a:latin typeface="华康简标题宋" pitchFamily="49" charset="-122"/>
                <a:ea typeface="华康简标题宋" pitchFamily="49" charset="-122"/>
              </a:rPr>
              <a:t>  </a:t>
            </a:r>
            <a:r>
              <a:rPr lang="zh-CN" altLang="en-US" sz="2200" b="1" dirty="0">
                <a:solidFill>
                  <a:srgbClr val="0000FF"/>
                </a:solidFill>
                <a:latin typeface="Times New Roman" panose="02020603050405020304" pitchFamily="18" charset="0"/>
                <a:ea typeface="华康简标题宋" pitchFamily="49" charset="-122"/>
              </a:rPr>
              <a:t>“</a:t>
            </a:r>
            <a:r>
              <a:rPr lang="zh-CN" altLang="en-US" sz="2200" b="1" dirty="0">
                <a:solidFill>
                  <a:srgbClr val="0000FF"/>
                </a:solidFill>
                <a:latin typeface="华康简标题宋" pitchFamily="49" charset="-122"/>
                <a:ea typeface="华康简标题宋" pitchFamily="49" charset="-122"/>
              </a:rPr>
              <a:t>研究开发费用</a:t>
            </a:r>
            <a:r>
              <a:rPr lang="zh-CN" altLang="en-US" sz="2200" b="1" dirty="0">
                <a:solidFill>
                  <a:srgbClr val="0000FF"/>
                </a:solidFill>
                <a:latin typeface="Times New Roman" panose="02020603050405020304" pitchFamily="18" charset="0"/>
                <a:ea typeface="华康简标题宋" pitchFamily="49" charset="-122"/>
              </a:rPr>
              <a:t>”</a:t>
            </a:r>
            <a:r>
              <a:rPr lang="zh-CN" altLang="en-US" sz="2200" b="1" dirty="0">
                <a:solidFill>
                  <a:srgbClr val="0000FF"/>
                </a:solidFill>
                <a:latin typeface="华康简标题宋" pitchFamily="49" charset="-122"/>
                <a:ea typeface="华康简标题宋" pitchFamily="49" charset="-122"/>
              </a:rPr>
              <a:t>会计科目与本表有关指标对应关系</a:t>
            </a:r>
            <a:br>
              <a:rPr lang="zh-CN" altLang="en-US" sz="2200" b="1" dirty="0">
                <a:solidFill>
                  <a:srgbClr val="0000FF"/>
                </a:solidFill>
                <a:latin typeface="Times New Roman" panose="02020603050405020304" pitchFamily="18" charset="0"/>
                <a:ea typeface="华康简标题宋" pitchFamily="49" charset="-122"/>
              </a:rPr>
            </a:br>
            <a:r>
              <a:rPr lang="zh-CN" altLang="en-US" sz="2200" b="1" dirty="0">
                <a:solidFill>
                  <a:srgbClr val="0000FF"/>
                </a:solidFill>
                <a:latin typeface="Times New Roman" panose="02020603050405020304" pitchFamily="18" charset="0"/>
                <a:ea typeface="华康简标题宋" pitchFamily="49" charset="-122"/>
              </a:rPr>
              <a:t>                                                                             </a:t>
            </a:r>
            <a:r>
              <a:rPr lang="zh-CN" altLang="en-US" sz="1500" b="1" dirty="0">
                <a:solidFill>
                  <a:srgbClr val="0000FF"/>
                </a:solidFill>
                <a:latin typeface="Times New Roman" panose="02020603050405020304" pitchFamily="18" charset="0"/>
                <a:ea typeface="楷体_GB2312" pitchFamily="49" charset="-122"/>
              </a:rPr>
              <a:t>单位：千元</a:t>
            </a:r>
            <a:endParaRPr lang="zh-CN" altLang="en-US" sz="1500" b="1" dirty="0">
              <a:solidFill>
                <a:srgbClr val="0000FF"/>
              </a:solidFill>
              <a:latin typeface="Times New Roman" panose="02020603050405020304" pitchFamily="18" charset="0"/>
              <a:ea typeface="楷体_GB2312" pitchFamily="49" charset="-122"/>
            </a:endParaRPr>
          </a:p>
        </p:txBody>
      </p:sp>
      <p:graphicFrame>
        <p:nvGraphicFramePr>
          <p:cNvPr id="100431" name="内容占位符 100430"/>
          <p:cNvGraphicFramePr/>
          <p:nvPr>
            <p:ph sz="half" idx="2"/>
          </p:nvPr>
        </p:nvGraphicFramePr>
        <p:xfrm>
          <a:off x="395288" y="857250"/>
          <a:ext cx="8353425" cy="5829300"/>
        </p:xfrm>
        <a:graphic>
          <a:graphicData uri="http://schemas.openxmlformats.org/drawingml/2006/table">
            <a:tbl>
              <a:tblPr/>
              <a:tblGrid>
                <a:gridCol w="3789363"/>
                <a:gridCol w="674687"/>
                <a:gridCol w="3163888"/>
                <a:gridCol w="725487"/>
              </a:tblGrid>
              <a:tr h="360363">
                <a:tc gridSpan="2">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ctr" defTabSz="0" fontAlgn="t">
                        <a:spcBef>
                          <a:spcPct val="0"/>
                        </a:spcBef>
                        <a:buClr>
                          <a:schemeClr val="accent1"/>
                        </a:buClr>
                        <a:buSzPct val="80000"/>
                        <a:buFont typeface="Wingdings 2" panose="05020102010507070707" pitchFamily="18" charset="2"/>
                        <a:buNone/>
                      </a:pPr>
                      <a:r>
                        <a:rPr lang="zh-CN" altLang="en-US" sz="1800" b="1" dirty="0">
                          <a:latin typeface="宋体" panose="02010600030101010101" pitchFamily="2" charset="-122"/>
                          <a:ea typeface="华文中宋" panose="02010600040101010101" pitchFamily="2" charset="-122"/>
                          <a:sym typeface="Gill Sans MT" panose="020B0502020104020203" pitchFamily="34" charset="0"/>
                        </a:rPr>
                        <a:t>企业财务报表</a:t>
                      </a:r>
                      <a:endParaRPr lang="zh-CN" altLang="en-US" sz="18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67C567">
                        <a:alpha val="50195"/>
                      </a:srgbClr>
                    </a:solidFill>
                  </a:tcPr>
                </a:tc>
                <a:tc hMerge="1">
                  <a:tcPr>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tcPr>
                </a:tc>
                <a:tc gridSpan="2">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ctr" defTabSz="0" fontAlgn="t">
                        <a:spcBef>
                          <a:spcPct val="0"/>
                        </a:spcBef>
                        <a:buClr>
                          <a:schemeClr val="accent1"/>
                        </a:buClr>
                        <a:buSzPct val="80000"/>
                        <a:buFont typeface="Wingdings 2" panose="05020102010507070707" pitchFamily="18" charset="2"/>
                        <a:buNone/>
                      </a:pPr>
                      <a:r>
                        <a:rPr lang="en-US" altLang="zh-CN" sz="1800" b="1">
                          <a:latin typeface="宋体" panose="02010600030101010101" pitchFamily="2" charset="-122"/>
                          <a:ea typeface="华文中宋" panose="02010600040101010101" pitchFamily="2" charset="-122"/>
                          <a:sym typeface="Gill Sans MT" panose="020B0502020104020203" pitchFamily="34" charset="0"/>
                        </a:rPr>
                        <a:t>107-2</a:t>
                      </a:r>
                      <a:r>
                        <a:rPr lang="zh-CN" altLang="en-US" sz="1800" b="1" dirty="0">
                          <a:latin typeface="宋体" panose="02010600030101010101" pitchFamily="2" charset="-122"/>
                          <a:ea typeface="华文中宋" panose="02010600040101010101" pitchFamily="2" charset="-122"/>
                          <a:sym typeface="Gill Sans MT" panose="020B0502020104020203" pitchFamily="34" charset="0"/>
                        </a:rPr>
                        <a:t>表（活动表）</a:t>
                      </a:r>
                      <a:endParaRPr lang="zh-CN" altLang="en-US" sz="18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CCCC00">
                        <a:alpha val="50195"/>
                      </a:srgbClr>
                    </a:solidFill>
                  </a:tcPr>
                </a:tc>
                <a:tc hMerge="1">
                  <a:tcPr>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tcPr>
                </a:tc>
              </a:tr>
              <a:tr h="314325">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ctr"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会计科目</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67C567">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ctr"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金额</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FF33CC">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ctr"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指标</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CCCC00">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ctr"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金额</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983FC9">
                        <a:alpha val="50195"/>
                      </a:srgbClr>
                    </a:solidFill>
                  </a:tcPr>
                </a:tc>
              </a:tr>
              <a:tr h="542925">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just"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A1.</a:t>
                      </a: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研究开发活动经费总支出</a:t>
                      </a:r>
                      <a:r>
                        <a:rPr lang="en-US" altLang="zh-CN" sz="1500" b="1">
                          <a:latin typeface="宋体" panose="02010600030101010101" pitchFamily="2" charset="-122"/>
                          <a:ea typeface="华文中宋" panose="02010600040101010101" pitchFamily="2" charset="-122"/>
                          <a:sym typeface="Gill Sans MT" panose="020B0502020104020203" pitchFamily="34" charset="0"/>
                        </a:rPr>
                        <a:t>(=B2+…+B9)</a:t>
                      </a:r>
                      <a:endParaRPr lang="en-US" altLang="zh-CN" sz="1500" b="1">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67C567">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3300</a:t>
                      </a:r>
                      <a:endParaRPr lang="en-US" altLang="zh-CN" sz="1500" b="1">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FF33CC">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企业用于内部开展的研发活动经费支出</a:t>
                      </a:r>
                      <a:endParaRPr lang="en-US" altLang="zh-CN" sz="1500" b="1">
                        <a:solidFill>
                          <a:srgbClr val="FF3300"/>
                        </a:solidFill>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CCCC00">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3100</a:t>
                      </a:r>
                      <a:endParaRPr lang="en-US" altLang="zh-CN" sz="1500" b="1">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983FC9">
                        <a:alpha val="50195"/>
                      </a:srgbClr>
                    </a:solidFill>
                  </a:tcPr>
                </a:tc>
              </a:tr>
              <a:tr h="314325">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just"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a:t>
                      </a:r>
                      <a:r>
                        <a:rPr lang="en-US" altLang="zh-CN" sz="1500" b="1">
                          <a:latin typeface="宋体" panose="02010600030101010101" pitchFamily="2" charset="-122"/>
                          <a:ea typeface="华文中宋" panose="02010600040101010101" pitchFamily="2" charset="-122"/>
                          <a:sym typeface="Gill Sans MT" panose="020B0502020104020203" pitchFamily="34" charset="0"/>
                        </a:rPr>
                        <a:t>B2</a:t>
                      </a: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人员人工费</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67C567">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600</a:t>
                      </a:r>
                      <a:endParaRPr lang="en-US" altLang="zh-CN" sz="1500" b="1">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FF33CC">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代码</a:t>
                      </a:r>
                      <a:r>
                        <a:rPr lang="en-US" altLang="zh-CN" sz="1500" b="1">
                          <a:latin typeface="宋体" panose="02010600030101010101" pitchFamily="2" charset="-122"/>
                          <a:ea typeface="华文中宋" panose="02010600040101010101" pitchFamily="2" charset="-122"/>
                          <a:sym typeface="Gill Sans MT" panose="020B0502020104020203" pitchFamily="34" charset="0"/>
                        </a:rPr>
                        <a:t>.</a:t>
                      </a: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人员人工费 </a:t>
                      </a:r>
                      <a:r>
                        <a:rPr lang="en-US" altLang="zh-CN" sz="1500" b="1">
                          <a:solidFill>
                            <a:srgbClr val="FF3300"/>
                          </a:solidFill>
                          <a:latin typeface="宋体" panose="02010600030101010101" pitchFamily="2" charset="-122"/>
                          <a:ea typeface="华文中宋" panose="02010600040101010101" pitchFamily="2" charset="-122"/>
                          <a:sym typeface="Gill Sans MT" panose="020B0502020104020203" pitchFamily="34" charset="0"/>
                        </a:rPr>
                        <a:t>=B2</a:t>
                      </a:r>
                      <a:endParaRPr lang="en-US" altLang="zh-CN" sz="1500" b="1">
                        <a:solidFill>
                          <a:srgbClr val="FF3300"/>
                        </a:solidFill>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CCCC00">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600</a:t>
                      </a:r>
                      <a:endParaRPr lang="en-US" altLang="zh-CN" sz="1500" b="1">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983FC9">
                        <a:alpha val="50195"/>
                      </a:srgbClr>
                    </a:solidFill>
                  </a:tcPr>
                </a:tc>
              </a:tr>
              <a:tr h="323850">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just"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a:t>
                      </a:r>
                      <a:r>
                        <a:rPr lang="en-US" altLang="zh-CN" sz="1500" b="1">
                          <a:latin typeface="宋体" panose="02010600030101010101" pitchFamily="2" charset="-122"/>
                          <a:ea typeface="华文中宋" panose="02010600040101010101" pitchFamily="2" charset="-122"/>
                          <a:sym typeface="Gill Sans MT" panose="020B0502020104020203" pitchFamily="34" charset="0"/>
                        </a:rPr>
                        <a:t>B3.</a:t>
                      </a: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设计费</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67C567">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150</a:t>
                      </a:r>
                      <a:endParaRPr lang="en-US" altLang="zh-CN" sz="1500" b="1">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FF33CC">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CCCC00">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983FC9">
                        <a:alpha val="50195"/>
                      </a:srgbClr>
                    </a:solidFill>
                  </a:tcPr>
                </a:tc>
              </a:tr>
              <a:tr h="314325">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just"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a:t>
                      </a:r>
                      <a:r>
                        <a:rPr lang="en-US" altLang="zh-CN" sz="1500" b="1">
                          <a:latin typeface="宋体" panose="02010600030101010101" pitchFamily="2" charset="-122"/>
                          <a:ea typeface="华文中宋" panose="02010600040101010101" pitchFamily="2" charset="-122"/>
                          <a:sym typeface="Gill Sans MT" panose="020B0502020104020203" pitchFamily="34" charset="0"/>
                        </a:rPr>
                        <a:t>B4.</a:t>
                      </a: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装备调试费</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67C567">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250</a:t>
                      </a:r>
                      <a:endParaRPr lang="en-US" altLang="zh-CN" sz="1500" b="1">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FF33CC">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CCCC00">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983FC9">
                        <a:alpha val="50195"/>
                      </a:srgbClr>
                    </a:solidFill>
                  </a:tcPr>
                </a:tc>
              </a:tr>
              <a:tr h="314325">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just"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a:t>
                      </a:r>
                      <a:r>
                        <a:rPr lang="en-US" altLang="zh-CN" sz="1500" b="1">
                          <a:latin typeface="宋体" panose="02010600030101010101" pitchFamily="2" charset="-122"/>
                          <a:ea typeface="华文中宋" panose="02010600040101010101" pitchFamily="2" charset="-122"/>
                          <a:sym typeface="Gill Sans MT" panose="020B0502020104020203" pitchFamily="34" charset="0"/>
                        </a:rPr>
                        <a:t>B5.</a:t>
                      </a: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直接投入</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67C567">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900</a:t>
                      </a:r>
                      <a:endParaRPr lang="en-US" altLang="zh-CN" sz="1500" b="1">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FF33CC">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CCCC00">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983FC9">
                        <a:alpha val="50195"/>
                      </a:srgbClr>
                    </a:solidFill>
                  </a:tcPr>
                </a:tc>
              </a:tr>
              <a:tr h="314325">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just"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a:t>
                      </a:r>
                      <a:r>
                        <a:rPr lang="en-US" altLang="zh-CN" sz="1500" b="1">
                          <a:latin typeface="宋体" panose="02010600030101010101" pitchFamily="2" charset="-122"/>
                          <a:ea typeface="华文中宋" panose="02010600040101010101" pitchFamily="2" charset="-122"/>
                          <a:sym typeface="Gill Sans MT" panose="020B0502020104020203" pitchFamily="34" charset="0"/>
                        </a:rPr>
                        <a:t>C51.  </a:t>
                      </a: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其中：原材料费</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67C567">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700</a:t>
                      </a:r>
                      <a:endParaRPr lang="en-US" altLang="zh-CN" sz="1500" b="1">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FF33CC">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代码</a:t>
                      </a:r>
                      <a:r>
                        <a:rPr lang="en-US" altLang="zh-CN" sz="1500" b="1">
                          <a:latin typeface="宋体" panose="02010600030101010101" pitchFamily="2" charset="-122"/>
                          <a:ea typeface="华文中宋" panose="02010600040101010101" pitchFamily="2" charset="-122"/>
                          <a:sym typeface="Gill Sans MT" panose="020B0502020104020203" pitchFamily="34" charset="0"/>
                        </a:rPr>
                        <a:t>.</a:t>
                      </a: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原材料费 </a:t>
                      </a:r>
                      <a:r>
                        <a:rPr lang="en-US" altLang="zh-CN" sz="1500" b="1">
                          <a:solidFill>
                            <a:srgbClr val="FF3300"/>
                          </a:solidFill>
                          <a:latin typeface="宋体" panose="02010600030101010101" pitchFamily="2" charset="-122"/>
                          <a:ea typeface="华文中宋" panose="02010600040101010101" pitchFamily="2" charset="-122"/>
                          <a:sym typeface="Gill Sans MT" panose="020B0502020104020203" pitchFamily="34" charset="0"/>
                        </a:rPr>
                        <a:t>=C51</a:t>
                      </a:r>
                      <a:endParaRPr lang="en-US" altLang="zh-CN" sz="1500" b="1">
                        <a:solidFill>
                          <a:srgbClr val="FF3300"/>
                        </a:solidFill>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CCCC00">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700</a:t>
                      </a:r>
                      <a:endParaRPr lang="en-US" altLang="zh-CN" sz="1500" b="1">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983FC9">
                        <a:alpha val="50195"/>
                      </a:srgbClr>
                    </a:solidFill>
                  </a:tcPr>
                </a:tc>
              </a:tr>
              <a:tr h="542925">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just"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a:t>
                      </a:r>
                      <a:r>
                        <a:rPr lang="en-US" altLang="zh-CN" sz="1500" b="1">
                          <a:latin typeface="宋体" panose="02010600030101010101" pitchFamily="2" charset="-122"/>
                          <a:ea typeface="华文中宋" panose="02010600040101010101" pitchFamily="2" charset="-122"/>
                          <a:sym typeface="Gill Sans MT" panose="020B0502020104020203" pitchFamily="34" charset="0"/>
                        </a:rPr>
                        <a:t>B6.</a:t>
                      </a: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折旧费用与长期费用摊销</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67C567">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800</a:t>
                      </a:r>
                      <a:endParaRPr lang="en-US" altLang="zh-CN" sz="1500" b="1">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FF33CC">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代码</a:t>
                      </a:r>
                      <a:r>
                        <a:rPr lang="en-US" altLang="zh-CN" sz="1500" b="1">
                          <a:latin typeface="宋体" panose="02010600030101010101" pitchFamily="2" charset="-122"/>
                          <a:ea typeface="华文中宋" panose="02010600040101010101" pitchFamily="2" charset="-122"/>
                          <a:sym typeface="Gill Sans MT" panose="020B0502020104020203" pitchFamily="34" charset="0"/>
                        </a:rPr>
                        <a:t>.</a:t>
                      </a: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折旧费用与长期费用</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p>
                      <a:pPr marL="365125" lvl="0" indent="-282575"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摊销</a:t>
                      </a:r>
                      <a:r>
                        <a:rPr lang="en-US" altLang="zh-CN" sz="1500" b="1">
                          <a:solidFill>
                            <a:srgbClr val="FF3300"/>
                          </a:solidFill>
                          <a:latin typeface="宋体" panose="02010600030101010101" pitchFamily="2" charset="-122"/>
                          <a:ea typeface="华文中宋" panose="02010600040101010101" pitchFamily="2" charset="-122"/>
                          <a:sym typeface="Gill Sans MT" panose="020B0502020104020203" pitchFamily="34" charset="0"/>
                        </a:rPr>
                        <a:t>=B6</a:t>
                      </a:r>
                      <a:endParaRPr lang="en-US" altLang="zh-CN" sz="1500" b="1">
                        <a:solidFill>
                          <a:srgbClr val="FF3300"/>
                        </a:solidFill>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CCCC00">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800</a:t>
                      </a:r>
                      <a:endParaRPr lang="en-US" altLang="zh-CN" sz="1500" b="1">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983FC9">
                        <a:alpha val="50195"/>
                      </a:srgbClr>
                    </a:solidFill>
                  </a:tcPr>
                </a:tc>
              </a:tr>
              <a:tr h="315912">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just"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a:t>
                      </a:r>
                      <a:r>
                        <a:rPr lang="en-US" altLang="zh-CN" sz="1500" b="1">
                          <a:latin typeface="宋体" panose="02010600030101010101" pitchFamily="2" charset="-122"/>
                          <a:ea typeface="华文中宋" panose="02010600040101010101" pitchFamily="2" charset="-122"/>
                          <a:sym typeface="Gill Sans MT" panose="020B0502020104020203" pitchFamily="34" charset="0"/>
                        </a:rPr>
                        <a:t>B7.</a:t>
                      </a: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无形资产摊销</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67C567">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300</a:t>
                      </a:r>
                      <a:endParaRPr lang="en-US" altLang="zh-CN" sz="1500" b="1">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FF33CC">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代码</a:t>
                      </a:r>
                      <a:r>
                        <a:rPr lang="en-US" altLang="zh-CN" sz="1500" b="1">
                          <a:latin typeface="宋体" panose="02010600030101010101" pitchFamily="2" charset="-122"/>
                          <a:ea typeface="华文中宋" panose="02010600040101010101" pitchFamily="2" charset="-122"/>
                          <a:sym typeface="Gill Sans MT" panose="020B0502020104020203" pitchFamily="34" charset="0"/>
                        </a:rPr>
                        <a:t>.</a:t>
                      </a: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无形资产摊销 </a:t>
                      </a:r>
                      <a:r>
                        <a:rPr lang="en-US" altLang="zh-CN" sz="1500" b="1">
                          <a:solidFill>
                            <a:srgbClr val="FF3300"/>
                          </a:solidFill>
                          <a:latin typeface="宋体" panose="02010600030101010101" pitchFamily="2" charset="-122"/>
                          <a:ea typeface="华文中宋" panose="02010600040101010101" pitchFamily="2" charset="-122"/>
                          <a:sym typeface="Gill Sans MT" panose="020B0502020104020203" pitchFamily="34" charset="0"/>
                        </a:rPr>
                        <a:t>=B7</a:t>
                      </a:r>
                      <a:endParaRPr lang="en-US" altLang="zh-CN" sz="1500" b="1">
                        <a:solidFill>
                          <a:srgbClr val="FF3300"/>
                        </a:solidFill>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CCCC00">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300</a:t>
                      </a:r>
                      <a:endParaRPr lang="en-US" altLang="zh-CN" sz="1500" b="1">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983FC9">
                        <a:alpha val="50195"/>
                      </a:srgbClr>
                    </a:solidFill>
                  </a:tcPr>
                </a:tc>
              </a:tr>
              <a:tr h="542925">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just"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a:t>
                      </a:r>
                      <a:r>
                        <a:rPr lang="en-US" altLang="zh-CN" sz="1500" b="1">
                          <a:latin typeface="宋体" panose="02010600030101010101" pitchFamily="2" charset="-122"/>
                          <a:ea typeface="华文中宋" panose="02010600040101010101" pitchFamily="2" charset="-122"/>
                          <a:sym typeface="Gill Sans MT" panose="020B0502020104020203" pitchFamily="34" charset="0"/>
                        </a:rPr>
                        <a:t>B8.</a:t>
                      </a: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其他费用</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67C567">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100</a:t>
                      </a:r>
                      <a:endParaRPr lang="en-US" altLang="zh-CN" sz="1500" b="1">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FF33CC">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代码</a:t>
                      </a:r>
                      <a:r>
                        <a:rPr lang="en-US" altLang="zh-CN" sz="1500" b="1">
                          <a:latin typeface="宋体" panose="02010600030101010101" pitchFamily="2" charset="-122"/>
                          <a:ea typeface="华文中宋" panose="02010600040101010101" pitchFamily="2" charset="-122"/>
                          <a:sym typeface="Gill Sans MT" panose="020B0502020104020203" pitchFamily="34" charset="0"/>
                        </a:rPr>
                        <a:t>.</a:t>
                      </a: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其他费用 </a:t>
                      </a:r>
                      <a:r>
                        <a:rPr lang="en-US" altLang="zh-CN" sz="1500" b="1">
                          <a:solidFill>
                            <a:srgbClr val="FF3300"/>
                          </a:solidFill>
                          <a:latin typeface="宋体" panose="02010600030101010101" pitchFamily="2" charset="-122"/>
                          <a:ea typeface="华文中宋" panose="02010600040101010101" pitchFamily="2" charset="-122"/>
                          <a:sym typeface="Gill Sans MT" panose="020B0502020104020203" pitchFamily="34" charset="0"/>
                        </a:rPr>
                        <a:t>=B3+B4+(B5-C51)+B8</a:t>
                      </a:r>
                      <a:endParaRPr lang="en-US" altLang="zh-CN" sz="1500" b="1">
                        <a:solidFill>
                          <a:srgbClr val="FF3300"/>
                        </a:solidFill>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CCCC00">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700</a:t>
                      </a:r>
                      <a:endParaRPr lang="en-US" altLang="zh-CN" sz="1500" b="1">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983FC9">
                        <a:alpha val="50195"/>
                      </a:srgbClr>
                    </a:solidFill>
                  </a:tcPr>
                </a:tc>
              </a:tr>
              <a:tr h="542925">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just"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a:t>
                      </a:r>
                      <a:r>
                        <a:rPr lang="en-US" altLang="zh-CN" sz="1500" b="1">
                          <a:latin typeface="宋体" panose="02010600030101010101" pitchFamily="2" charset="-122"/>
                          <a:ea typeface="华文中宋" panose="02010600040101010101" pitchFamily="2" charset="-122"/>
                          <a:sym typeface="Gill Sans MT" panose="020B0502020104020203" pitchFamily="34" charset="0"/>
                        </a:rPr>
                        <a:t>B9.</a:t>
                      </a: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研究开发活动经费外部支出</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67C567">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200</a:t>
                      </a:r>
                      <a:endParaRPr lang="en-US" altLang="zh-CN" sz="1500" b="1">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FF33CC">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a:t>
                      </a: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委托外单位开展科技活动</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p>
                      <a:pPr marL="365125" lvl="0" indent="-282575"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的经费支出 </a:t>
                      </a:r>
                      <a:r>
                        <a:rPr lang="en-US" altLang="zh-CN" sz="1500" b="1">
                          <a:solidFill>
                            <a:srgbClr val="FF3300"/>
                          </a:solidFill>
                          <a:latin typeface="宋体" panose="02010600030101010101" pitchFamily="2" charset="-122"/>
                          <a:ea typeface="华文中宋" panose="02010600040101010101" pitchFamily="2" charset="-122"/>
                          <a:sym typeface="Gill Sans MT" panose="020B0502020104020203" pitchFamily="34" charset="0"/>
                        </a:rPr>
                        <a:t>=B9</a:t>
                      </a:r>
                      <a:endParaRPr lang="en-US" altLang="zh-CN" sz="1500" b="1">
                        <a:solidFill>
                          <a:srgbClr val="FF3300"/>
                        </a:solidFill>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CCCC00">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200</a:t>
                      </a: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983FC9">
                        <a:alpha val="50195"/>
                      </a:srgbClr>
                    </a:solidFill>
                  </a:tcPr>
                </a:tc>
              </a:tr>
              <a:tr h="542925">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just"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A2.</a:t>
                      </a: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当年形成的用于研究开发活动的固定资产</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67C567">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2000</a:t>
                      </a:r>
                      <a:endParaRPr lang="en-US" altLang="zh-CN" sz="1500" b="1">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FF33CC">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a:t>
                      </a: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当年形成的用于科技活动</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p>
                      <a:pPr marL="365125" lvl="0" indent="-282575"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的固定资产 </a:t>
                      </a:r>
                      <a:r>
                        <a:rPr lang="en-US" altLang="zh-CN" sz="1500" b="1">
                          <a:solidFill>
                            <a:srgbClr val="FF3300"/>
                          </a:solidFill>
                          <a:latin typeface="宋体" panose="02010600030101010101" pitchFamily="2" charset="-122"/>
                          <a:ea typeface="华文中宋" panose="02010600040101010101" pitchFamily="2" charset="-122"/>
                          <a:sym typeface="Gill Sans MT" panose="020B0502020104020203" pitchFamily="34" charset="0"/>
                        </a:rPr>
                        <a:t>=A2</a:t>
                      </a:r>
                      <a:endParaRPr lang="en-US" altLang="zh-CN" sz="1500" b="1">
                        <a:solidFill>
                          <a:srgbClr val="FF3300"/>
                        </a:solidFill>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CCCC00">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2000</a:t>
                      </a:r>
                      <a:endParaRPr lang="en-US" altLang="zh-CN" sz="1500" b="1">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983FC9">
                        <a:alpha val="50195"/>
                      </a:srgbClr>
                    </a:solidFill>
                  </a:tcPr>
                </a:tc>
              </a:tr>
              <a:tr h="542925">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just"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A3.</a:t>
                      </a: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来自政府部门的研究开发资金</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67C567">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350</a:t>
                      </a:r>
                      <a:endParaRPr lang="en-US" altLang="zh-CN" sz="1500" b="1">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FF33CC">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a:t>
                      </a: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使用来自政府部门的科技</a:t>
                      </a:r>
                      <a:endParaRPr lang="zh-CN" altLang="en-US" sz="1500" b="1" dirty="0">
                        <a:latin typeface="宋体" panose="02010600030101010101" pitchFamily="2" charset="-122"/>
                        <a:ea typeface="华文中宋" panose="02010600040101010101" pitchFamily="2" charset="-122"/>
                        <a:sym typeface="Gill Sans MT" panose="020B0502020104020203" pitchFamily="34" charset="0"/>
                      </a:endParaRPr>
                    </a:p>
                    <a:p>
                      <a:pPr marL="365125" lvl="0" indent="-282575" defTabSz="0" fontAlgn="t">
                        <a:spcBef>
                          <a:spcPct val="0"/>
                        </a:spcBef>
                        <a:buClr>
                          <a:schemeClr val="accent1"/>
                        </a:buClr>
                        <a:buSzPct val="80000"/>
                        <a:buFont typeface="Wingdings 2" panose="05020102010507070707" pitchFamily="18" charset="2"/>
                        <a:buNone/>
                      </a:pPr>
                      <a:r>
                        <a:rPr lang="zh-CN" altLang="en-US" sz="1500" b="1" dirty="0">
                          <a:latin typeface="宋体" panose="02010600030101010101" pitchFamily="2" charset="-122"/>
                          <a:ea typeface="华文中宋" panose="02010600040101010101" pitchFamily="2" charset="-122"/>
                          <a:sym typeface="Gill Sans MT" panose="020B0502020104020203" pitchFamily="34" charset="0"/>
                        </a:rPr>
                        <a:t>       活动资金 </a:t>
                      </a:r>
                      <a:r>
                        <a:rPr lang="en-US" altLang="zh-CN" sz="1500" b="1">
                          <a:solidFill>
                            <a:srgbClr val="FF3300"/>
                          </a:solidFill>
                          <a:latin typeface="宋体" panose="02010600030101010101" pitchFamily="2" charset="-122"/>
                          <a:ea typeface="华文中宋" panose="02010600040101010101" pitchFamily="2" charset="-122"/>
                          <a:sym typeface="Gill Sans MT" panose="020B0502020104020203" pitchFamily="34" charset="0"/>
                        </a:rPr>
                        <a:t>=A3</a:t>
                      </a:r>
                      <a:endParaRPr lang="en-US" altLang="zh-CN" sz="1500" b="1">
                        <a:solidFill>
                          <a:srgbClr val="FF3300"/>
                        </a:solidFill>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CCCC00">
                        <a:alpha val="50195"/>
                      </a:srgbClr>
                    </a:solidFill>
                  </a:tcPr>
                </a:tc>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365125" lvl="0" indent="-282575" algn="r" defTabSz="0" fontAlgn="t">
                        <a:spcBef>
                          <a:spcPct val="0"/>
                        </a:spcBef>
                        <a:buClr>
                          <a:schemeClr val="accent1"/>
                        </a:buClr>
                        <a:buSzPct val="80000"/>
                        <a:buFont typeface="Wingdings 2" panose="05020102010507070707" pitchFamily="18" charset="2"/>
                        <a:buNone/>
                      </a:pPr>
                      <a:r>
                        <a:rPr lang="en-US" altLang="zh-CN" sz="1500" b="1">
                          <a:latin typeface="宋体" panose="02010600030101010101" pitchFamily="2" charset="-122"/>
                          <a:ea typeface="华文中宋" panose="02010600040101010101" pitchFamily="2" charset="-122"/>
                          <a:sym typeface="Gill Sans MT" panose="020B0502020104020203" pitchFamily="34" charset="0"/>
                        </a:rPr>
                        <a:t>350</a:t>
                      </a:r>
                      <a:endParaRPr lang="en-US" altLang="zh-CN" sz="1500" b="1">
                        <a:latin typeface="宋体" panose="02010600030101010101" pitchFamily="2" charset="-122"/>
                        <a:ea typeface="华文中宋" panose="02010600040101010101" pitchFamily="2" charset="-122"/>
                        <a:sym typeface="Gill Sans MT" panose="020B0502020104020203" pitchFamily="34" charset="0"/>
                      </a:endParaRPr>
                    </a:p>
                  </a:txBody>
                  <a:tcPr marL="87270" marR="87270" marT="43635" marB="43635">
                    <a:lnL w="38100" cap="flat" cmpd="sng">
                      <a:solidFill>
                        <a:schemeClr val="tx1"/>
                      </a:solidFill>
                      <a:prstDash val="solid"/>
                      <a:headEnd type="none" w="med" len="med"/>
                      <a:tailEnd type="none" w="med" len="med"/>
                    </a:lnL>
                    <a:lnR w="38100" cap="flat" cmpd="sng">
                      <a:solidFill>
                        <a:schemeClr val="tx1"/>
                      </a:solidFill>
                      <a:prstDash val="solid"/>
                      <a:headEnd type="none" w="med" len="med"/>
                      <a:tailEnd type="none" w="med" len="med"/>
                    </a:lnR>
                    <a:lnT w="38100" cap="flat" cmpd="sng">
                      <a:solidFill>
                        <a:schemeClr val="tx1"/>
                      </a:solidFill>
                      <a:prstDash val="solid"/>
                      <a:headEnd type="none" w="med" len="med"/>
                      <a:tailEnd type="none" w="med" len="med"/>
                    </a:lnT>
                    <a:lnB w="38100" cap="flat" cmpd="sng">
                      <a:solidFill>
                        <a:schemeClr val="tx1"/>
                      </a:solidFill>
                      <a:prstDash val="solid"/>
                      <a:headEnd type="none" w="med" len="med"/>
                      <a:tailEnd type="none" w="med" len="med"/>
                    </a:lnB>
                    <a:lnTlToBr>
                      <a:noFill/>
                    </a:lnTlToBr>
                    <a:lnBlToTr>
                      <a:noFill/>
                    </a:lnBlToTr>
                    <a:solidFill>
                      <a:srgbClr val="983FC9">
                        <a:alpha val="50195"/>
                      </a:srgbClr>
                    </a:solidFill>
                  </a:tcPr>
                </a:tc>
              </a:tr>
            </a:tbl>
          </a:graphicData>
        </a:graphic>
      </p:graphicFrame>
      <p:sp>
        <p:nvSpPr>
          <p:cNvPr id="4" name="灯片编号占位符 4"/>
          <p:cNvSpPr txBox="1">
            <a:spLocks noGrp="1"/>
          </p:cNvSpPr>
          <p:nvPr>
            <p:ph type="sldNum" sz="quarter" idx="4"/>
          </p:nvPr>
        </p:nvSpPr>
        <p:spPr>
          <a:xfrm>
            <a:off x="8388350" y="6308725"/>
            <a:ext cx="504825" cy="358775"/>
          </a:xfrm>
          <a:noFill/>
          <a:ln>
            <a:noFill/>
            <a:miter lim="800000"/>
          </a:ln>
        </p:spPr>
        <p:txBody>
          <a:bodyPr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1" name="Rectangle 2"/>
          <p:cNvSpPr>
            <a:spLocks noGrp="1"/>
          </p:cNvSpPr>
          <p:nvPr>
            <p:ph idx="1"/>
          </p:nvPr>
        </p:nvSpPr>
        <p:spPr>
          <a:xfrm>
            <a:off x="990600" y="765175"/>
            <a:ext cx="7924800" cy="5256213"/>
          </a:xfrm>
          <a:ln/>
        </p:spPr>
        <p:txBody>
          <a:bodyPr vert="horz" wrap="square" lIns="91440" tIns="45720" rIns="91440" bIns="45720" anchor="t"/>
          <a:p>
            <a:pPr eaLnBrk="1" hangingPunct="1">
              <a:lnSpc>
                <a:spcPct val="120000"/>
              </a:lnSpc>
              <a:spcBef>
                <a:spcPct val="50000"/>
              </a:spcBef>
              <a:buClr>
                <a:srgbClr val="990099"/>
              </a:buClr>
              <a:buSzPct val="105000"/>
              <a:buFont typeface="Wingdings" panose="05000000000000000000" pitchFamily="2" charset="2"/>
              <a:buChar char="u"/>
            </a:pPr>
            <a:r>
              <a:rPr lang="zh-CN" altLang="en-US" sz="2800" b="1" dirty="0">
                <a:solidFill>
                  <a:srgbClr val="FF0000"/>
                </a:solidFill>
                <a:latin typeface="Times New Roman" panose="02020603050405020304" pitchFamily="18" charset="0"/>
                <a:ea typeface="楷体_GB2312" pitchFamily="49" charset="-122"/>
              </a:rPr>
              <a:t>注意：</a:t>
            </a:r>
            <a:r>
              <a:rPr lang="zh-CN" altLang="en-US" sz="2800" b="1" dirty="0">
                <a:latin typeface="Times New Roman" panose="02020603050405020304" pitchFamily="18" charset="0"/>
                <a:ea typeface="楷体_GB2312" pitchFamily="49" charset="-122"/>
              </a:rPr>
              <a:t>统计上</a:t>
            </a:r>
            <a:r>
              <a:rPr lang="en-US" altLang="zh-CN" sz="2800" b="1" u="sng">
                <a:solidFill>
                  <a:srgbClr val="FF0000"/>
                </a:solidFill>
                <a:latin typeface="Times New Roman" panose="02020603050405020304" pitchFamily="18" charset="0"/>
                <a:ea typeface="楷体_GB2312" pitchFamily="49" charset="-122"/>
              </a:rPr>
              <a:t>R&amp;D</a:t>
            </a:r>
            <a:r>
              <a:rPr lang="zh-CN" altLang="en-US" sz="2800" b="1" u="sng" dirty="0">
                <a:solidFill>
                  <a:srgbClr val="FF0000"/>
                </a:solidFill>
                <a:latin typeface="Times New Roman" panose="02020603050405020304" pitchFamily="18" charset="0"/>
                <a:ea typeface="楷体_GB2312" pitchFamily="49" charset="-122"/>
              </a:rPr>
              <a:t>经费</a:t>
            </a:r>
            <a:r>
              <a:rPr lang="zh-CN" altLang="en-US" sz="2800" b="1" dirty="0">
                <a:latin typeface="Times New Roman" panose="02020603050405020304" pitchFamily="18" charset="0"/>
                <a:ea typeface="楷体_GB2312" pitchFamily="49" charset="-122"/>
              </a:rPr>
              <a:t>、会计上的</a:t>
            </a:r>
            <a:r>
              <a:rPr lang="zh-CN" altLang="en-US" sz="2800" b="1" u="sng" dirty="0">
                <a:solidFill>
                  <a:srgbClr val="FF0000"/>
                </a:solidFill>
                <a:latin typeface="Times New Roman" panose="02020603050405020304" pitchFamily="18" charset="0"/>
                <a:ea typeface="楷体_GB2312" pitchFamily="49" charset="-122"/>
              </a:rPr>
              <a:t>“研究开发经费”</a:t>
            </a:r>
            <a:r>
              <a:rPr lang="zh-CN" altLang="en-US" sz="2800" b="1" dirty="0">
                <a:latin typeface="Times New Roman" panose="02020603050405020304" pitchFamily="18" charset="0"/>
                <a:ea typeface="楷体_GB2312" pitchFamily="49" charset="-122"/>
              </a:rPr>
              <a:t>，一般习惯上都称“研发经费”，两者的区别在于：</a:t>
            </a:r>
            <a:endParaRPr lang="zh-CN" altLang="en-US" sz="2800" b="1" dirty="0">
              <a:latin typeface="Times New Roman" panose="02020603050405020304" pitchFamily="18" charset="0"/>
              <a:ea typeface="楷体_GB2312" pitchFamily="49" charset="-122"/>
            </a:endParaRPr>
          </a:p>
          <a:p>
            <a:pPr eaLnBrk="1" hangingPunct="1">
              <a:lnSpc>
                <a:spcPct val="120000"/>
              </a:lnSpc>
              <a:spcBef>
                <a:spcPct val="50000"/>
              </a:spcBef>
              <a:buClr>
                <a:srgbClr val="990099"/>
              </a:buClr>
              <a:buFont typeface="Wingdings" panose="05000000000000000000" pitchFamily="2" charset="2"/>
              <a:buChar char="l"/>
            </a:pPr>
            <a:r>
              <a:rPr lang="zh-CN" altLang="en-US" sz="2400" b="1" dirty="0">
                <a:latin typeface="Times New Roman" panose="02020603050405020304" pitchFamily="18" charset="0"/>
                <a:ea typeface="楷体_GB2312" pitchFamily="49" charset="-122"/>
              </a:rPr>
              <a:t>会计上的“研究开发经费”中包含的“折旧费用与长期费用摊销、无形资产摊销、委托外部研究开发投入”等费用是不计入统计上的</a:t>
            </a:r>
            <a:r>
              <a:rPr lang="en-US" altLang="zh-CN" sz="2400" b="1">
                <a:latin typeface="Times New Roman" panose="02020603050405020304" pitchFamily="18" charset="0"/>
                <a:ea typeface="楷体_GB2312" pitchFamily="49" charset="-122"/>
              </a:rPr>
              <a:t>R&amp;D</a:t>
            </a:r>
            <a:r>
              <a:rPr lang="zh-CN" altLang="en-US" sz="2400" b="1" dirty="0">
                <a:latin typeface="Times New Roman" panose="02020603050405020304" pitchFamily="18" charset="0"/>
                <a:ea typeface="楷体_GB2312" pitchFamily="49" charset="-122"/>
              </a:rPr>
              <a:t>经费。</a:t>
            </a:r>
            <a:endParaRPr lang="zh-CN" altLang="en-US" sz="2400" b="1" dirty="0">
              <a:latin typeface="Times New Roman" panose="02020603050405020304" pitchFamily="18" charset="0"/>
              <a:ea typeface="楷体_GB2312" pitchFamily="49" charset="-122"/>
            </a:endParaRPr>
          </a:p>
          <a:p>
            <a:pPr eaLnBrk="1" hangingPunct="1">
              <a:lnSpc>
                <a:spcPct val="120000"/>
              </a:lnSpc>
              <a:spcBef>
                <a:spcPct val="50000"/>
              </a:spcBef>
              <a:buClr>
                <a:srgbClr val="990099"/>
              </a:buClr>
              <a:buFont typeface="Wingdings" panose="05000000000000000000" pitchFamily="2" charset="2"/>
              <a:buChar char="l"/>
            </a:pPr>
            <a:r>
              <a:rPr lang="zh-CN" altLang="en-US" sz="2400" b="1" dirty="0">
                <a:latin typeface="Times New Roman" panose="02020603050405020304" pitchFamily="18" charset="0"/>
                <a:ea typeface="楷体_GB2312" pitchFamily="49" charset="-122"/>
              </a:rPr>
              <a:t>会计上的“研究开发经费”是包含全部科技项目情况，而统计上的</a:t>
            </a:r>
            <a:r>
              <a:rPr lang="en-US" altLang="zh-CN" sz="2400" b="1">
                <a:latin typeface="Times New Roman" panose="02020603050405020304" pitchFamily="18" charset="0"/>
                <a:ea typeface="楷体_GB2312" pitchFamily="49" charset="-122"/>
              </a:rPr>
              <a:t>R&amp;D</a:t>
            </a:r>
            <a:r>
              <a:rPr lang="zh-CN" altLang="en-US" sz="2400" b="1" dirty="0">
                <a:latin typeface="Times New Roman" panose="02020603050405020304" pitchFamily="18" charset="0"/>
                <a:ea typeface="楷体_GB2312" pitchFamily="49" charset="-122"/>
              </a:rPr>
              <a:t>经费在核算时是对科技项目进行筛选，把非</a:t>
            </a:r>
            <a:r>
              <a:rPr lang="en-US" altLang="zh-CN" sz="2400" b="1">
                <a:latin typeface="Times New Roman" panose="02020603050405020304" pitchFamily="18" charset="0"/>
                <a:ea typeface="楷体_GB2312" pitchFamily="49" charset="-122"/>
              </a:rPr>
              <a:t>R&amp;D</a:t>
            </a:r>
            <a:r>
              <a:rPr lang="zh-CN" altLang="en-US" sz="2400" b="1" dirty="0">
                <a:latin typeface="Times New Roman" panose="02020603050405020304" pitchFamily="18" charset="0"/>
                <a:ea typeface="楷体_GB2312" pitchFamily="49" charset="-122"/>
              </a:rPr>
              <a:t>项目经费剔除出来的。</a:t>
            </a:r>
            <a:endParaRPr lang="zh-CN" altLang="en-US" sz="2400" b="1" dirty="0">
              <a:latin typeface="Times New Roman" panose="02020603050405020304" pitchFamily="18" charset="0"/>
              <a:ea typeface="楷体_GB2312" pitchFamily="49" charset="-122"/>
            </a:endParaRPr>
          </a:p>
          <a:p>
            <a:pPr eaLnBrk="1" hangingPunct="1">
              <a:lnSpc>
                <a:spcPct val="80000"/>
              </a:lnSpc>
              <a:spcBef>
                <a:spcPct val="30000"/>
              </a:spcBef>
              <a:buClr>
                <a:schemeClr val="tx1"/>
              </a:buClr>
              <a:buNone/>
            </a:pPr>
            <a:r>
              <a:rPr lang="zh-CN" altLang="en-US" sz="2200" b="1" dirty="0">
                <a:latin typeface="Times New Roman" panose="02020603050405020304" pitchFamily="18" charset="0"/>
                <a:ea typeface="楷体_GB2312" pitchFamily="49" charset="-122"/>
              </a:rPr>
              <a:t>     </a:t>
            </a:r>
            <a:endParaRPr lang="zh-CN" altLang="en-US" sz="2200" b="1" dirty="0">
              <a:latin typeface="Times New Roman" panose="02020603050405020304" pitchFamily="18" charset="0"/>
              <a:ea typeface="楷体_GB2312" pitchFamily="49" charset="-122"/>
            </a:endParaRPr>
          </a:p>
        </p:txBody>
      </p:sp>
      <p:sp>
        <p:nvSpPr>
          <p:cNvPr id="3"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10623" name="表格 110622"/>
          <p:cNvGraphicFramePr/>
          <p:nvPr/>
        </p:nvGraphicFramePr>
        <p:xfrm>
          <a:off x="34925" y="438150"/>
          <a:ext cx="2036763" cy="5730875"/>
        </p:xfrm>
        <a:graphic>
          <a:graphicData uri="http://schemas.openxmlformats.org/drawingml/2006/table">
            <a:tbl>
              <a:tblPr/>
              <a:tblGrid>
                <a:gridCol w="2036763"/>
              </a:tblGrid>
              <a:tr h="465138">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algn="ctr" eaLnBrk="1" fontAlgn="ctr" hangingPunct="1">
                        <a:spcBef>
                          <a:spcPct val="0"/>
                        </a:spcBef>
                        <a:buClr>
                          <a:srgbClr val="000000"/>
                        </a:buClr>
                        <a:buNone/>
                      </a:pPr>
                      <a:r>
                        <a:rPr lang="en-US" altLang="zh-CN" sz="2400" b="1">
                          <a:solidFill>
                            <a:srgbClr val="FF0000"/>
                          </a:solidFill>
                          <a:latin typeface="Gill Sans MT" panose="020B0502020104020203" pitchFamily="34" charset="0"/>
                          <a:ea typeface="华文中宋" panose="02010600040101010101" pitchFamily="2" charset="-122"/>
                        </a:rPr>
                        <a:t>107-2</a:t>
                      </a:r>
                      <a:r>
                        <a:rPr lang="zh-CN" altLang="en-US" sz="2400" b="1" dirty="0">
                          <a:solidFill>
                            <a:srgbClr val="FF0000"/>
                          </a:solidFill>
                          <a:latin typeface="Gill Sans MT" panose="020B0502020104020203" pitchFamily="34" charset="0"/>
                          <a:ea typeface="华文中宋" panose="02010600040101010101" pitchFamily="2" charset="-122"/>
                        </a:rPr>
                        <a:t>表（续）</a:t>
                      </a:r>
                      <a:endParaRPr lang="zh-CN" altLang="en-US" sz="2400" b="1" dirty="0">
                        <a:solidFill>
                          <a:srgbClr val="FF0000"/>
                        </a:solidFill>
                        <a:latin typeface="宋体" panose="02010600030101010101" pitchFamily="2" charset="-122"/>
                        <a:ea typeface="华文中宋" panose="02010600040101010101" pitchFamily="2"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579437">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sz="1600" b="1" dirty="0">
                          <a:solidFill>
                            <a:srgbClr val="000000"/>
                          </a:solidFill>
                          <a:latin typeface="Gill Sans MT" panose="020B0502020104020203" pitchFamily="34" charset="0"/>
                          <a:ea typeface="楷体_GB2312" pitchFamily="49" charset="-122"/>
                        </a:rPr>
                        <a:t>四、企业办科技机构情况</a:t>
                      </a:r>
                      <a:endParaRPr lang="zh-CN" altLang="en-US" sz="1600" b="1" dirty="0">
                        <a:solidFill>
                          <a:srgbClr val="000000"/>
                        </a:solidFill>
                        <a:latin typeface="宋体" panose="02010600030101010101" pitchFamily="2" charset="-122"/>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682625">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en-US" altLang="zh-CN" sz="1600" b="1">
                          <a:solidFill>
                            <a:srgbClr val="0000FF"/>
                          </a:solidFill>
                          <a:latin typeface="Times New Roman" panose="02020603050405020304" pitchFamily="18" charset="0"/>
                          <a:ea typeface="楷体_GB2312" pitchFamily="49" charset="-122"/>
                        </a:rPr>
                        <a:t>   1.</a:t>
                      </a:r>
                      <a:r>
                        <a:rPr lang="zh-CN" altLang="en-US" sz="1600" b="1" dirty="0">
                          <a:solidFill>
                            <a:srgbClr val="0000FF"/>
                          </a:solidFill>
                          <a:latin typeface="Times New Roman" panose="02020603050405020304" pitchFamily="18" charset="0"/>
                          <a:ea typeface="楷体_GB2312" pitchFamily="49" charset="-122"/>
                        </a:rPr>
                        <a:t>期末机构数</a:t>
                      </a:r>
                      <a:endParaRPr lang="en-US" altLang="zh-CN" sz="1600" b="1">
                        <a:solidFill>
                          <a:srgbClr val="0000FF"/>
                        </a:solidFill>
                        <a:latin typeface="Times New Roman" panose="02020603050405020304" pitchFamily="18" charset="0"/>
                        <a:ea typeface="楷体_GB2312" pitchFamily="49" charset="-122"/>
                      </a:endParaRPr>
                    </a:p>
                    <a:p>
                      <a:pPr marL="0" lvl="0" indent="0" eaLnBrk="1" fontAlgn="ctr" hangingPunct="1">
                        <a:spcBef>
                          <a:spcPct val="0"/>
                        </a:spcBef>
                        <a:buClr>
                          <a:srgbClr val="000000"/>
                        </a:buClr>
                        <a:buNone/>
                      </a:pPr>
                      <a:r>
                        <a:rPr lang="en-US" altLang="zh-CN" sz="1600" b="1">
                          <a:solidFill>
                            <a:srgbClr val="0000FF"/>
                          </a:solidFill>
                          <a:latin typeface="Times New Roman" panose="02020603050405020304" pitchFamily="18" charset="0"/>
                          <a:ea typeface="楷体_GB2312" pitchFamily="49" charset="-122"/>
                        </a:rPr>
                        <a:t>    </a:t>
                      </a: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579438">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en-US" altLang="zh-CN" sz="1600" b="1">
                          <a:solidFill>
                            <a:srgbClr val="0000FF"/>
                          </a:solidFill>
                          <a:latin typeface="Times New Roman" panose="02020603050405020304" pitchFamily="18" charset="0"/>
                          <a:ea typeface="楷体_GB2312" pitchFamily="49" charset="-122"/>
                        </a:rPr>
                        <a:t>   2.</a:t>
                      </a:r>
                      <a:r>
                        <a:rPr lang="zh-CN" altLang="en-US" sz="1600" b="1" dirty="0">
                          <a:solidFill>
                            <a:srgbClr val="0000FF"/>
                          </a:solidFill>
                          <a:latin typeface="Times New Roman" panose="02020603050405020304" pitchFamily="18" charset="0"/>
                          <a:ea typeface="楷体_GB2312" pitchFamily="49" charset="-122"/>
                        </a:rPr>
                        <a:t>机构人员合计</a:t>
                      </a:r>
                      <a:endParaRPr lang="en-US" altLang="zh-CN" sz="1600" b="1">
                        <a:solidFill>
                          <a:srgbClr val="0000FF"/>
                        </a:solidFill>
                        <a:latin typeface="Times New Roman" panose="02020603050405020304" pitchFamily="18" charset="0"/>
                        <a:ea typeface="楷体_GB2312" pitchFamily="49" charset="-122"/>
                      </a:endParaRPr>
                    </a:p>
                    <a:p>
                      <a:pPr marL="0" lvl="0" indent="0" eaLnBrk="1" fontAlgn="ctr" hangingPunct="1">
                        <a:spcBef>
                          <a:spcPct val="0"/>
                        </a:spcBef>
                        <a:buClr>
                          <a:srgbClr val="000000"/>
                        </a:buClr>
                        <a:buNone/>
                      </a:pP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612775">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sz="1600" b="1" dirty="0">
                          <a:solidFill>
                            <a:srgbClr val="0000FF"/>
                          </a:solidFill>
                          <a:latin typeface="Times New Roman" panose="02020603050405020304" pitchFamily="18" charset="0"/>
                          <a:ea typeface="楷体_GB2312" pitchFamily="49" charset="-122"/>
                        </a:rPr>
                        <a:t>    其中：博士毕业    </a:t>
                      </a: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539750">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sz="1600" b="1" dirty="0">
                          <a:solidFill>
                            <a:srgbClr val="0000FF"/>
                          </a:solidFill>
                          <a:latin typeface="Times New Roman" panose="02020603050405020304" pitchFamily="18" charset="0"/>
                          <a:ea typeface="楷体_GB2312" pitchFamily="49" charset="-122"/>
                        </a:rPr>
                        <a:t>                 硕士毕业</a:t>
                      </a: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504825">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sz="1600" b="1" dirty="0">
                          <a:solidFill>
                            <a:srgbClr val="0000FF"/>
                          </a:solidFill>
                          <a:latin typeface="Times New Roman" panose="02020603050405020304" pitchFamily="18" charset="0"/>
                          <a:ea typeface="楷体_GB2312" pitchFamily="49" charset="-122"/>
                        </a:rPr>
                        <a:t>                 本科毕业</a:t>
                      </a: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673100">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en-US" altLang="zh-CN" sz="1600" b="1">
                          <a:solidFill>
                            <a:srgbClr val="0000FF"/>
                          </a:solidFill>
                          <a:latin typeface="Times New Roman" panose="02020603050405020304" pitchFamily="18" charset="0"/>
                          <a:ea typeface="楷体_GB2312" pitchFamily="49" charset="-122"/>
                        </a:rPr>
                        <a:t>    3.</a:t>
                      </a:r>
                      <a:r>
                        <a:rPr lang="zh-CN" altLang="en-US" sz="1600" b="1" dirty="0">
                          <a:solidFill>
                            <a:srgbClr val="0000FF"/>
                          </a:solidFill>
                          <a:latin typeface="Times New Roman" panose="02020603050405020304" pitchFamily="18" charset="0"/>
                          <a:ea typeface="楷体_GB2312" pitchFamily="49" charset="-122"/>
                        </a:rPr>
                        <a:t>机构经费支出（</a:t>
                      </a:r>
                      <a:r>
                        <a:rPr lang="en-US" altLang="zh-CN" sz="1600" b="1">
                          <a:solidFill>
                            <a:srgbClr val="0000FF"/>
                          </a:solidFill>
                          <a:latin typeface="Times New Roman" panose="02020603050405020304" pitchFamily="18" charset="0"/>
                          <a:ea typeface="楷体_GB2312" pitchFamily="49" charset="-122"/>
                        </a:rPr>
                        <a:t>2015</a:t>
                      </a:r>
                      <a:r>
                        <a:rPr lang="zh-CN" altLang="en-US" sz="1600" b="1" dirty="0">
                          <a:solidFill>
                            <a:srgbClr val="0000FF"/>
                          </a:solidFill>
                          <a:latin typeface="Times New Roman" panose="02020603050405020304" pitchFamily="18" charset="0"/>
                          <a:ea typeface="楷体_GB2312" pitchFamily="49" charset="-122"/>
                        </a:rPr>
                        <a:t>年当年）</a:t>
                      </a: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673100">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en-US" altLang="zh-CN" sz="1600" b="1">
                          <a:solidFill>
                            <a:srgbClr val="0000FF"/>
                          </a:solidFill>
                          <a:latin typeface="Times New Roman" panose="02020603050405020304" pitchFamily="18" charset="0"/>
                          <a:ea typeface="楷体_GB2312" pitchFamily="49" charset="-122"/>
                        </a:rPr>
                        <a:t>    4.</a:t>
                      </a:r>
                      <a:r>
                        <a:rPr lang="zh-CN" altLang="en-US" sz="1600" b="1" dirty="0">
                          <a:solidFill>
                            <a:srgbClr val="0000FF"/>
                          </a:solidFill>
                          <a:latin typeface="Times New Roman" panose="02020603050405020304" pitchFamily="18" charset="0"/>
                          <a:ea typeface="楷体_GB2312" pitchFamily="49" charset="-122"/>
                        </a:rPr>
                        <a:t>期末仪器和设备原价</a:t>
                      </a: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420687">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sz="1600" b="1" dirty="0">
                          <a:solidFill>
                            <a:srgbClr val="0000FF"/>
                          </a:solidFill>
                          <a:latin typeface="Times New Roman" panose="02020603050405020304" pitchFamily="18" charset="0"/>
                          <a:ea typeface="楷体_GB2312" pitchFamily="49" charset="-122"/>
                        </a:rPr>
                        <a:t>     其中：进口</a:t>
                      </a: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bl>
          </a:graphicData>
        </a:graphic>
      </p:graphicFrame>
      <p:sp>
        <p:nvSpPr>
          <p:cNvPr id="19" name="圆角矩形标注 18"/>
          <p:cNvSpPr>
            <a:spLocks noChangeArrowheads="1"/>
          </p:cNvSpPr>
          <p:nvPr/>
        </p:nvSpPr>
        <p:spPr bwMode="auto">
          <a:xfrm>
            <a:off x="2376488" y="333375"/>
            <a:ext cx="6264275" cy="2195513"/>
          </a:xfrm>
          <a:prstGeom prst="wedgeRoundRectCallout">
            <a:avLst>
              <a:gd name="adj1" fmla="val -59338"/>
              <a:gd name="adj2" fmla="val 25801"/>
              <a:gd name="adj3" fmla="val 16667"/>
            </a:avLst>
          </a:prstGeom>
          <a:gradFill rotWithShape="1">
            <a:gsLst>
              <a:gs pos="0">
                <a:srgbClr val="A5DDF3"/>
              </a:gs>
              <a:gs pos="35001">
                <a:srgbClr val="C0E6F5"/>
              </a:gs>
              <a:gs pos="100000">
                <a:srgbClr val="E6F6FC"/>
              </a:gs>
            </a:gsLst>
            <a:lin ang="16200000" scaled="1"/>
          </a:gradFill>
          <a:ln w="9525" algn="ctr">
            <a:solidFill>
              <a:srgbClr val="348FA6"/>
            </a:solidFill>
            <a:miter lim="800000"/>
          </a:ln>
          <a:effectLst>
            <a:outerShdw dist="20000" dir="5400000" rotWithShape="0">
              <a:srgbClr val="000000">
                <a:alpha val="37999"/>
              </a:srgbClr>
            </a:outerShdw>
          </a:effectLst>
        </p:spPr>
        <p:txBody>
          <a:bodyPr lIns="36000" rIns="0" anchor="ctr"/>
          <a:p>
            <a:pPr lvl="0"/>
            <a:r>
              <a:rPr lang="zh-CN" altLang="en-US" sz="1600" b="1" dirty="0">
                <a:latin typeface="Times New Roman" panose="02020603050405020304" pitchFamily="18" charset="0"/>
                <a:ea typeface="楷体_GB2312" pitchFamily="49" charset="-122"/>
              </a:rPr>
              <a:t>指企业自办（或与外单位合办），管理上同生产系统相对独立的专门科技活动机构，如企业的技术中心、开发部、试验基地等。</a:t>
            </a:r>
            <a:endParaRPr lang="zh-CN" altLang="en-US" sz="1600" b="1" dirty="0">
              <a:latin typeface="Times New Roman" panose="02020603050405020304" pitchFamily="18" charset="0"/>
              <a:ea typeface="楷体_GB2312" pitchFamily="49" charset="-122"/>
            </a:endParaRPr>
          </a:p>
          <a:p>
            <a:pPr lvl="0">
              <a:buClr>
                <a:srgbClr val="FF0000"/>
              </a:buClr>
              <a:buFont typeface="Wingdings" panose="05000000000000000000" pitchFamily="2" charset="2"/>
              <a:buChar char="«"/>
            </a:pPr>
            <a:r>
              <a:rPr lang="zh-CN" altLang="en-US" sz="1600" b="1" dirty="0">
                <a:solidFill>
                  <a:srgbClr val="FF0000"/>
                </a:solidFill>
                <a:latin typeface="Times New Roman" panose="02020603050405020304" pitchFamily="18" charset="0"/>
                <a:ea typeface="楷体_GB2312" pitchFamily="49" charset="-122"/>
              </a:rPr>
              <a:t>注意：</a:t>
            </a:r>
            <a:endParaRPr lang="zh-CN" altLang="en-US" sz="1600" b="1" dirty="0">
              <a:solidFill>
                <a:srgbClr val="FF0000"/>
              </a:solidFill>
              <a:latin typeface="Times New Roman" panose="02020603050405020304" pitchFamily="18" charset="0"/>
              <a:ea typeface="楷体_GB2312" pitchFamily="49" charset="-122"/>
            </a:endParaRPr>
          </a:p>
          <a:p>
            <a:pPr lvl="0">
              <a:buClr>
                <a:srgbClr val="FF0000"/>
              </a:buClr>
              <a:buSzPct val="95000"/>
              <a:buFont typeface="Wingdings" panose="05000000000000000000" pitchFamily="2" charset="2"/>
              <a:buChar char="l"/>
            </a:pPr>
            <a:r>
              <a:rPr lang="zh-CN" altLang="en-US" sz="1600" b="1" dirty="0">
                <a:latin typeface="Times New Roman" panose="02020603050405020304" pitchFamily="18" charset="0"/>
                <a:ea typeface="楷体_GB2312" pitchFamily="49" charset="-122"/>
              </a:rPr>
              <a:t>与外单位合办的机构，若主要由本企业出资兴办，则由本企业统计，否则应由合办方统计；</a:t>
            </a:r>
            <a:endParaRPr lang="zh-CN" altLang="en-US" sz="1600" b="1" dirty="0">
              <a:latin typeface="Times New Roman" panose="02020603050405020304" pitchFamily="18" charset="0"/>
              <a:ea typeface="楷体_GB2312" pitchFamily="49" charset="-122"/>
            </a:endParaRPr>
          </a:p>
          <a:p>
            <a:pPr lvl="0">
              <a:buClr>
                <a:srgbClr val="FF0000"/>
              </a:buClr>
              <a:buSzPct val="95000"/>
              <a:buFont typeface="Wingdings" panose="05000000000000000000" pitchFamily="2" charset="2"/>
              <a:buChar char="l"/>
            </a:pPr>
            <a:r>
              <a:rPr lang="zh-CN" altLang="en-US" sz="1600" b="1" dirty="0">
                <a:latin typeface="Times New Roman" panose="02020603050405020304" pitchFamily="18" charset="0"/>
                <a:ea typeface="楷体_GB2312" pitchFamily="49" charset="-122"/>
              </a:rPr>
              <a:t>科研机构一定要有相对独立的人员、经费，有相对独立的财务和管理架构，不能将企业的技术管理部门或科研处室当研发机构。</a:t>
            </a:r>
            <a:endParaRPr lang="zh-CN" altLang="en-US" sz="1600" b="1" dirty="0">
              <a:latin typeface="Times New Roman" panose="02020603050405020304" pitchFamily="18" charset="0"/>
              <a:ea typeface="楷体_GB2312" pitchFamily="49" charset="-122"/>
            </a:endParaRPr>
          </a:p>
          <a:p>
            <a:pPr lvl="0">
              <a:buClr>
                <a:srgbClr val="FF0000"/>
              </a:buClr>
              <a:buSzPct val="95000"/>
              <a:buFont typeface="Wingdings" panose="05000000000000000000" pitchFamily="2" charset="2"/>
              <a:buChar char="l"/>
            </a:pPr>
            <a:r>
              <a:rPr lang="zh-CN" altLang="en-US" sz="1600" b="1" dirty="0">
                <a:latin typeface="Times New Roman" panose="02020603050405020304" pitchFamily="18" charset="0"/>
                <a:ea typeface="楷体_GB2312" pitchFamily="49" charset="-122"/>
              </a:rPr>
              <a:t>不含企业在境外设立的科技活动机构数。 </a:t>
            </a:r>
            <a:endParaRPr lang="zh-CN" altLang="en-US" sz="1600" b="1" dirty="0">
              <a:latin typeface="Times New Roman" panose="02020603050405020304" pitchFamily="18" charset="0"/>
              <a:ea typeface="楷体_GB2312" pitchFamily="49" charset="-122"/>
            </a:endParaRPr>
          </a:p>
        </p:txBody>
      </p:sp>
      <p:sp>
        <p:nvSpPr>
          <p:cNvPr id="20" name="圆角矩形标注 19"/>
          <p:cNvSpPr>
            <a:spLocks noChangeArrowheads="1"/>
          </p:cNvSpPr>
          <p:nvPr/>
        </p:nvSpPr>
        <p:spPr bwMode="auto">
          <a:xfrm>
            <a:off x="2376488" y="2816225"/>
            <a:ext cx="6264275" cy="684213"/>
          </a:xfrm>
          <a:prstGeom prst="wedgeRoundRectCallout">
            <a:avLst>
              <a:gd name="adj1" fmla="val -58937"/>
              <a:gd name="adj2" fmla="val -91995"/>
              <a:gd name="adj3" fmla="val 16667"/>
            </a:avLst>
          </a:prstGeom>
          <a:gradFill rotWithShape="1">
            <a:gsLst>
              <a:gs pos="0">
                <a:srgbClr val="A5DDF3"/>
              </a:gs>
              <a:gs pos="35001">
                <a:srgbClr val="C0E6F5"/>
              </a:gs>
              <a:gs pos="100000">
                <a:srgbClr val="E6F6FC"/>
              </a:gs>
            </a:gsLst>
            <a:lin ang="16200000" scaled="1"/>
          </a:gradFill>
          <a:ln w="9525" algn="ctr">
            <a:solidFill>
              <a:srgbClr val="348FA6"/>
            </a:solidFill>
            <a:miter lim="800000"/>
          </a:ln>
          <a:effectLst>
            <a:outerShdw dist="20000" dir="5400000" rotWithShape="0">
              <a:srgbClr val="000000">
                <a:alpha val="37999"/>
              </a:srgbClr>
            </a:outerShdw>
          </a:effectLst>
        </p:spPr>
        <p:txBody>
          <a:bodyPr lIns="36000" rIns="0" anchor="ctr"/>
          <a:p>
            <a:pPr lvl="0"/>
            <a:r>
              <a:rPr lang="zh-CN" altLang="en-US" sz="1600" b="1" dirty="0">
                <a:latin typeface="Times New Roman" panose="02020603050405020304" pitchFamily="18" charset="0"/>
                <a:ea typeface="楷体_GB2312" pitchFamily="49" charset="-122"/>
              </a:rPr>
              <a:t>指年末企业办科技活动机构中从业人员合计。（</a:t>
            </a:r>
            <a:r>
              <a:rPr lang="zh-CN" altLang="en-US" sz="1600" b="1" dirty="0">
                <a:solidFill>
                  <a:srgbClr val="FF0000"/>
                </a:solidFill>
                <a:latin typeface="Times New Roman" panose="02020603050405020304" pitchFamily="18" charset="0"/>
                <a:ea typeface="楷体_GB2312" pitchFamily="49" charset="-122"/>
              </a:rPr>
              <a:t>注意：若科技机构数大于</a:t>
            </a:r>
            <a:r>
              <a:rPr lang="en-US" altLang="zh-CN" sz="1600" b="1">
                <a:solidFill>
                  <a:srgbClr val="FF0000"/>
                </a:solidFill>
                <a:latin typeface="Times New Roman" panose="02020603050405020304" pitchFamily="18" charset="0"/>
                <a:ea typeface="楷体_GB2312" pitchFamily="49" charset="-122"/>
              </a:rPr>
              <a:t>0</a:t>
            </a:r>
            <a:r>
              <a:rPr lang="zh-CN" altLang="en-US" sz="1600" b="1" dirty="0">
                <a:solidFill>
                  <a:srgbClr val="FF0000"/>
                </a:solidFill>
                <a:latin typeface="Times New Roman" panose="02020603050405020304" pitchFamily="18" charset="0"/>
                <a:ea typeface="楷体_GB2312" pitchFamily="49" charset="-122"/>
              </a:rPr>
              <a:t>，那么机构人员必须大于</a:t>
            </a:r>
            <a:r>
              <a:rPr lang="en-US" altLang="zh-CN" sz="1600" b="1">
                <a:solidFill>
                  <a:srgbClr val="FF0000"/>
                </a:solidFill>
                <a:latin typeface="Times New Roman" panose="02020603050405020304" pitchFamily="18" charset="0"/>
                <a:ea typeface="楷体_GB2312" pitchFamily="49" charset="-122"/>
              </a:rPr>
              <a:t>0</a:t>
            </a:r>
            <a:r>
              <a:rPr lang="zh-CN" altLang="en-US" sz="1600" b="1" dirty="0">
                <a:solidFill>
                  <a:srgbClr val="FF0000"/>
                </a:solidFill>
                <a:latin typeface="Times New Roman" panose="02020603050405020304" pitchFamily="18" charset="0"/>
                <a:ea typeface="楷体_GB2312" pitchFamily="49" charset="-122"/>
              </a:rPr>
              <a:t>）</a:t>
            </a:r>
            <a:endParaRPr lang="zh-CN" altLang="en-US" sz="1600" b="1" dirty="0">
              <a:solidFill>
                <a:srgbClr val="FF0000"/>
              </a:solidFill>
              <a:latin typeface="Times New Roman" panose="02020603050405020304" pitchFamily="18" charset="0"/>
              <a:ea typeface="楷体_GB2312" pitchFamily="49" charset="-122"/>
            </a:endParaRPr>
          </a:p>
        </p:txBody>
      </p:sp>
      <p:sp>
        <p:nvSpPr>
          <p:cNvPr id="22" name="圆角矩形标注 21"/>
          <p:cNvSpPr>
            <a:spLocks noChangeArrowheads="1"/>
          </p:cNvSpPr>
          <p:nvPr/>
        </p:nvSpPr>
        <p:spPr bwMode="auto">
          <a:xfrm>
            <a:off x="2339975" y="3789363"/>
            <a:ext cx="6264275" cy="1511300"/>
          </a:xfrm>
          <a:prstGeom prst="wedgeRoundRectCallout">
            <a:avLst>
              <a:gd name="adj1" fmla="val -57055"/>
              <a:gd name="adj2" fmla="val 18749"/>
              <a:gd name="adj3" fmla="val 16667"/>
            </a:avLst>
          </a:prstGeom>
          <a:gradFill rotWithShape="1">
            <a:gsLst>
              <a:gs pos="0">
                <a:srgbClr val="A5DDF3"/>
              </a:gs>
              <a:gs pos="35001">
                <a:srgbClr val="C0E6F5"/>
              </a:gs>
              <a:gs pos="100000">
                <a:srgbClr val="E6F6FC"/>
              </a:gs>
            </a:gsLst>
            <a:lin ang="16200000" scaled="1"/>
          </a:gradFill>
          <a:ln w="9525" algn="ctr">
            <a:solidFill>
              <a:srgbClr val="348FA6"/>
            </a:solidFill>
            <a:miter lim="800000"/>
          </a:ln>
          <a:effectLst>
            <a:outerShdw dist="20000" dir="5400000" rotWithShape="0">
              <a:srgbClr val="000000">
                <a:alpha val="37999"/>
              </a:srgbClr>
            </a:outerShdw>
          </a:effectLst>
        </p:spPr>
        <p:txBody>
          <a:bodyPr lIns="36000" rIns="0" anchor="ctr"/>
          <a:p>
            <a:pPr lvl="0"/>
            <a:r>
              <a:rPr lang="zh-CN" altLang="en-US" sz="1600" b="1" dirty="0">
                <a:latin typeface="Times New Roman" panose="02020603050405020304" pitchFamily="18" charset="0"/>
                <a:ea typeface="楷体_GB2312" pitchFamily="49" charset="-122"/>
              </a:rPr>
              <a:t>指报告期企业办科技机构用于内部开展科技活动实际支出的总费用。包括</a:t>
            </a:r>
            <a:r>
              <a:rPr lang="zh-CN" altLang="en-US" sz="1600" b="1" u="sng" dirty="0">
                <a:solidFill>
                  <a:srgbClr val="FF0000"/>
                </a:solidFill>
                <a:latin typeface="Times New Roman" panose="02020603050405020304" pitchFamily="18" charset="0"/>
                <a:ea typeface="楷体_GB2312" pitchFamily="49" charset="-122"/>
              </a:rPr>
              <a:t>机构人员</a:t>
            </a:r>
            <a:r>
              <a:rPr lang="zh-CN" altLang="en-US" sz="1600" b="1" dirty="0">
                <a:latin typeface="Times New Roman" panose="02020603050405020304" pitchFamily="18" charset="0"/>
                <a:ea typeface="楷体_GB2312" pitchFamily="49" charset="-122"/>
              </a:rPr>
              <a:t>劳务费（含工资）支出、机构业务费支出、管理费支出、固定资产购建支出以及其他维持机构正常工作的日常费用等的支出总和。</a:t>
            </a:r>
            <a:r>
              <a:rPr lang="zh-CN" altLang="en-US" b="1" dirty="0">
                <a:solidFill>
                  <a:srgbClr val="FF0000"/>
                </a:solidFill>
              </a:rPr>
              <a:t>（</a:t>
            </a:r>
            <a:r>
              <a:rPr lang="zh-CN" altLang="en-US" sz="1600" b="1" dirty="0">
                <a:solidFill>
                  <a:srgbClr val="FF0000"/>
                </a:solidFill>
                <a:latin typeface="Times New Roman" panose="02020603050405020304" pitchFamily="18" charset="0"/>
                <a:ea typeface="楷体_GB2312" pitchFamily="49" charset="-122"/>
              </a:rPr>
              <a:t>注意：若科技机构数大于</a:t>
            </a:r>
            <a:r>
              <a:rPr lang="en-US" altLang="zh-CN" sz="1600" b="1">
                <a:solidFill>
                  <a:srgbClr val="FF0000"/>
                </a:solidFill>
                <a:latin typeface="Times New Roman" panose="02020603050405020304" pitchFamily="18" charset="0"/>
                <a:ea typeface="楷体_GB2312" pitchFamily="49" charset="-122"/>
              </a:rPr>
              <a:t>0</a:t>
            </a:r>
            <a:r>
              <a:rPr lang="zh-CN" altLang="en-US" sz="1600" b="1" dirty="0">
                <a:solidFill>
                  <a:srgbClr val="FF0000"/>
                </a:solidFill>
                <a:latin typeface="Times New Roman" panose="02020603050405020304" pitchFamily="18" charset="0"/>
                <a:ea typeface="楷体_GB2312" pitchFamily="49" charset="-122"/>
              </a:rPr>
              <a:t>，那么机构经费必须大于</a:t>
            </a:r>
            <a:r>
              <a:rPr lang="en-US" altLang="zh-CN" sz="1600" b="1">
                <a:solidFill>
                  <a:srgbClr val="FF0000"/>
                </a:solidFill>
                <a:latin typeface="Times New Roman" panose="02020603050405020304" pitchFamily="18" charset="0"/>
                <a:ea typeface="楷体_GB2312" pitchFamily="49" charset="-122"/>
              </a:rPr>
              <a:t>0</a:t>
            </a:r>
            <a:r>
              <a:rPr lang="zh-CN" altLang="en-US" sz="1600" b="1" dirty="0">
                <a:solidFill>
                  <a:srgbClr val="FF0000"/>
                </a:solidFill>
                <a:latin typeface="Times New Roman" panose="02020603050405020304" pitchFamily="18" charset="0"/>
                <a:ea typeface="楷体_GB2312" pitchFamily="49" charset="-122"/>
              </a:rPr>
              <a:t>）。</a:t>
            </a:r>
            <a:endParaRPr lang="zh-CN" altLang="en-US" sz="1600" b="1" dirty="0">
              <a:solidFill>
                <a:srgbClr val="FF0000"/>
              </a:solidFill>
              <a:latin typeface="Times New Roman" panose="02020603050405020304" pitchFamily="18" charset="0"/>
              <a:ea typeface="楷体_GB2312" pitchFamily="49" charset="-122"/>
            </a:endParaRPr>
          </a:p>
        </p:txBody>
      </p:sp>
      <p:sp>
        <p:nvSpPr>
          <p:cNvPr id="24" name="圆角矩形标注 23"/>
          <p:cNvSpPr>
            <a:spLocks noChangeArrowheads="1"/>
          </p:cNvSpPr>
          <p:nvPr/>
        </p:nvSpPr>
        <p:spPr bwMode="auto">
          <a:xfrm>
            <a:off x="2376488" y="5530850"/>
            <a:ext cx="6264275" cy="598488"/>
          </a:xfrm>
          <a:prstGeom prst="wedgeRoundRectCallout">
            <a:avLst>
              <a:gd name="adj1" fmla="val -58102"/>
              <a:gd name="adj2" fmla="val -45343"/>
              <a:gd name="adj3" fmla="val 16667"/>
            </a:avLst>
          </a:prstGeom>
          <a:gradFill rotWithShape="1">
            <a:gsLst>
              <a:gs pos="0">
                <a:srgbClr val="A5DDF3"/>
              </a:gs>
              <a:gs pos="35001">
                <a:srgbClr val="C0E6F5"/>
              </a:gs>
              <a:gs pos="100000">
                <a:srgbClr val="E6F6FC"/>
              </a:gs>
            </a:gsLst>
            <a:lin ang="16200000" scaled="1"/>
          </a:gradFill>
          <a:ln w="9525" algn="ctr">
            <a:solidFill>
              <a:srgbClr val="348FA6"/>
            </a:solidFill>
            <a:miter lim="800000"/>
          </a:ln>
          <a:effectLst>
            <a:outerShdw dist="20000" dir="5400000" rotWithShape="0">
              <a:srgbClr val="000000">
                <a:alpha val="37999"/>
              </a:srgbClr>
            </a:outerShdw>
          </a:effectLst>
        </p:spPr>
        <p:txBody>
          <a:bodyPr lIns="36000" rIns="0" anchor="ctr"/>
          <a:p>
            <a:pPr lvl="0"/>
            <a:r>
              <a:rPr lang="zh-CN" altLang="en-US" sz="1600" b="1" dirty="0">
                <a:latin typeface="Times New Roman" panose="02020603050405020304" pitchFamily="18" charset="0"/>
                <a:ea typeface="楷体_GB2312" pitchFamily="49" charset="-122"/>
              </a:rPr>
              <a:t>指企业办科技机构报告期末固定资产中仪器和设备的原价。</a:t>
            </a:r>
            <a:endParaRPr lang="zh-CN" altLang="en-US" sz="1600" b="1" dirty="0">
              <a:latin typeface="Times New Roman" panose="02020603050405020304" pitchFamily="18" charset="0"/>
              <a:ea typeface="楷体_GB2312" pitchFamily="49" charset="-122"/>
            </a:endParaRPr>
          </a:p>
        </p:txBody>
      </p:sp>
      <p:sp>
        <p:nvSpPr>
          <p:cNvPr id="7"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2" grpId="0" animBg="1"/>
      <p:bldP spid="2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12674" name="表格 112673"/>
          <p:cNvGraphicFramePr/>
          <p:nvPr/>
        </p:nvGraphicFramePr>
        <p:xfrm>
          <a:off x="50800" y="260350"/>
          <a:ext cx="2036763" cy="5957888"/>
        </p:xfrm>
        <a:graphic>
          <a:graphicData uri="http://schemas.openxmlformats.org/drawingml/2006/table">
            <a:tbl>
              <a:tblPr/>
              <a:tblGrid>
                <a:gridCol w="2036763"/>
              </a:tblGrid>
              <a:tr h="465138">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algn="ctr" eaLnBrk="1" fontAlgn="ctr" hangingPunct="1">
                        <a:spcBef>
                          <a:spcPct val="0"/>
                        </a:spcBef>
                        <a:buClr>
                          <a:srgbClr val="000000"/>
                        </a:buClr>
                        <a:buNone/>
                      </a:pPr>
                      <a:r>
                        <a:rPr lang="en-US" altLang="zh-CN" sz="2400" b="1">
                          <a:solidFill>
                            <a:srgbClr val="FF0000"/>
                          </a:solidFill>
                          <a:latin typeface="Gill Sans MT" panose="020B0502020104020203" pitchFamily="34" charset="0"/>
                          <a:ea typeface="华文中宋" panose="02010600040101010101" pitchFamily="2" charset="-122"/>
                        </a:rPr>
                        <a:t>107-2</a:t>
                      </a:r>
                      <a:r>
                        <a:rPr lang="zh-CN" altLang="en-US" sz="2400" b="1" dirty="0">
                          <a:solidFill>
                            <a:srgbClr val="FF0000"/>
                          </a:solidFill>
                          <a:latin typeface="Gill Sans MT" panose="020B0502020104020203" pitchFamily="34" charset="0"/>
                          <a:ea typeface="华文中宋" panose="02010600040101010101" pitchFamily="2" charset="-122"/>
                        </a:rPr>
                        <a:t>表（续）</a:t>
                      </a:r>
                      <a:endParaRPr lang="zh-CN" altLang="en-US" sz="2400" b="1" dirty="0">
                        <a:solidFill>
                          <a:srgbClr val="FF0000"/>
                        </a:solidFill>
                        <a:latin typeface="宋体" panose="02010600030101010101" pitchFamily="2" charset="-122"/>
                        <a:ea typeface="华文中宋" panose="02010600040101010101" pitchFamily="2"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579437">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sz="1600" b="1" dirty="0">
                          <a:solidFill>
                            <a:srgbClr val="000000"/>
                          </a:solidFill>
                          <a:latin typeface="Gill Sans MT" panose="020B0502020104020203" pitchFamily="34" charset="0"/>
                          <a:ea typeface="楷体_GB2312" pitchFamily="49" charset="-122"/>
                        </a:rPr>
                        <a:t>五、科技活动产出及相关情况</a:t>
                      </a:r>
                      <a:endParaRPr lang="zh-CN" altLang="en-US" sz="1600" b="1" dirty="0">
                        <a:solidFill>
                          <a:srgbClr val="000000"/>
                        </a:solidFill>
                        <a:latin typeface="宋体" panose="02010600030101010101" pitchFamily="2" charset="-122"/>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836613">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sz="1600" b="1" dirty="0">
                          <a:latin typeface="Times New Roman" panose="02020603050405020304" pitchFamily="18" charset="0"/>
                          <a:ea typeface="楷体_GB2312" pitchFamily="49" charset="-122"/>
                        </a:rPr>
                        <a:t>（一）自主知识产权情况</a:t>
                      </a:r>
                      <a:endParaRPr lang="zh-CN" altLang="en-US" sz="1600" b="1" dirty="0">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531812">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en-US" altLang="zh-CN" sz="1600" b="1">
                          <a:solidFill>
                            <a:srgbClr val="0000FF"/>
                          </a:solidFill>
                          <a:latin typeface="Times New Roman" panose="02020603050405020304" pitchFamily="18" charset="0"/>
                          <a:ea typeface="楷体_GB2312" pitchFamily="49" charset="-122"/>
                        </a:rPr>
                        <a:t>   1.</a:t>
                      </a:r>
                      <a:r>
                        <a:rPr lang="zh-CN" altLang="en-US" sz="1600" b="1" dirty="0">
                          <a:solidFill>
                            <a:srgbClr val="0000FF"/>
                          </a:solidFill>
                          <a:latin typeface="Times New Roman" panose="02020603050405020304" pitchFamily="18" charset="0"/>
                          <a:ea typeface="楷体_GB2312" pitchFamily="49" charset="-122"/>
                        </a:rPr>
                        <a:t>专利申请数</a:t>
                      </a:r>
                      <a:endParaRPr lang="en-US" altLang="zh-CN" sz="1600" b="1">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579438">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sz="1600" b="1" dirty="0">
                          <a:solidFill>
                            <a:srgbClr val="0000FF"/>
                          </a:solidFill>
                          <a:latin typeface="Times New Roman" panose="02020603050405020304" pitchFamily="18" charset="0"/>
                          <a:ea typeface="楷体_GB2312" pitchFamily="49" charset="-122"/>
                        </a:rPr>
                        <a:t>    其中：发明专利</a:t>
                      </a:r>
                      <a:endParaRPr lang="en-US" altLang="zh-CN" sz="1600" b="1">
                        <a:solidFill>
                          <a:srgbClr val="0000FF"/>
                        </a:solidFill>
                        <a:latin typeface="Times New Roman" panose="02020603050405020304" pitchFamily="18" charset="0"/>
                        <a:ea typeface="楷体_GB2312" pitchFamily="49" charset="-122"/>
                      </a:endParaRPr>
                    </a:p>
                    <a:p>
                      <a:pPr marL="0" lvl="0" indent="0" eaLnBrk="1" fontAlgn="ctr" hangingPunct="1">
                        <a:spcBef>
                          <a:spcPct val="0"/>
                        </a:spcBef>
                        <a:buClr>
                          <a:srgbClr val="000000"/>
                        </a:buClr>
                        <a:buNone/>
                      </a:pP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541337">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en-US" altLang="zh-CN" sz="1600" b="1" u="sng">
                          <a:solidFill>
                            <a:srgbClr val="0000FF"/>
                          </a:solidFill>
                          <a:latin typeface="Times New Roman" panose="02020603050405020304" pitchFamily="18" charset="0"/>
                          <a:ea typeface="楷体_GB2312" pitchFamily="49" charset="-122"/>
                        </a:rPr>
                        <a:t>   2.</a:t>
                      </a:r>
                      <a:r>
                        <a:rPr lang="zh-CN" altLang="en-US" sz="1600" b="1" u="sng" dirty="0">
                          <a:solidFill>
                            <a:srgbClr val="0000FF"/>
                          </a:solidFill>
                          <a:latin typeface="Times New Roman" panose="02020603050405020304" pitchFamily="18" charset="0"/>
                          <a:ea typeface="楷体_GB2312" pitchFamily="49" charset="-122"/>
                        </a:rPr>
                        <a:t>有效发明专利数</a:t>
                      </a:r>
                      <a:endParaRPr lang="en-US" altLang="zh-CN" sz="1600" b="1" u="sng">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558800">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sz="1600" b="1" dirty="0">
                          <a:solidFill>
                            <a:srgbClr val="0000FF"/>
                          </a:solidFill>
                          <a:latin typeface="Times New Roman" panose="02020603050405020304" pitchFamily="18" charset="0"/>
                          <a:ea typeface="楷体_GB2312" pitchFamily="49" charset="-122"/>
                        </a:rPr>
                        <a:t>    其中：境外授权</a:t>
                      </a: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519113">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sz="1600" b="1" dirty="0">
                          <a:solidFill>
                            <a:srgbClr val="0000FF"/>
                          </a:solidFill>
                          <a:latin typeface="Times New Roman" panose="02020603050405020304" pitchFamily="18" charset="0"/>
                          <a:ea typeface="楷体_GB2312" pitchFamily="49" charset="-122"/>
                        </a:rPr>
                        <a:t>    其中：已被实施</a:t>
                      </a: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673100">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en-US" altLang="zh-CN" sz="1600" b="1">
                          <a:solidFill>
                            <a:srgbClr val="0000FF"/>
                          </a:solidFill>
                          <a:latin typeface="Times New Roman" panose="02020603050405020304" pitchFamily="18" charset="0"/>
                          <a:ea typeface="楷体_GB2312" pitchFamily="49" charset="-122"/>
                          <a:sym typeface="Gill Sans MT" panose="020B0502020104020203" pitchFamily="34" charset="0"/>
                        </a:rPr>
                        <a:t>     3.</a:t>
                      </a:r>
                      <a:r>
                        <a:rPr lang="zh-CN" altLang="en-US" sz="1600" b="1" dirty="0">
                          <a:solidFill>
                            <a:srgbClr val="0000FF"/>
                          </a:solidFill>
                          <a:latin typeface="Times New Roman" panose="02020603050405020304" pitchFamily="18" charset="0"/>
                          <a:ea typeface="楷体_GB2312" pitchFamily="49" charset="-122"/>
                          <a:sym typeface="Gill Sans MT" panose="020B0502020104020203" pitchFamily="34" charset="0"/>
                        </a:rPr>
                        <a:t>专利所有权转让及许可数</a:t>
                      </a:r>
                      <a:endParaRPr lang="zh-CN" altLang="en-US" sz="1600" b="1" dirty="0">
                        <a:solidFill>
                          <a:srgbClr val="0000FF"/>
                        </a:solidFill>
                        <a:latin typeface="Times New Roman" panose="02020603050405020304" pitchFamily="18" charset="0"/>
                        <a:ea typeface="楷体_GB2312" pitchFamily="49" charset="-122"/>
                        <a:sym typeface="Gill Sans MT" panose="020B0502020104020203" pitchFamily="34" charset="0"/>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673100">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en-US" altLang="zh-CN" sz="1600" b="1">
                          <a:solidFill>
                            <a:srgbClr val="0000FF"/>
                          </a:solidFill>
                          <a:latin typeface="Times New Roman" panose="02020603050405020304" pitchFamily="18" charset="0"/>
                          <a:ea typeface="楷体_GB2312" pitchFamily="49" charset="-122"/>
                          <a:sym typeface="Gill Sans MT" panose="020B0502020104020203" pitchFamily="34" charset="0"/>
                        </a:rPr>
                        <a:t>    4.</a:t>
                      </a:r>
                      <a:r>
                        <a:rPr lang="zh-CN" altLang="en-US" sz="1600" b="1" dirty="0">
                          <a:solidFill>
                            <a:srgbClr val="0000FF"/>
                          </a:solidFill>
                          <a:latin typeface="Times New Roman" panose="02020603050405020304" pitchFamily="18" charset="0"/>
                          <a:ea typeface="楷体_GB2312" pitchFamily="49" charset="-122"/>
                          <a:sym typeface="Gill Sans MT" panose="020B0502020104020203" pitchFamily="34" charset="0"/>
                        </a:rPr>
                        <a:t>专利所有权转让及许可收入</a:t>
                      </a:r>
                      <a:endParaRPr lang="zh-CN" altLang="en-US" sz="1600" b="1" dirty="0">
                        <a:solidFill>
                          <a:srgbClr val="0000FF"/>
                        </a:solidFill>
                        <a:latin typeface="Times New Roman" panose="02020603050405020304" pitchFamily="18" charset="0"/>
                        <a:ea typeface="楷体_GB2312" pitchFamily="49" charset="-122"/>
                        <a:sym typeface="Gill Sans MT" panose="020B0502020104020203" pitchFamily="34" charset="0"/>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bl>
          </a:graphicData>
        </a:graphic>
      </p:graphicFrame>
      <p:sp>
        <p:nvSpPr>
          <p:cNvPr id="19" name="圆角矩形标注 18"/>
          <p:cNvSpPr>
            <a:spLocks noChangeArrowheads="1"/>
          </p:cNvSpPr>
          <p:nvPr/>
        </p:nvSpPr>
        <p:spPr bwMode="auto">
          <a:xfrm>
            <a:off x="2411413" y="260350"/>
            <a:ext cx="6264275" cy="1044575"/>
          </a:xfrm>
          <a:prstGeom prst="wedgeRoundRectCallout">
            <a:avLst>
              <a:gd name="adj1" fmla="val -59222"/>
              <a:gd name="adj2" fmla="val 97569"/>
              <a:gd name="adj3" fmla="val 16667"/>
            </a:avLst>
          </a:prstGeom>
          <a:gradFill rotWithShape="1">
            <a:gsLst>
              <a:gs pos="0">
                <a:srgbClr val="A5DDF3"/>
              </a:gs>
              <a:gs pos="35001">
                <a:srgbClr val="C0E6F5"/>
              </a:gs>
              <a:gs pos="100000">
                <a:srgbClr val="E6F6FC"/>
              </a:gs>
            </a:gsLst>
            <a:lin ang="16200000" scaled="1"/>
          </a:gradFill>
          <a:ln w="9525" algn="ctr">
            <a:solidFill>
              <a:srgbClr val="348FA6"/>
            </a:solidFill>
            <a:miter lim="800000"/>
          </a:ln>
          <a:effectLst>
            <a:outerShdw dist="20000" dir="5400000" rotWithShape="0">
              <a:srgbClr val="000000">
                <a:alpha val="37999"/>
              </a:srgbClr>
            </a:outerShdw>
          </a:effectLst>
        </p:spPr>
        <p:txBody>
          <a:bodyPr lIns="36000" rIns="0" anchor="ctr"/>
          <a:p>
            <a:pPr lvl="0"/>
            <a:r>
              <a:rPr lang="zh-CN" altLang="en-US" sz="1600" b="1" dirty="0">
                <a:latin typeface="Times New Roman" panose="02020603050405020304" pitchFamily="18" charset="0"/>
                <a:ea typeface="楷体_GB2312" pitchFamily="49" charset="-122"/>
              </a:rPr>
              <a:t>有部分企业对拥有专利的情况存在误解，往往将全部专利当作发明专利，将申请专利当作拥有专利，将个人专利当作企业专利等情况。导致拥有各项专利数据失实。（建议这部分数据找有关部门核实）</a:t>
            </a:r>
            <a:endParaRPr lang="zh-CN" altLang="en-US" sz="1600" b="1" dirty="0">
              <a:latin typeface="Times New Roman" panose="02020603050405020304" pitchFamily="18" charset="0"/>
              <a:ea typeface="楷体_GB2312" pitchFamily="49" charset="-122"/>
            </a:endParaRPr>
          </a:p>
        </p:txBody>
      </p:sp>
      <p:sp>
        <p:nvSpPr>
          <p:cNvPr id="20" name="圆角矩形标注 19"/>
          <p:cNvSpPr>
            <a:spLocks noChangeArrowheads="1"/>
          </p:cNvSpPr>
          <p:nvPr/>
        </p:nvSpPr>
        <p:spPr bwMode="auto">
          <a:xfrm>
            <a:off x="2376488" y="1665288"/>
            <a:ext cx="6264275" cy="647700"/>
          </a:xfrm>
          <a:prstGeom prst="wedgeRoundRectCallout">
            <a:avLst>
              <a:gd name="adj1" fmla="val -57199"/>
              <a:gd name="adj2" fmla="val 110296"/>
              <a:gd name="adj3" fmla="val 16667"/>
            </a:avLst>
          </a:prstGeom>
          <a:gradFill rotWithShape="1">
            <a:gsLst>
              <a:gs pos="0">
                <a:srgbClr val="A5DDF3"/>
              </a:gs>
              <a:gs pos="35001">
                <a:srgbClr val="C0E6F5"/>
              </a:gs>
              <a:gs pos="100000">
                <a:srgbClr val="E6F6FC"/>
              </a:gs>
            </a:gsLst>
            <a:lin ang="16200000" scaled="1"/>
          </a:gradFill>
          <a:ln w="9525" algn="ctr">
            <a:solidFill>
              <a:srgbClr val="348FA6"/>
            </a:solidFill>
            <a:miter lim="800000"/>
          </a:ln>
          <a:effectLst>
            <a:outerShdw dist="20000" dir="5400000" rotWithShape="0">
              <a:srgbClr val="000000">
                <a:alpha val="37999"/>
              </a:srgbClr>
            </a:outerShdw>
          </a:effectLst>
        </p:spPr>
        <p:txBody>
          <a:bodyPr lIns="36000" rIns="0" anchor="ctr"/>
          <a:p>
            <a:pPr lvl="0"/>
            <a:r>
              <a:rPr lang="zh-CN" altLang="en-US" sz="1600" b="1" dirty="0">
                <a:latin typeface="Times New Roman" panose="02020603050405020304" pitchFamily="18" charset="0"/>
                <a:ea typeface="楷体_GB2312" pitchFamily="49" charset="-122"/>
              </a:rPr>
              <a:t>当年内申请并被受理的，</a:t>
            </a:r>
            <a:r>
              <a:rPr lang="zh-CN" altLang="en-US" sz="1600" b="1" u="sng" dirty="0">
                <a:solidFill>
                  <a:srgbClr val="FF0000"/>
                </a:solidFill>
                <a:latin typeface="Times New Roman" panose="02020603050405020304" pitchFamily="18" charset="0"/>
                <a:ea typeface="楷体_GB2312" pitchFamily="49" charset="-122"/>
              </a:rPr>
              <a:t>持有受理回执</a:t>
            </a:r>
            <a:r>
              <a:rPr lang="zh-CN" altLang="en-US" sz="1600" b="1" dirty="0">
                <a:latin typeface="Times New Roman" panose="02020603050405020304" pitchFamily="18" charset="0"/>
                <a:ea typeface="楷体_GB2312" pitchFamily="49" charset="-122"/>
              </a:rPr>
              <a:t>的所有专利数（但不一定获得了授权）。</a:t>
            </a:r>
            <a:endParaRPr lang="zh-CN" altLang="en-US" sz="1600" b="1" dirty="0">
              <a:latin typeface="Times New Roman" panose="02020603050405020304" pitchFamily="18" charset="0"/>
              <a:ea typeface="楷体_GB2312" pitchFamily="49" charset="-122"/>
            </a:endParaRPr>
          </a:p>
        </p:txBody>
      </p:sp>
      <p:sp>
        <p:nvSpPr>
          <p:cNvPr id="22" name="圆角矩形标注 21"/>
          <p:cNvSpPr>
            <a:spLocks noChangeArrowheads="1"/>
          </p:cNvSpPr>
          <p:nvPr/>
        </p:nvSpPr>
        <p:spPr bwMode="auto">
          <a:xfrm>
            <a:off x="2303463" y="2528888"/>
            <a:ext cx="6264275" cy="828675"/>
          </a:xfrm>
          <a:prstGeom prst="wedgeRoundRectCallout">
            <a:avLst>
              <a:gd name="adj1" fmla="val -57449"/>
              <a:gd name="adj2" fmla="val 123565"/>
              <a:gd name="adj3" fmla="val 16667"/>
            </a:avLst>
          </a:prstGeom>
          <a:gradFill rotWithShape="1">
            <a:gsLst>
              <a:gs pos="0">
                <a:srgbClr val="A5DDF3"/>
              </a:gs>
              <a:gs pos="35001">
                <a:srgbClr val="C0E6F5"/>
              </a:gs>
              <a:gs pos="100000">
                <a:srgbClr val="E6F6FC"/>
              </a:gs>
            </a:gsLst>
            <a:lin ang="16200000" scaled="1"/>
          </a:gradFill>
          <a:ln w="9525" algn="ctr">
            <a:solidFill>
              <a:srgbClr val="348FA6"/>
            </a:solidFill>
            <a:miter lim="800000"/>
          </a:ln>
          <a:effectLst>
            <a:outerShdw dist="20000" dir="5400000" rotWithShape="0">
              <a:srgbClr val="000000">
                <a:alpha val="37999"/>
              </a:srgbClr>
            </a:outerShdw>
          </a:effectLst>
        </p:spPr>
        <p:txBody>
          <a:bodyPr lIns="36000" rIns="0" anchor="ctr"/>
          <a:p>
            <a:pPr lvl="0">
              <a:lnSpc>
                <a:spcPct val="90000"/>
              </a:lnSpc>
              <a:spcBef>
                <a:spcPct val="50000"/>
              </a:spcBef>
              <a:buClr>
                <a:srgbClr val="FF9900"/>
              </a:buClr>
              <a:buFont typeface="Wingdings" panose="05000000000000000000" pitchFamily="2" charset="2"/>
              <a:buNone/>
            </a:pPr>
            <a:r>
              <a:rPr lang="zh-CN" altLang="en-US" sz="1600" b="1" dirty="0">
                <a:latin typeface="Times New Roman" panose="02020603050405020304" pitchFamily="18" charset="0"/>
                <a:ea typeface="楷体_GB2312" pitchFamily="49" charset="-122"/>
              </a:rPr>
              <a:t>指企业拥有的、经国内外知识产权部门授权且在有效期内的发明专利件数（以企业负责人名义申请的不算），</a:t>
            </a:r>
            <a:r>
              <a:rPr lang="zh-CN" altLang="en-US" sz="1600" b="1" u="sng" dirty="0">
                <a:solidFill>
                  <a:srgbClr val="FF0000"/>
                </a:solidFill>
                <a:latin typeface="Times New Roman" panose="02020603050405020304" pitchFamily="18" charset="0"/>
                <a:ea typeface="楷体_GB2312" pitchFamily="49" charset="-122"/>
              </a:rPr>
              <a:t>不包括外观设计专利、实用新型专利。</a:t>
            </a:r>
            <a:endParaRPr lang="zh-CN" altLang="en-US" sz="1600" b="1" u="sng" dirty="0">
              <a:solidFill>
                <a:srgbClr val="FF0000"/>
              </a:solidFill>
              <a:latin typeface="Times New Roman" panose="02020603050405020304" pitchFamily="18" charset="0"/>
              <a:ea typeface="楷体_GB2312" pitchFamily="49" charset="-122"/>
            </a:endParaRPr>
          </a:p>
        </p:txBody>
      </p:sp>
      <p:sp>
        <p:nvSpPr>
          <p:cNvPr id="21" name="圆角矩形标注 20"/>
          <p:cNvSpPr>
            <a:spLocks noChangeArrowheads="1"/>
          </p:cNvSpPr>
          <p:nvPr/>
        </p:nvSpPr>
        <p:spPr bwMode="auto">
          <a:xfrm>
            <a:off x="2447925" y="3500438"/>
            <a:ext cx="6264275" cy="1009650"/>
          </a:xfrm>
          <a:prstGeom prst="wedgeRoundRectCallout">
            <a:avLst>
              <a:gd name="adj1" fmla="val -58769"/>
              <a:gd name="adj2" fmla="val 101889"/>
              <a:gd name="adj3" fmla="val 16667"/>
            </a:avLst>
          </a:prstGeom>
          <a:gradFill rotWithShape="1">
            <a:gsLst>
              <a:gs pos="0">
                <a:srgbClr val="A5DDF3"/>
              </a:gs>
              <a:gs pos="35001">
                <a:srgbClr val="C0E6F5"/>
              </a:gs>
              <a:gs pos="100000">
                <a:srgbClr val="E6F6FC"/>
              </a:gs>
            </a:gsLst>
            <a:lin ang="16200000" scaled="1"/>
          </a:gradFill>
          <a:ln w="9525" algn="ctr">
            <a:solidFill>
              <a:srgbClr val="348FA6"/>
            </a:solidFill>
            <a:miter lim="800000"/>
          </a:ln>
          <a:effectLst>
            <a:outerShdw dist="20000" dir="5400000" rotWithShape="0">
              <a:srgbClr val="000000">
                <a:alpha val="37999"/>
              </a:srgbClr>
            </a:outerShdw>
          </a:effectLst>
        </p:spPr>
        <p:txBody>
          <a:bodyPr lIns="36000" rIns="0" anchor="ctr"/>
          <a:p>
            <a:pPr lvl="0"/>
            <a:r>
              <a:rPr lang="zh-CN" altLang="en-US" sz="1600" b="1" dirty="0">
                <a:latin typeface="Times New Roman" panose="02020603050405020304" pitchFamily="18" charset="0"/>
                <a:ea typeface="楷体_GB2312" pitchFamily="49" charset="-122"/>
              </a:rPr>
              <a:t>指企业作为第一专利权人拥有的且在有效期内的发明专利中已被实施的件数。</a:t>
            </a:r>
            <a:r>
              <a:rPr lang="zh-CN" altLang="en-US" sz="1600" b="1" u="sng" dirty="0">
                <a:solidFill>
                  <a:srgbClr val="FF0000"/>
                </a:solidFill>
                <a:latin typeface="Times New Roman" panose="02020603050405020304" pitchFamily="18" charset="0"/>
                <a:ea typeface="楷体_GB2312" pitchFamily="49" charset="-122"/>
              </a:rPr>
              <a:t>专利实施</a:t>
            </a:r>
            <a:r>
              <a:rPr lang="zh-CN" altLang="en-US" sz="1600" b="1" dirty="0">
                <a:latin typeface="Times New Roman" panose="02020603050405020304" pitchFamily="18" charset="0"/>
                <a:ea typeface="楷体_GB2312" pitchFamily="49" charset="-122"/>
              </a:rPr>
              <a:t>是专利权人，为生产经营目的制造、使用、许诺销售、销售、进口其专利产品，或者使用其专利方法直接获得的产品。 </a:t>
            </a:r>
            <a:endParaRPr lang="zh-CN" altLang="en-US" sz="1600" b="1" dirty="0">
              <a:latin typeface="Times New Roman" panose="02020603050405020304" pitchFamily="18" charset="0"/>
              <a:ea typeface="楷体_GB2312" pitchFamily="49" charset="-122"/>
            </a:endParaRPr>
          </a:p>
        </p:txBody>
      </p:sp>
      <p:sp>
        <p:nvSpPr>
          <p:cNvPr id="25" name="圆角矩形标注 24"/>
          <p:cNvSpPr>
            <a:spLocks noChangeArrowheads="1"/>
          </p:cNvSpPr>
          <p:nvPr/>
        </p:nvSpPr>
        <p:spPr bwMode="auto">
          <a:xfrm>
            <a:off x="2303463" y="5913438"/>
            <a:ext cx="6264275" cy="687388"/>
          </a:xfrm>
          <a:prstGeom prst="wedgeRoundRectCallout">
            <a:avLst>
              <a:gd name="adj1" fmla="val -56011"/>
              <a:gd name="adj2" fmla="val -27011"/>
              <a:gd name="adj3" fmla="val 16667"/>
            </a:avLst>
          </a:prstGeom>
          <a:gradFill rotWithShape="1">
            <a:gsLst>
              <a:gs pos="0">
                <a:srgbClr val="A5DDF3"/>
              </a:gs>
              <a:gs pos="35001">
                <a:srgbClr val="C0E6F5"/>
              </a:gs>
              <a:gs pos="100000">
                <a:srgbClr val="E6F6FC"/>
              </a:gs>
            </a:gsLst>
            <a:lin ang="16200000" scaled="1"/>
          </a:gradFill>
          <a:ln w="9525" algn="ctr">
            <a:solidFill>
              <a:srgbClr val="348FA6"/>
            </a:solidFill>
            <a:miter lim="800000"/>
          </a:ln>
          <a:effectLst>
            <a:outerShdw dist="20000" dir="5400000" rotWithShape="0">
              <a:srgbClr val="000000">
                <a:alpha val="37999"/>
              </a:srgbClr>
            </a:outerShdw>
          </a:effectLst>
        </p:spPr>
        <p:txBody>
          <a:bodyPr lIns="36000" rIns="0" anchor="ctr"/>
          <a:p>
            <a:pPr lvl="0"/>
            <a:r>
              <a:rPr lang="zh-CN" altLang="en-US" sz="1600" b="1" dirty="0">
                <a:latin typeface="Times New Roman" panose="02020603050405020304" pitchFamily="18" charset="0"/>
                <a:ea typeface="楷体_GB2312" pitchFamily="49" charset="-122"/>
              </a:rPr>
              <a:t>指企业向外单位转让专利所有权或允许专利技术由被许可单位使用而得到的收入。包括当年的利润分成、股息收入等</a:t>
            </a:r>
            <a:endParaRPr lang="zh-CN" altLang="en-US" sz="1600" b="1" dirty="0">
              <a:latin typeface="Times New Roman" panose="02020603050405020304" pitchFamily="18" charset="0"/>
              <a:ea typeface="楷体_GB2312" pitchFamily="49" charset="-122"/>
            </a:endParaRPr>
          </a:p>
        </p:txBody>
      </p:sp>
      <p:sp>
        <p:nvSpPr>
          <p:cNvPr id="24" name="圆角矩形标注 23"/>
          <p:cNvSpPr>
            <a:spLocks noChangeArrowheads="1"/>
          </p:cNvSpPr>
          <p:nvPr/>
        </p:nvSpPr>
        <p:spPr bwMode="auto">
          <a:xfrm>
            <a:off x="2339975" y="4724400"/>
            <a:ext cx="6264275" cy="1103313"/>
          </a:xfrm>
          <a:prstGeom prst="wedgeRoundRectCallout">
            <a:avLst>
              <a:gd name="adj1" fmla="val -56592"/>
              <a:gd name="adj2" fmla="val 18520"/>
              <a:gd name="adj3" fmla="val 16667"/>
            </a:avLst>
          </a:prstGeom>
          <a:gradFill rotWithShape="1">
            <a:gsLst>
              <a:gs pos="0">
                <a:srgbClr val="A5DDF3"/>
              </a:gs>
              <a:gs pos="35001">
                <a:srgbClr val="C0E6F5"/>
              </a:gs>
              <a:gs pos="100000">
                <a:srgbClr val="E6F6FC"/>
              </a:gs>
            </a:gsLst>
            <a:lin ang="16200000" scaled="1"/>
          </a:gradFill>
          <a:ln w="9525" algn="ctr">
            <a:solidFill>
              <a:srgbClr val="348FA6"/>
            </a:solidFill>
            <a:miter lim="800000"/>
          </a:ln>
          <a:effectLst>
            <a:outerShdw dist="20000" dir="5400000" rotWithShape="0">
              <a:srgbClr val="000000">
                <a:alpha val="37999"/>
              </a:srgbClr>
            </a:outerShdw>
          </a:effectLst>
        </p:spPr>
        <p:txBody>
          <a:bodyPr lIns="36000" rIns="0" anchor="ctr"/>
          <a:p>
            <a:pPr lvl="0"/>
            <a:r>
              <a:rPr lang="zh-CN" altLang="en-US" sz="1600" b="1" dirty="0">
                <a:latin typeface="Times New Roman" panose="02020603050405020304" pitchFamily="18" charset="0"/>
                <a:ea typeface="楷体_GB2312" pitchFamily="49" charset="-122"/>
              </a:rPr>
              <a:t>指企业向外单位转让专利所有权或允许专利技术由被许可单位使用的专利件数。（</a:t>
            </a:r>
            <a:r>
              <a:rPr lang="zh-CN" altLang="en-US" sz="1600" b="1" dirty="0">
                <a:solidFill>
                  <a:srgbClr val="FF0000"/>
                </a:solidFill>
                <a:latin typeface="Times New Roman" panose="02020603050405020304" pitchFamily="18" charset="0"/>
                <a:ea typeface="楷体_GB2312" pitchFamily="49" charset="-122"/>
              </a:rPr>
              <a:t>注意：</a:t>
            </a:r>
            <a:r>
              <a:rPr lang="zh-CN" altLang="en-US" sz="1600" b="1" dirty="0">
                <a:latin typeface="Times New Roman" panose="02020603050405020304" pitchFamily="18" charset="0"/>
                <a:ea typeface="楷体_GB2312" pitchFamily="49" charset="-122"/>
              </a:rPr>
              <a:t>专利转让及许可数（代码</a:t>
            </a:r>
            <a:r>
              <a:rPr lang="en-US" altLang="zh-CN" sz="1600" b="1">
                <a:latin typeface="Times New Roman" panose="02020603050405020304" pitchFamily="18" charset="0"/>
                <a:ea typeface="楷体_GB2312" pitchFamily="49" charset="-122"/>
              </a:rPr>
              <a:t>36</a:t>
            </a:r>
            <a:r>
              <a:rPr lang="zh-CN" altLang="en-US" sz="1600" b="1" dirty="0">
                <a:latin typeface="Times New Roman" panose="02020603050405020304" pitchFamily="18" charset="0"/>
                <a:ea typeface="楷体_GB2312" pitchFamily="49" charset="-122"/>
              </a:rPr>
              <a:t>）与专利转让及许可收入（代码</a:t>
            </a:r>
            <a:r>
              <a:rPr lang="en-US" altLang="zh-CN" sz="1600" b="1">
                <a:latin typeface="Times New Roman" panose="02020603050405020304" pitchFamily="18" charset="0"/>
                <a:ea typeface="楷体_GB2312" pitchFamily="49" charset="-122"/>
              </a:rPr>
              <a:t>37</a:t>
            </a:r>
            <a:r>
              <a:rPr lang="zh-CN" altLang="en-US" sz="1600" b="1" dirty="0">
                <a:latin typeface="Times New Roman" panose="02020603050405020304" pitchFamily="18" charset="0"/>
                <a:ea typeface="楷体_GB2312" pitchFamily="49" charset="-122"/>
              </a:rPr>
              <a:t>）之间的匹配关系，</a:t>
            </a:r>
            <a:r>
              <a:rPr lang="zh-CN" altLang="en-US" sz="1600" b="1" u="sng" dirty="0">
                <a:solidFill>
                  <a:srgbClr val="FF0000"/>
                </a:solidFill>
                <a:latin typeface="Times New Roman" panose="02020603050405020304" pitchFamily="18" charset="0"/>
                <a:ea typeface="楷体_GB2312" pitchFamily="49" charset="-122"/>
              </a:rPr>
              <a:t>不要出现转让及许可数很大，而转让及许可收入为</a:t>
            </a:r>
            <a:r>
              <a:rPr lang="en-US" altLang="zh-CN" sz="1600" b="1" u="sng">
                <a:solidFill>
                  <a:srgbClr val="FF0000"/>
                </a:solidFill>
                <a:latin typeface="Times New Roman" panose="02020603050405020304" pitchFamily="18" charset="0"/>
                <a:ea typeface="楷体_GB2312" pitchFamily="49" charset="-122"/>
              </a:rPr>
              <a:t>0</a:t>
            </a:r>
            <a:r>
              <a:rPr lang="zh-CN" altLang="en-US" sz="1600" b="1" u="sng" dirty="0">
                <a:solidFill>
                  <a:srgbClr val="FF0000"/>
                </a:solidFill>
                <a:latin typeface="Times New Roman" panose="02020603050405020304" pitchFamily="18" charset="0"/>
                <a:ea typeface="楷体_GB2312" pitchFamily="49" charset="-122"/>
              </a:rPr>
              <a:t>或者很少的情况 。）</a:t>
            </a:r>
            <a:endParaRPr lang="zh-CN" altLang="en-US" sz="1600" b="1" u="sng" dirty="0">
              <a:solidFill>
                <a:srgbClr val="FF0000"/>
              </a:solidFill>
              <a:latin typeface="Times New Roman" panose="02020603050405020304" pitchFamily="18" charset="0"/>
              <a:ea typeface="楷体_GB2312" pitchFamily="49" charset="-122"/>
            </a:endParaRPr>
          </a:p>
        </p:txBody>
      </p:sp>
      <p:sp>
        <p:nvSpPr>
          <p:cNvPr id="9"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2" grpId="0" animBg="1"/>
      <p:bldP spid="21" grpId="0" animBg="1"/>
      <p:bldP spid="25" grpId="0" animBg="1"/>
      <p:bldP spid="2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14689" name="表格 114688"/>
          <p:cNvGraphicFramePr/>
          <p:nvPr/>
        </p:nvGraphicFramePr>
        <p:xfrm>
          <a:off x="36513" y="800100"/>
          <a:ext cx="2159000" cy="5221288"/>
        </p:xfrm>
        <a:graphic>
          <a:graphicData uri="http://schemas.openxmlformats.org/drawingml/2006/table">
            <a:tbl>
              <a:tblPr/>
              <a:tblGrid>
                <a:gridCol w="2159000"/>
              </a:tblGrid>
              <a:tr h="511175">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algn="ctr" eaLnBrk="1" fontAlgn="ctr" hangingPunct="1">
                        <a:spcBef>
                          <a:spcPct val="0"/>
                        </a:spcBef>
                        <a:buClr>
                          <a:srgbClr val="000000"/>
                        </a:buClr>
                        <a:buNone/>
                      </a:pPr>
                      <a:r>
                        <a:rPr lang="en-US" altLang="zh-CN" sz="2400" b="1">
                          <a:solidFill>
                            <a:srgbClr val="FF0000"/>
                          </a:solidFill>
                          <a:latin typeface="Gill Sans MT" panose="020B0502020104020203" pitchFamily="34" charset="0"/>
                          <a:ea typeface="华文中宋" panose="02010600040101010101" pitchFamily="2" charset="-122"/>
                        </a:rPr>
                        <a:t>107-2</a:t>
                      </a:r>
                      <a:r>
                        <a:rPr lang="zh-CN" altLang="en-US" sz="2400" b="1" dirty="0">
                          <a:solidFill>
                            <a:srgbClr val="FF0000"/>
                          </a:solidFill>
                          <a:latin typeface="Gill Sans MT" panose="020B0502020104020203" pitchFamily="34" charset="0"/>
                          <a:ea typeface="华文中宋" panose="02010600040101010101" pitchFamily="2" charset="-122"/>
                        </a:rPr>
                        <a:t>表（续）</a:t>
                      </a:r>
                      <a:endParaRPr lang="zh-CN" altLang="en-US" sz="2400" b="1" dirty="0">
                        <a:solidFill>
                          <a:srgbClr val="FF0000"/>
                        </a:solidFill>
                        <a:latin typeface="宋体" panose="02010600030101010101" pitchFamily="2" charset="-122"/>
                        <a:ea typeface="华文中宋" panose="02010600040101010101" pitchFamily="2"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608013">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sz="1600" b="1" dirty="0">
                          <a:latin typeface="Times New Roman" panose="02020603050405020304" pitchFamily="18" charset="0"/>
                          <a:ea typeface="楷体_GB2312" pitchFamily="49" charset="-122"/>
                        </a:rPr>
                        <a:t>（二）新产品生产及销售情况</a:t>
                      </a:r>
                      <a:endParaRPr lang="zh-CN" altLang="en-US" sz="1600" b="1" dirty="0">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550862">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en-US" altLang="zh-CN" sz="1600" b="1">
                          <a:solidFill>
                            <a:srgbClr val="0000FF"/>
                          </a:solidFill>
                          <a:latin typeface="Times New Roman" panose="02020603050405020304" pitchFamily="18" charset="0"/>
                          <a:ea typeface="楷体_GB2312" pitchFamily="49" charset="-122"/>
                        </a:rPr>
                        <a:t>   1.</a:t>
                      </a:r>
                      <a:r>
                        <a:rPr lang="zh-CN" altLang="en-US" sz="1600" b="1" dirty="0">
                          <a:solidFill>
                            <a:srgbClr val="0000FF"/>
                          </a:solidFill>
                          <a:latin typeface="Times New Roman" panose="02020603050405020304" pitchFamily="18" charset="0"/>
                          <a:ea typeface="楷体_GB2312" pitchFamily="49" charset="-122"/>
                        </a:rPr>
                        <a:t>新产品产值</a:t>
                      </a: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568325">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en-US" altLang="zh-CN" sz="1600" b="1">
                          <a:solidFill>
                            <a:srgbClr val="0000FF"/>
                          </a:solidFill>
                          <a:latin typeface="Times New Roman" panose="02020603050405020304" pitchFamily="18" charset="0"/>
                          <a:ea typeface="楷体_GB2312" pitchFamily="49" charset="-122"/>
                        </a:rPr>
                        <a:t>   2.</a:t>
                      </a:r>
                      <a:r>
                        <a:rPr lang="zh-CN" altLang="en-US" sz="1600" b="1" dirty="0">
                          <a:solidFill>
                            <a:srgbClr val="0000FF"/>
                          </a:solidFill>
                          <a:latin typeface="Times New Roman" panose="02020603050405020304" pitchFamily="18" charset="0"/>
                          <a:ea typeface="楷体_GB2312" pitchFamily="49" charset="-122"/>
                        </a:rPr>
                        <a:t>新产品销售收入    </a:t>
                      </a: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452438">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sz="1600" b="1" dirty="0">
                          <a:solidFill>
                            <a:srgbClr val="0000FF"/>
                          </a:solidFill>
                          <a:latin typeface="Times New Roman" panose="02020603050405020304" pitchFamily="18" charset="0"/>
                          <a:ea typeface="楷体_GB2312" pitchFamily="49" charset="-122"/>
                        </a:rPr>
                        <a:t>     其中：出口</a:t>
                      </a: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608012">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sz="1600" b="1" dirty="0">
                          <a:latin typeface="Times New Roman" panose="02020603050405020304" pitchFamily="18" charset="0"/>
                          <a:ea typeface="楷体_GB2312" pitchFamily="49" charset="-122"/>
                        </a:rPr>
                        <a:t>（三）其他情况</a:t>
                      </a:r>
                      <a:endParaRPr lang="zh-CN" altLang="en-US" sz="1600" b="1" dirty="0">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485775">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en-US" altLang="zh-CN" sz="1600" b="1">
                          <a:solidFill>
                            <a:srgbClr val="0000FF"/>
                          </a:solidFill>
                          <a:latin typeface="Times New Roman" panose="02020603050405020304" pitchFamily="18" charset="0"/>
                          <a:ea typeface="楷体_GB2312" pitchFamily="49" charset="-122"/>
                        </a:rPr>
                        <a:t>    1.</a:t>
                      </a:r>
                      <a:r>
                        <a:rPr lang="zh-CN" altLang="en-US" sz="1600" b="1" dirty="0">
                          <a:solidFill>
                            <a:srgbClr val="0000FF"/>
                          </a:solidFill>
                          <a:latin typeface="Times New Roman" panose="02020603050405020304" pitchFamily="18" charset="0"/>
                          <a:ea typeface="楷体_GB2312" pitchFamily="49" charset="-122"/>
                        </a:rPr>
                        <a:t>发表科技论文</a:t>
                      </a: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479425">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en-US" altLang="zh-CN" sz="1600" b="1">
                          <a:solidFill>
                            <a:srgbClr val="0000FF"/>
                          </a:solidFill>
                          <a:latin typeface="Times New Roman" panose="02020603050405020304" pitchFamily="18" charset="0"/>
                          <a:ea typeface="楷体_GB2312" pitchFamily="49" charset="-122"/>
                        </a:rPr>
                        <a:t>    2.</a:t>
                      </a:r>
                      <a:r>
                        <a:rPr lang="zh-CN" altLang="en-US" sz="1600" b="1" dirty="0">
                          <a:solidFill>
                            <a:srgbClr val="0000FF"/>
                          </a:solidFill>
                          <a:latin typeface="Times New Roman" panose="02020603050405020304" pitchFamily="18" charset="0"/>
                          <a:ea typeface="楷体_GB2312" pitchFamily="49" charset="-122"/>
                        </a:rPr>
                        <a:t>拥有注册商标</a:t>
                      </a: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477838">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sz="1600" b="1" dirty="0">
                          <a:solidFill>
                            <a:srgbClr val="0000FF"/>
                          </a:solidFill>
                          <a:latin typeface="Times New Roman" panose="02020603050405020304" pitchFamily="18" charset="0"/>
                          <a:ea typeface="楷体_GB2312" pitchFamily="49" charset="-122"/>
                        </a:rPr>
                        <a:t>      其中：境外注册</a:t>
                      </a: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479425">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en-US" altLang="zh-CN" sz="1600" b="1">
                          <a:solidFill>
                            <a:srgbClr val="0000FF"/>
                          </a:solidFill>
                          <a:latin typeface="Times New Roman" panose="02020603050405020304" pitchFamily="18" charset="0"/>
                          <a:ea typeface="楷体_GB2312" pitchFamily="49" charset="-122"/>
                        </a:rPr>
                        <a:t>3.</a:t>
                      </a:r>
                      <a:r>
                        <a:rPr lang="zh-CN" altLang="en-US" sz="1600" b="1" dirty="0">
                          <a:solidFill>
                            <a:srgbClr val="0000FF"/>
                          </a:solidFill>
                          <a:latin typeface="Times New Roman" panose="02020603050405020304" pitchFamily="18" charset="0"/>
                          <a:ea typeface="楷体_GB2312" pitchFamily="49" charset="-122"/>
                        </a:rPr>
                        <a:t>形成国家或行业标准</a:t>
                      </a: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bl>
          </a:graphicData>
        </a:graphic>
      </p:graphicFrame>
      <p:sp>
        <p:nvSpPr>
          <p:cNvPr id="19" name="圆角矩形标注 18"/>
          <p:cNvSpPr>
            <a:spLocks noChangeArrowheads="1"/>
          </p:cNvSpPr>
          <p:nvPr/>
        </p:nvSpPr>
        <p:spPr bwMode="auto">
          <a:xfrm>
            <a:off x="2447925" y="549275"/>
            <a:ext cx="6264275" cy="971550"/>
          </a:xfrm>
          <a:prstGeom prst="wedgeRoundRectCallout">
            <a:avLst>
              <a:gd name="adj1" fmla="val -57630"/>
              <a:gd name="adj2" fmla="val 72713"/>
              <a:gd name="adj3" fmla="val 16667"/>
            </a:avLst>
          </a:prstGeom>
          <a:gradFill rotWithShape="1">
            <a:gsLst>
              <a:gs pos="0">
                <a:srgbClr val="A5DDF3"/>
              </a:gs>
              <a:gs pos="35001">
                <a:srgbClr val="C0E6F5"/>
              </a:gs>
              <a:gs pos="100000">
                <a:srgbClr val="E6F6FC"/>
              </a:gs>
            </a:gsLst>
            <a:lin ang="16200000" scaled="1"/>
          </a:gradFill>
          <a:ln w="9525" algn="ctr">
            <a:solidFill>
              <a:srgbClr val="348FA6"/>
            </a:solidFill>
            <a:miter lim="800000"/>
          </a:ln>
          <a:effectLst>
            <a:outerShdw dist="20000" dir="5400000" rotWithShape="0">
              <a:srgbClr val="000000">
                <a:alpha val="37999"/>
              </a:srgbClr>
            </a:outerShdw>
          </a:effectLst>
        </p:spPr>
        <p:txBody>
          <a:bodyPr lIns="36000" rIns="0" anchor="ctr"/>
          <a:p>
            <a:pPr lvl="0"/>
            <a:r>
              <a:rPr lang="zh-CN" altLang="en-US" sz="1600" b="1" u="sng" dirty="0">
                <a:solidFill>
                  <a:srgbClr val="FF0000"/>
                </a:solidFill>
                <a:latin typeface="Times New Roman" panose="02020603050405020304" pitchFamily="18" charset="0"/>
                <a:ea typeface="楷体_GB2312" pitchFamily="49" charset="-122"/>
              </a:rPr>
              <a:t>新产品</a:t>
            </a:r>
            <a:r>
              <a:rPr lang="zh-CN" altLang="en-US" sz="1600" b="1" dirty="0">
                <a:latin typeface="Times New Roman" panose="02020603050405020304" pitchFamily="18" charset="0"/>
                <a:ea typeface="楷体_GB2312" pitchFamily="49" charset="-122"/>
              </a:rPr>
              <a:t>是指采用新技术原理、新设计构思研制、生产的全新产品，或在结构、材质、工艺等某一方面比原有产品有明显改进，从而显著提高了产品性能或扩大了使用功能的产品。</a:t>
            </a:r>
            <a:endParaRPr lang="zh-CN" altLang="en-US" sz="1600" b="1" dirty="0">
              <a:latin typeface="Times New Roman" panose="02020603050405020304" pitchFamily="18" charset="0"/>
              <a:ea typeface="楷体_GB2312" pitchFamily="49" charset="-122"/>
            </a:endParaRPr>
          </a:p>
        </p:txBody>
      </p:sp>
      <p:sp>
        <p:nvSpPr>
          <p:cNvPr id="21" name="圆角矩形标注 20"/>
          <p:cNvSpPr>
            <a:spLocks noChangeArrowheads="1"/>
          </p:cNvSpPr>
          <p:nvPr/>
        </p:nvSpPr>
        <p:spPr bwMode="auto">
          <a:xfrm>
            <a:off x="2447925" y="3536950"/>
            <a:ext cx="6264275" cy="720725"/>
          </a:xfrm>
          <a:prstGeom prst="wedgeRoundRectCallout">
            <a:avLst>
              <a:gd name="adj1" fmla="val -58724"/>
              <a:gd name="adj2" fmla="val 54270"/>
              <a:gd name="adj3" fmla="val 16667"/>
            </a:avLst>
          </a:prstGeom>
          <a:gradFill rotWithShape="1">
            <a:gsLst>
              <a:gs pos="0">
                <a:srgbClr val="A5DDF3"/>
              </a:gs>
              <a:gs pos="35001">
                <a:srgbClr val="C0E6F5"/>
              </a:gs>
              <a:gs pos="100000">
                <a:srgbClr val="E6F6FC"/>
              </a:gs>
            </a:gsLst>
            <a:lin ang="16200000" scaled="1"/>
          </a:gradFill>
          <a:ln w="9525" algn="ctr">
            <a:solidFill>
              <a:srgbClr val="348FA6"/>
            </a:solidFill>
            <a:miter lim="800000"/>
          </a:ln>
          <a:effectLst>
            <a:outerShdw dist="20000" dir="5400000" rotWithShape="0">
              <a:srgbClr val="000000">
                <a:alpha val="37999"/>
              </a:srgbClr>
            </a:outerShdw>
          </a:effectLst>
        </p:spPr>
        <p:txBody>
          <a:bodyPr lIns="36000" rIns="0" anchor="ctr"/>
          <a:p>
            <a:pPr lvl="0"/>
            <a:r>
              <a:rPr lang="zh-CN" altLang="en-US" sz="1600" b="1" dirty="0">
                <a:latin typeface="Times New Roman" panose="02020603050405020304" pitchFamily="18" charset="0"/>
                <a:ea typeface="楷体_GB2312" pitchFamily="49" charset="-122"/>
              </a:rPr>
              <a:t>指企业立项的科技项目产生的、并在有正规刊号的刊物上发表的科技论文数量</a:t>
            </a:r>
            <a:r>
              <a:rPr lang="zh-CN" altLang="en-US" sz="1600" dirty="0">
                <a:latin typeface="Times New Roman" panose="02020603050405020304" pitchFamily="18" charset="0"/>
                <a:ea typeface="楷体_GB2312" pitchFamily="49" charset="-122"/>
              </a:rPr>
              <a:t> </a:t>
            </a:r>
            <a:r>
              <a:rPr lang="zh-CN" altLang="en-US" sz="1600" b="1" dirty="0">
                <a:latin typeface="Times New Roman" panose="02020603050405020304" pitchFamily="18" charset="0"/>
                <a:ea typeface="楷体_GB2312" pitchFamily="49" charset="-122"/>
              </a:rPr>
              <a:t>。</a:t>
            </a:r>
            <a:r>
              <a:rPr lang="zh-CN" altLang="en-US" sz="1600" b="1" u="sng" dirty="0">
                <a:solidFill>
                  <a:srgbClr val="FF0000"/>
                </a:solidFill>
                <a:latin typeface="Times New Roman" panose="02020603050405020304" pitchFamily="18" charset="0"/>
                <a:ea typeface="楷体_GB2312" pitchFamily="49" charset="-122"/>
              </a:rPr>
              <a:t>（仅当年形成的，非累计的）</a:t>
            </a:r>
            <a:r>
              <a:rPr lang="zh-CN" altLang="en-US" sz="1600" dirty="0">
                <a:latin typeface="Times New Roman" panose="02020603050405020304" pitchFamily="18" charset="0"/>
                <a:ea typeface="楷体_GB2312" pitchFamily="49" charset="-122"/>
              </a:rPr>
              <a:t> </a:t>
            </a:r>
            <a:endParaRPr lang="zh-CN" altLang="en-US" sz="1600" dirty="0">
              <a:latin typeface="Times New Roman" panose="02020603050405020304" pitchFamily="18" charset="0"/>
              <a:ea typeface="楷体_GB2312" pitchFamily="49" charset="-122"/>
            </a:endParaRPr>
          </a:p>
        </p:txBody>
      </p:sp>
      <p:sp>
        <p:nvSpPr>
          <p:cNvPr id="22" name="圆角矩形标注 21"/>
          <p:cNvSpPr>
            <a:spLocks noChangeArrowheads="1"/>
          </p:cNvSpPr>
          <p:nvPr/>
        </p:nvSpPr>
        <p:spPr bwMode="auto">
          <a:xfrm>
            <a:off x="2519363" y="4508500"/>
            <a:ext cx="6264275" cy="755650"/>
          </a:xfrm>
          <a:prstGeom prst="wedgeRoundRectCallout">
            <a:avLst>
              <a:gd name="adj1" fmla="val -59454"/>
              <a:gd name="adj2" fmla="val -7352"/>
              <a:gd name="adj3" fmla="val 16667"/>
            </a:avLst>
          </a:prstGeom>
          <a:gradFill rotWithShape="1">
            <a:gsLst>
              <a:gs pos="0">
                <a:srgbClr val="A5DDF3"/>
              </a:gs>
              <a:gs pos="35001">
                <a:srgbClr val="C0E6F5"/>
              </a:gs>
              <a:gs pos="100000">
                <a:srgbClr val="E6F6FC"/>
              </a:gs>
            </a:gsLst>
            <a:lin ang="16200000" scaled="1"/>
          </a:gradFill>
          <a:ln w="9525" algn="ctr">
            <a:solidFill>
              <a:srgbClr val="348FA6"/>
            </a:solidFill>
            <a:miter lim="800000"/>
          </a:ln>
          <a:effectLst>
            <a:outerShdw dist="20000" dir="5400000" rotWithShape="0">
              <a:srgbClr val="000000">
                <a:alpha val="37999"/>
              </a:srgbClr>
            </a:outerShdw>
          </a:effectLst>
        </p:spPr>
        <p:txBody>
          <a:bodyPr lIns="36000" rIns="0" anchor="ctr"/>
          <a:p>
            <a:pPr lvl="0"/>
            <a:r>
              <a:rPr lang="zh-CN" altLang="en-US" sz="1600" b="1" dirty="0">
                <a:latin typeface="Times New Roman" panose="02020603050405020304" pitchFamily="18" charset="0"/>
                <a:ea typeface="楷体_GB2312" pitchFamily="49" charset="-122"/>
              </a:rPr>
              <a:t>指企业在拥有的注册商标件数。包括在国内和境外注册的商标件数，</a:t>
            </a:r>
            <a:r>
              <a:rPr lang="zh-CN" altLang="en-US" sz="1600" b="1" u="sng" dirty="0">
                <a:solidFill>
                  <a:srgbClr val="FF0000"/>
                </a:solidFill>
                <a:latin typeface="Times New Roman" panose="02020603050405020304" pitchFamily="18" charset="0"/>
                <a:ea typeface="楷体_GB2312" pitchFamily="49" charset="-122"/>
              </a:rPr>
              <a:t>一件商标在国内外同时注册时只统计一件</a:t>
            </a:r>
            <a:r>
              <a:rPr lang="zh-CN" altLang="en-US" sz="1600" b="1" dirty="0">
                <a:latin typeface="Times New Roman" panose="02020603050405020304" pitchFamily="18" charset="0"/>
                <a:ea typeface="楷体_GB2312" pitchFamily="49" charset="-122"/>
              </a:rPr>
              <a:t> </a:t>
            </a:r>
            <a:r>
              <a:rPr lang="zh-CN" altLang="en-US" sz="1600" b="1" dirty="0">
                <a:solidFill>
                  <a:srgbClr val="FF0000"/>
                </a:solidFill>
                <a:latin typeface="Times New Roman" panose="02020603050405020304" pitchFamily="18" charset="0"/>
                <a:ea typeface="楷体_GB2312" pitchFamily="49" charset="-122"/>
              </a:rPr>
              <a:t>（至</a:t>
            </a:r>
            <a:r>
              <a:rPr lang="en-US" altLang="zh-CN" sz="1600" b="1">
                <a:solidFill>
                  <a:srgbClr val="FF0000"/>
                </a:solidFill>
                <a:latin typeface="Times New Roman" panose="02020603050405020304" pitchFamily="18" charset="0"/>
                <a:ea typeface="楷体_GB2312" pitchFamily="49" charset="-122"/>
              </a:rPr>
              <a:t>2015</a:t>
            </a:r>
            <a:r>
              <a:rPr lang="zh-CN" altLang="en-US" sz="1600" b="1" dirty="0">
                <a:solidFill>
                  <a:srgbClr val="FF0000"/>
                </a:solidFill>
                <a:latin typeface="Times New Roman" panose="02020603050405020304" pitchFamily="18" charset="0"/>
                <a:ea typeface="楷体_GB2312" pitchFamily="49" charset="-122"/>
              </a:rPr>
              <a:t>年末累计数）</a:t>
            </a:r>
            <a:r>
              <a:rPr lang="zh-CN" altLang="en-US" sz="1600" b="1" dirty="0">
                <a:latin typeface="Times New Roman" panose="02020603050405020304" pitchFamily="18" charset="0"/>
                <a:ea typeface="楷体_GB2312" pitchFamily="49" charset="-122"/>
              </a:rPr>
              <a:t>。</a:t>
            </a:r>
            <a:endParaRPr lang="zh-CN" altLang="en-US" sz="1600" b="1" dirty="0">
              <a:latin typeface="Times New Roman" panose="02020603050405020304" pitchFamily="18" charset="0"/>
              <a:ea typeface="楷体_GB2312" pitchFamily="49" charset="-122"/>
            </a:endParaRPr>
          </a:p>
        </p:txBody>
      </p:sp>
      <p:sp>
        <p:nvSpPr>
          <p:cNvPr id="24" name="圆角矩形标注 23"/>
          <p:cNvSpPr>
            <a:spLocks noChangeArrowheads="1"/>
          </p:cNvSpPr>
          <p:nvPr/>
        </p:nvSpPr>
        <p:spPr bwMode="auto">
          <a:xfrm>
            <a:off x="2519363" y="5589588"/>
            <a:ext cx="6264275" cy="561975"/>
          </a:xfrm>
          <a:prstGeom prst="wedgeRoundRectCallout">
            <a:avLst>
              <a:gd name="adj1" fmla="val -56069"/>
              <a:gd name="adj2" fmla="val -22432"/>
              <a:gd name="adj3" fmla="val 16667"/>
            </a:avLst>
          </a:prstGeom>
          <a:gradFill rotWithShape="1">
            <a:gsLst>
              <a:gs pos="0">
                <a:srgbClr val="A5DDF3"/>
              </a:gs>
              <a:gs pos="35001">
                <a:srgbClr val="C0E6F5"/>
              </a:gs>
              <a:gs pos="100000">
                <a:srgbClr val="E6F6FC"/>
              </a:gs>
            </a:gsLst>
            <a:lin ang="16200000" scaled="1"/>
          </a:gradFill>
          <a:ln w="9525" algn="ctr">
            <a:solidFill>
              <a:srgbClr val="348FA6"/>
            </a:solidFill>
            <a:miter lim="800000"/>
          </a:ln>
          <a:effectLst>
            <a:outerShdw dist="20000" dir="5400000" rotWithShape="0">
              <a:srgbClr val="000000">
                <a:alpha val="37999"/>
              </a:srgbClr>
            </a:outerShdw>
          </a:effectLst>
        </p:spPr>
        <p:txBody>
          <a:bodyPr lIns="36000" rIns="0" anchor="ctr"/>
          <a:p>
            <a:pPr lvl="0"/>
            <a:r>
              <a:rPr lang="zh-CN" altLang="en-US" sz="1600" b="1" dirty="0">
                <a:latin typeface="Times New Roman" panose="02020603050405020304" pitchFamily="18" charset="0"/>
                <a:ea typeface="楷体_GB2312" pitchFamily="49" charset="-122"/>
              </a:rPr>
              <a:t>指企业在自主研发或自主知识产权基础上形成的经有关部门批准的国家或行业标准项数。</a:t>
            </a:r>
            <a:r>
              <a:rPr lang="zh-CN" altLang="en-US" sz="1600" b="1" u="sng" dirty="0">
                <a:solidFill>
                  <a:srgbClr val="FF0000"/>
                </a:solidFill>
                <a:latin typeface="Times New Roman" panose="02020603050405020304" pitchFamily="18" charset="0"/>
                <a:ea typeface="楷体_GB2312" pitchFamily="49" charset="-122"/>
              </a:rPr>
              <a:t>（仅当年形成的，非累计的）</a:t>
            </a:r>
            <a:r>
              <a:rPr lang="zh-CN" altLang="en-US" sz="1600" b="1" dirty="0">
                <a:latin typeface="Times New Roman" panose="02020603050405020304" pitchFamily="18" charset="0"/>
                <a:ea typeface="楷体_GB2312" pitchFamily="49" charset="-122"/>
              </a:rPr>
              <a:t> </a:t>
            </a:r>
            <a:endParaRPr lang="zh-CN" altLang="en-US" sz="1600" b="1" dirty="0">
              <a:latin typeface="Times New Roman" panose="02020603050405020304" pitchFamily="18" charset="0"/>
              <a:ea typeface="楷体_GB2312" pitchFamily="49" charset="-122"/>
            </a:endParaRPr>
          </a:p>
        </p:txBody>
      </p:sp>
      <p:sp>
        <p:nvSpPr>
          <p:cNvPr id="2" name="圆角矩形标注 20"/>
          <p:cNvSpPr>
            <a:spLocks noChangeArrowheads="1"/>
          </p:cNvSpPr>
          <p:nvPr/>
        </p:nvSpPr>
        <p:spPr bwMode="auto">
          <a:xfrm>
            <a:off x="2700338" y="1952625"/>
            <a:ext cx="5832475" cy="1331913"/>
          </a:xfrm>
          <a:prstGeom prst="wedgeRoundRectCallout">
            <a:avLst>
              <a:gd name="adj1" fmla="val -56421"/>
              <a:gd name="adj2" fmla="val -13769"/>
              <a:gd name="adj3" fmla="val 16667"/>
            </a:avLst>
          </a:prstGeom>
          <a:gradFill rotWithShape="1">
            <a:gsLst>
              <a:gs pos="0">
                <a:srgbClr val="A5DDF3"/>
              </a:gs>
              <a:gs pos="35001">
                <a:srgbClr val="C0E6F5"/>
              </a:gs>
              <a:gs pos="100000">
                <a:srgbClr val="E6F6FC"/>
              </a:gs>
            </a:gsLst>
            <a:lin ang="16200000" scaled="1"/>
          </a:gradFill>
          <a:ln w="9525" algn="ctr">
            <a:solidFill>
              <a:srgbClr val="348FA6"/>
            </a:solidFill>
            <a:miter lim="800000"/>
          </a:ln>
          <a:effectLst>
            <a:outerShdw dist="20000" dir="5400000" rotWithShape="0">
              <a:srgbClr val="000000">
                <a:alpha val="37999"/>
              </a:srgbClr>
            </a:outerShdw>
          </a:effectLst>
        </p:spPr>
        <p:txBody>
          <a:bodyPr lIns="36000" rIns="0" anchor="ctr"/>
          <a:p>
            <a:pPr lvl="0"/>
            <a:r>
              <a:rPr lang="zh-CN" altLang="en-US" sz="1600" b="1" dirty="0">
                <a:solidFill>
                  <a:srgbClr val="FF0000"/>
                </a:solidFill>
                <a:latin typeface="Times New Roman" panose="02020603050405020304" pitchFamily="18" charset="0"/>
                <a:ea typeface="楷体_GB2312" pitchFamily="49" charset="-122"/>
              </a:rPr>
              <a:t>★注意：</a:t>
            </a:r>
            <a:r>
              <a:rPr lang="zh-CN" altLang="en-US" sz="1600" b="1" dirty="0">
                <a:latin typeface="Times New Roman" panose="02020603050405020304" pitchFamily="18" charset="0"/>
                <a:ea typeface="楷体_GB2312" pitchFamily="49" charset="-122"/>
              </a:rPr>
              <a:t>报告期内企业销售新产品实现的收入，同时注意与</a:t>
            </a:r>
            <a:r>
              <a:rPr lang="zh-CN" altLang="en-US" sz="1600" b="1" dirty="0">
                <a:solidFill>
                  <a:srgbClr val="FF0000"/>
                </a:solidFill>
                <a:latin typeface="Times New Roman" panose="02020603050405020304" pitchFamily="18" charset="0"/>
                <a:ea typeface="楷体_GB2312" pitchFamily="49" charset="-122"/>
              </a:rPr>
              <a:t>“七 补充资料中的‘工业总产值（代码</a:t>
            </a:r>
            <a:r>
              <a:rPr lang="en-US" altLang="zh-CN" sz="1600" b="1">
                <a:solidFill>
                  <a:srgbClr val="FF0000"/>
                </a:solidFill>
                <a:latin typeface="Times New Roman" panose="02020603050405020304" pitchFamily="18" charset="0"/>
                <a:ea typeface="楷体_GB2312" pitchFamily="49" charset="-122"/>
              </a:rPr>
              <a:t>601</a:t>
            </a:r>
            <a:r>
              <a:rPr lang="zh-CN" altLang="en-US" sz="1600" b="1" dirty="0">
                <a:solidFill>
                  <a:srgbClr val="FF0000"/>
                </a:solidFill>
                <a:latin typeface="Times New Roman" panose="02020603050405020304" pitchFamily="18" charset="0"/>
                <a:ea typeface="楷体_GB2312" pitchFamily="49" charset="-122"/>
              </a:rPr>
              <a:t>）’、‘主营业务收入（代码</a:t>
            </a:r>
            <a:r>
              <a:rPr lang="en-US" altLang="zh-CN" sz="1600" b="1">
                <a:solidFill>
                  <a:srgbClr val="FF0000"/>
                </a:solidFill>
                <a:latin typeface="Times New Roman" panose="02020603050405020304" pitchFamily="18" charset="0"/>
                <a:ea typeface="楷体_GB2312" pitchFamily="49" charset="-122"/>
              </a:rPr>
              <a:t>302</a:t>
            </a:r>
            <a:r>
              <a:rPr lang="zh-CN" altLang="en-US" sz="1600" b="1" dirty="0">
                <a:solidFill>
                  <a:srgbClr val="FF0000"/>
                </a:solidFill>
                <a:latin typeface="Times New Roman" panose="02020603050405020304" pitchFamily="18" charset="0"/>
                <a:ea typeface="楷体_GB2312" pitchFamily="49" charset="-122"/>
              </a:rPr>
              <a:t>）、工业销售产值（代码</a:t>
            </a:r>
            <a:r>
              <a:rPr lang="en-US" altLang="zh-CN" sz="1600" b="1">
                <a:solidFill>
                  <a:srgbClr val="FF0000"/>
                </a:solidFill>
                <a:latin typeface="Times New Roman" panose="02020603050405020304" pitchFamily="18" charset="0"/>
                <a:ea typeface="楷体_GB2312" pitchFamily="49" charset="-122"/>
              </a:rPr>
              <a:t>602</a:t>
            </a:r>
            <a:r>
              <a:rPr lang="zh-CN" altLang="en-US" sz="1600" b="1" dirty="0">
                <a:solidFill>
                  <a:srgbClr val="FF0000"/>
                </a:solidFill>
                <a:latin typeface="Times New Roman" panose="02020603050405020304" pitchFamily="18" charset="0"/>
                <a:ea typeface="楷体_GB2312" pitchFamily="49" charset="-122"/>
              </a:rPr>
              <a:t>）”</a:t>
            </a:r>
            <a:r>
              <a:rPr lang="zh-CN" altLang="en-US" sz="1600" b="1" dirty="0">
                <a:latin typeface="Times New Roman" panose="02020603050405020304" pitchFamily="18" charset="0"/>
                <a:ea typeface="楷体_GB2312" pitchFamily="49" charset="-122"/>
              </a:rPr>
              <a:t>等指标匹配，不允许出现新产品产值大于整个企业的工业总产值或主营业务收入的情况 </a:t>
            </a:r>
            <a:endParaRPr lang="zh-CN" altLang="en-US" sz="1600" b="1" dirty="0">
              <a:latin typeface="Times New Roman" panose="02020603050405020304" pitchFamily="18" charset="0"/>
              <a:ea typeface="楷体_GB2312" pitchFamily="49" charset="-122"/>
            </a:endParaRPr>
          </a:p>
        </p:txBody>
      </p:sp>
      <p:sp>
        <p:nvSpPr>
          <p:cNvPr id="130107" name="AutoShape 59"/>
          <p:cNvSpPr/>
          <p:nvPr/>
        </p:nvSpPr>
        <p:spPr>
          <a:xfrm>
            <a:off x="2159000" y="1989138"/>
            <a:ext cx="144463" cy="900112"/>
          </a:xfrm>
          <a:prstGeom prst="rightBrace">
            <a:avLst>
              <a:gd name="adj1" fmla="val 51922"/>
              <a:gd name="adj2" fmla="val 50000"/>
            </a:avLst>
          </a:prstGeom>
          <a:noFill/>
          <a:ln w="38100" cap="flat" cmpd="sng">
            <a:solidFill>
              <a:srgbClr val="FF00FF"/>
            </a:solidFill>
            <a:prstDash val="solid"/>
            <a:headEnd type="none" w="med" len="med"/>
            <a:tailEnd type="none" w="med" len="med"/>
          </a:ln>
        </p:spPr>
        <p:txBody>
          <a:bodyPr wrap="none" anchor="ctr"/>
          <a:p>
            <a:pPr lvl="0"/>
            <a:endParaRPr lang="zh-CN" altLang="en-US" dirty="0">
              <a:latin typeface="Arial" panose="020B0604020202020204" pitchFamily="34" charset="0"/>
              <a:ea typeface="宋体" panose="02010600030101010101" pitchFamily="2" charset="-122"/>
            </a:endParaRPr>
          </a:p>
        </p:txBody>
      </p:sp>
      <p:sp>
        <p:nvSpPr>
          <p:cNvPr id="9"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3010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P spid="22" grpId="0" animBg="1"/>
      <p:bldP spid="24" grpId="0" animBg="1"/>
      <p:bldP spid="2" grpId="0" animBg="1"/>
      <p:bldP spid="13010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16772" name="表格 116771"/>
          <p:cNvGraphicFramePr/>
          <p:nvPr/>
        </p:nvGraphicFramePr>
        <p:xfrm>
          <a:off x="50800" y="107950"/>
          <a:ext cx="2036763" cy="6499225"/>
        </p:xfrm>
        <a:graphic>
          <a:graphicData uri="http://schemas.openxmlformats.org/drawingml/2006/table">
            <a:tbl>
              <a:tblPr/>
              <a:tblGrid>
                <a:gridCol w="2036763"/>
              </a:tblGrid>
              <a:tr h="800100">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algn="ctr" eaLnBrk="1" fontAlgn="ctr" hangingPunct="1">
                        <a:spcBef>
                          <a:spcPct val="0"/>
                        </a:spcBef>
                        <a:buClr>
                          <a:srgbClr val="000000"/>
                        </a:buClr>
                        <a:buNone/>
                      </a:pPr>
                      <a:r>
                        <a:rPr lang="en-US" altLang="zh-CN" sz="2400" b="1">
                          <a:solidFill>
                            <a:srgbClr val="FF0000"/>
                          </a:solidFill>
                          <a:latin typeface="Gill Sans MT" panose="020B0502020104020203" pitchFamily="34" charset="0"/>
                          <a:ea typeface="华文中宋" panose="02010600040101010101" pitchFamily="2" charset="-122"/>
                        </a:rPr>
                        <a:t>107-2</a:t>
                      </a:r>
                      <a:r>
                        <a:rPr lang="zh-CN" altLang="en-US" sz="2400" b="1" dirty="0">
                          <a:solidFill>
                            <a:srgbClr val="FF0000"/>
                          </a:solidFill>
                          <a:latin typeface="Gill Sans MT" panose="020B0502020104020203" pitchFamily="34" charset="0"/>
                          <a:ea typeface="华文中宋" panose="02010600040101010101" pitchFamily="2" charset="-122"/>
                        </a:rPr>
                        <a:t>表（续）</a:t>
                      </a:r>
                      <a:endParaRPr lang="zh-CN" altLang="en-US" sz="2400" b="1" dirty="0">
                        <a:solidFill>
                          <a:srgbClr val="FF0000"/>
                        </a:solidFill>
                        <a:latin typeface="宋体" panose="02010600030101010101" pitchFamily="2" charset="-122"/>
                        <a:ea typeface="华文中宋" panose="02010600040101010101" pitchFamily="2"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334963">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sz="1600" b="1" dirty="0">
                          <a:solidFill>
                            <a:srgbClr val="000000"/>
                          </a:solidFill>
                          <a:latin typeface="Gill Sans MT" panose="020B0502020104020203" pitchFamily="34" charset="0"/>
                          <a:ea typeface="楷体_GB2312" pitchFamily="49" charset="-122"/>
                        </a:rPr>
                        <a:t>六、其他情况</a:t>
                      </a:r>
                      <a:r>
                        <a:rPr lang="en-US" altLang="zh-CN" sz="1600" b="1">
                          <a:solidFill>
                            <a:srgbClr val="0000FF"/>
                          </a:solidFill>
                          <a:latin typeface="Gill Sans MT" panose="020B0502020104020203" pitchFamily="34" charset="0"/>
                          <a:ea typeface="楷体_GB2312" pitchFamily="49" charset="-122"/>
                        </a:rPr>
                        <a:t>(</a:t>
                      </a:r>
                      <a:r>
                        <a:rPr lang="zh-CN" altLang="en-US" sz="1600" b="1" dirty="0">
                          <a:solidFill>
                            <a:srgbClr val="0000FF"/>
                          </a:solidFill>
                          <a:latin typeface="Gill Sans MT" panose="020B0502020104020203" pitchFamily="34" charset="0"/>
                          <a:ea typeface="楷体_GB2312" pitchFamily="49" charset="-122"/>
                        </a:rPr>
                        <a:t>当年</a:t>
                      </a:r>
                      <a:r>
                        <a:rPr lang="en-US" altLang="zh-CN" sz="1600" b="1">
                          <a:solidFill>
                            <a:srgbClr val="0000FF"/>
                          </a:solidFill>
                          <a:latin typeface="Gill Sans MT" panose="020B0502020104020203" pitchFamily="34" charset="0"/>
                          <a:ea typeface="楷体_GB2312" pitchFamily="49" charset="-122"/>
                        </a:rPr>
                        <a:t>)</a:t>
                      </a:r>
                      <a:endParaRPr lang="zh-CN" altLang="en-US" sz="1600" b="1" dirty="0">
                        <a:solidFill>
                          <a:srgbClr val="0000FF"/>
                        </a:solidFill>
                        <a:latin typeface="宋体" panose="02010600030101010101" pitchFamily="2" charset="-122"/>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579437">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sz="1600" b="1" dirty="0">
                          <a:latin typeface="Times New Roman" panose="02020603050405020304" pitchFamily="18" charset="0"/>
                          <a:ea typeface="楷体_GB2312" pitchFamily="49" charset="-122"/>
                        </a:rPr>
                        <a:t>（一）政府相关政策落实情况</a:t>
                      </a:r>
                      <a:endParaRPr lang="zh-CN" altLang="en-US" sz="1600" b="1" dirty="0">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623888">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en-US" altLang="zh-CN" sz="1600" b="1">
                          <a:solidFill>
                            <a:srgbClr val="0000FF"/>
                          </a:solidFill>
                          <a:latin typeface="Times New Roman" panose="02020603050405020304" pitchFamily="18" charset="0"/>
                          <a:ea typeface="楷体_GB2312" pitchFamily="49" charset="-122"/>
                        </a:rPr>
                        <a:t>   1.</a:t>
                      </a:r>
                      <a:r>
                        <a:rPr lang="zh-CN" altLang="en-US" sz="1600" b="1" dirty="0">
                          <a:solidFill>
                            <a:srgbClr val="0000FF"/>
                          </a:solidFill>
                          <a:latin typeface="Times New Roman" panose="02020603050405020304" pitchFamily="18" charset="0"/>
                          <a:ea typeface="楷体_GB2312" pitchFamily="49" charset="-122"/>
                        </a:rPr>
                        <a:t>研究开发费用加计扣除减免税</a:t>
                      </a: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579437">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en-US" altLang="zh-CN" sz="1600" b="1">
                          <a:solidFill>
                            <a:srgbClr val="0000FF"/>
                          </a:solidFill>
                          <a:latin typeface="Times New Roman" panose="02020603050405020304" pitchFamily="18" charset="0"/>
                          <a:ea typeface="楷体_GB2312" pitchFamily="49" charset="-122"/>
                        </a:rPr>
                        <a:t>   2.</a:t>
                      </a:r>
                      <a:r>
                        <a:rPr lang="zh-CN" altLang="en-US" sz="1600" b="1" dirty="0">
                          <a:solidFill>
                            <a:srgbClr val="0000FF"/>
                          </a:solidFill>
                          <a:latin typeface="Times New Roman" panose="02020603050405020304" pitchFamily="18" charset="0"/>
                          <a:ea typeface="楷体_GB2312" pitchFamily="49" charset="-122"/>
                        </a:rPr>
                        <a:t>高新技术企业减免税</a:t>
                      </a: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579438">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sz="1600" b="1" dirty="0">
                          <a:latin typeface="Times New Roman" panose="02020603050405020304" pitchFamily="18" charset="0"/>
                          <a:ea typeface="楷体_GB2312" pitchFamily="49" charset="-122"/>
                        </a:rPr>
                        <a:t>（二）技术获取和技术改造情况</a:t>
                      </a:r>
                      <a:endParaRPr lang="zh-CN" altLang="en-US" sz="1600" b="1" dirty="0">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623887">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en-US" altLang="zh-CN" sz="1600" b="1">
                          <a:solidFill>
                            <a:srgbClr val="0000FF"/>
                          </a:solidFill>
                          <a:latin typeface="Times New Roman" panose="02020603050405020304" pitchFamily="18" charset="0"/>
                          <a:ea typeface="楷体_GB2312" pitchFamily="49" charset="-122"/>
                        </a:rPr>
                        <a:t>    1.</a:t>
                      </a:r>
                      <a:r>
                        <a:rPr lang="zh-CN" altLang="en-US" sz="1600" b="1" dirty="0">
                          <a:solidFill>
                            <a:srgbClr val="0000FF"/>
                          </a:solidFill>
                          <a:latin typeface="Times New Roman" panose="02020603050405020304" pitchFamily="18" charset="0"/>
                          <a:ea typeface="楷体_GB2312" pitchFamily="49" charset="-122"/>
                        </a:rPr>
                        <a:t>引进国外技术经费支出</a:t>
                      </a: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623888">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en-US" altLang="zh-CN" sz="1600" b="1">
                          <a:solidFill>
                            <a:srgbClr val="0000FF"/>
                          </a:solidFill>
                          <a:latin typeface="Times New Roman" panose="02020603050405020304" pitchFamily="18" charset="0"/>
                          <a:ea typeface="楷体_GB2312" pitchFamily="49" charset="-122"/>
                        </a:rPr>
                        <a:t>    2.</a:t>
                      </a:r>
                      <a:r>
                        <a:rPr lang="zh-CN" altLang="en-US" sz="1600" b="1" dirty="0">
                          <a:solidFill>
                            <a:srgbClr val="0000FF"/>
                          </a:solidFill>
                          <a:latin typeface="Times New Roman" panose="02020603050405020304" pitchFamily="18" charset="0"/>
                          <a:ea typeface="楷体_GB2312" pitchFamily="49" charset="-122"/>
                        </a:rPr>
                        <a:t>引进技术的消化吸收经费支出</a:t>
                      </a: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623887">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en-US" altLang="zh-CN" sz="1600" b="1">
                          <a:solidFill>
                            <a:srgbClr val="0000FF"/>
                          </a:solidFill>
                          <a:latin typeface="Times New Roman" panose="02020603050405020304" pitchFamily="18" charset="0"/>
                          <a:ea typeface="楷体_GB2312" pitchFamily="49" charset="-122"/>
                        </a:rPr>
                        <a:t>   3.</a:t>
                      </a:r>
                      <a:r>
                        <a:rPr lang="zh-CN" altLang="en-US" sz="1600" b="1" dirty="0">
                          <a:solidFill>
                            <a:srgbClr val="0000FF"/>
                          </a:solidFill>
                          <a:latin typeface="Times New Roman" panose="02020603050405020304" pitchFamily="18" charset="0"/>
                          <a:ea typeface="楷体_GB2312" pitchFamily="49" charset="-122"/>
                        </a:rPr>
                        <a:t>购买国内技术经费支出</a:t>
                      </a: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506413">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en-US" altLang="zh-CN" sz="1600" b="1">
                          <a:solidFill>
                            <a:srgbClr val="0000FF"/>
                          </a:solidFill>
                          <a:latin typeface="Times New Roman" panose="02020603050405020304" pitchFamily="18" charset="0"/>
                          <a:ea typeface="楷体_GB2312" pitchFamily="49" charset="-122"/>
                        </a:rPr>
                        <a:t>   4.</a:t>
                      </a:r>
                      <a:r>
                        <a:rPr lang="zh-CN" altLang="en-US" sz="1600" b="1" dirty="0">
                          <a:solidFill>
                            <a:srgbClr val="0000FF"/>
                          </a:solidFill>
                          <a:latin typeface="Times New Roman" panose="02020603050405020304" pitchFamily="18" charset="0"/>
                          <a:ea typeface="楷体_GB2312" pitchFamily="49" charset="-122"/>
                        </a:rPr>
                        <a:t>技术改造经费支出</a:t>
                      </a: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r h="623887">
                <a:tc>
                  <a:txBody>
                    <a:bodyPr/>
                    <a:lstStyle>
                      <a:lvl1pPr marL="273050" lvl="0" indent="-273050" algn="l" rtl="0" eaLnBrk="0" fontAlgn="base" hangingPunct="0">
                        <a:spcBef>
                          <a:spcPct val="20000"/>
                        </a:spcBef>
                        <a:spcAft>
                          <a:spcPct val="0"/>
                        </a:spcAft>
                        <a:buClr>
                          <a:srgbClr val="0BD0D9"/>
                        </a:buClr>
                        <a:buSzPct val="95000"/>
                        <a:buFont typeface="Wingdings 2" panose="05020102010507070707" pitchFamily="18" charset="2"/>
                        <a:buChar char=""/>
                        <a:defRPr sz="2200" kern="1200">
                          <a:solidFill>
                            <a:schemeClr val="tx1"/>
                          </a:solidFill>
                          <a:latin typeface="+mn-lt"/>
                          <a:ea typeface="+mn-ea"/>
                          <a:cs typeface="+mn-cs"/>
                        </a:defRPr>
                      </a:lvl1pPr>
                      <a:lvl2pPr marL="640080" lvl="1" indent="-246380" algn="l" rtl="0" eaLnBrk="0" fontAlgn="base" hangingPunct="0">
                        <a:spcBef>
                          <a:spcPct val="20000"/>
                        </a:spcBef>
                        <a:spcAft>
                          <a:spcPct val="0"/>
                        </a:spcAft>
                        <a:buClr>
                          <a:schemeClr val="accent1"/>
                        </a:buClr>
                        <a:buSzPct val="85000"/>
                        <a:buFont typeface="Wingdings 2" panose="05020102010507070707" pitchFamily="18" charset="2"/>
                        <a:buChar char=""/>
                        <a:defRPr sz="2000" kern="1200">
                          <a:solidFill>
                            <a:schemeClr val="tx1"/>
                          </a:solidFill>
                          <a:latin typeface="+mn-lt"/>
                          <a:ea typeface="+mn-ea"/>
                          <a:cs typeface="+mn-cs"/>
                        </a:defRPr>
                      </a:lvl2pPr>
                      <a:lvl3pPr marL="914400" lvl="2" indent="-246380" algn="l" rtl="0" eaLnBrk="0" fontAlgn="base" hangingPunct="0">
                        <a:spcBef>
                          <a:spcPct val="20000"/>
                        </a:spcBef>
                        <a:spcAft>
                          <a:spcPct val="0"/>
                        </a:spcAft>
                        <a:buClr>
                          <a:schemeClr val="accent2"/>
                        </a:buClr>
                        <a:buSzPct val="70000"/>
                        <a:buFont typeface="Wingdings 2" panose="05020102010507070707" pitchFamily="18" charset="2"/>
                        <a:buChar char=""/>
                        <a:defRPr sz="1900" kern="1200">
                          <a:solidFill>
                            <a:schemeClr val="tx1"/>
                          </a:solidFill>
                          <a:latin typeface="+mn-lt"/>
                          <a:ea typeface="+mn-ea"/>
                          <a:cs typeface="+mn-cs"/>
                        </a:defRPr>
                      </a:lvl3pPr>
                      <a:lvl4pPr marL="1187450" lvl="3" indent="-209550" algn="l" rtl="0" eaLnBrk="0" fontAlgn="base" hangingPunct="0">
                        <a:spcBef>
                          <a:spcPct val="20000"/>
                        </a:spcBef>
                        <a:spcAft>
                          <a:spcPct val="0"/>
                        </a:spcAft>
                        <a:buClr>
                          <a:srgbClr val="0BD0D9"/>
                        </a:buClr>
                        <a:buSzPct val="65000"/>
                        <a:buFont typeface="Wingdings 2" panose="05020102010507070707" pitchFamily="18" charset="2"/>
                        <a:buChar char=""/>
                        <a:defRPr sz="1800" kern="1200">
                          <a:solidFill>
                            <a:schemeClr val="tx1"/>
                          </a:solidFill>
                          <a:latin typeface="+mn-lt"/>
                          <a:ea typeface="+mn-ea"/>
                          <a:cs typeface="+mn-cs"/>
                        </a:defRPr>
                      </a:lvl4pPr>
                      <a:lvl5pPr marL="1462405" lvl="4" indent="-209550" algn="l" rtl="0" eaLnBrk="0" fontAlgn="base" hangingPunct="0">
                        <a:spcBef>
                          <a:spcPct val="20000"/>
                        </a:spcBef>
                        <a:spcAft>
                          <a:spcPct val="0"/>
                        </a:spcAft>
                        <a:buClr>
                          <a:srgbClr val="10CF9B"/>
                        </a:buClr>
                        <a:buSzPct val="65000"/>
                        <a:buFont typeface="Wingdings 2" panose="05020102010507070707" pitchFamily="18" charset="2"/>
                        <a:buChar char=""/>
                        <a:defRPr sz="1800" kern="1200">
                          <a:solidFill>
                            <a:schemeClr val="tx1"/>
                          </a:solidFill>
                          <a:latin typeface="+mn-lt"/>
                          <a:ea typeface="+mn-ea"/>
                          <a:cs typeface="+mn-cs"/>
                        </a:defRPr>
                      </a:lvl5pPr>
                    </a:lstStyle>
                    <a:p>
                      <a:pPr marL="0" lvl="0" indent="0" eaLnBrk="1" fontAlgn="ctr" hangingPunct="1">
                        <a:spcBef>
                          <a:spcPct val="0"/>
                        </a:spcBef>
                        <a:buClr>
                          <a:srgbClr val="000000"/>
                        </a:buClr>
                        <a:buNone/>
                      </a:pPr>
                      <a:r>
                        <a:rPr lang="zh-CN" altLang="en-US" sz="1600" b="1" dirty="0">
                          <a:solidFill>
                            <a:srgbClr val="0000FF"/>
                          </a:solidFill>
                          <a:latin typeface="Times New Roman" panose="02020603050405020304" pitchFamily="18" charset="0"/>
                          <a:ea typeface="楷体_GB2312" pitchFamily="49" charset="-122"/>
                        </a:rPr>
                        <a:t>（三）企业在境外设立的科技活动机构</a:t>
                      </a:r>
                      <a:endParaRPr lang="zh-CN" altLang="en-US" sz="1600" b="1" dirty="0">
                        <a:solidFill>
                          <a:srgbClr val="0000FF"/>
                        </a:solidFill>
                        <a:latin typeface="Times New Roman" panose="02020603050405020304" pitchFamily="18" charset="0"/>
                        <a:ea typeface="楷体_GB2312" pitchFamily="49" charset="-122"/>
                      </a:endParaRPr>
                    </a:p>
                  </a:txBody>
                  <a:tcPr marL="45719" marR="45719" marT="45722" marB="45722"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BFBFBF"/>
                    </a:solidFill>
                  </a:tcPr>
                </a:tc>
              </a:tr>
            </a:tbl>
          </a:graphicData>
        </a:graphic>
      </p:graphicFrame>
      <p:sp>
        <p:nvSpPr>
          <p:cNvPr id="19" name="圆角矩形标注 18"/>
          <p:cNvSpPr>
            <a:spLocks noChangeArrowheads="1"/>
          </p:cNvSpPr>
          <p:nvPr/>
        </p:nvSpPr>
        <p:spPr bwMode="auto">
          <a:xfrm>
            <a:off x="2303463" y="296863"/>
            <a:ext cx="6264275" cy="647700"/>
          </a:xfrm>
          <a:prstGeom prst="wedgeRoundRectCallout">
            <a:avLst>
              <a:gd name="adj1" fmla="val -54486"/>
              <a:gd name="adj2" fmla="val 240685"/>
              <a:gd name="adj3" fmla="val 16667"/>
            </a:avLst>
          </a:prstGeom>
          <a:gradFill rotWithShape="1">
            <a:gsLst>
              <a:gs pos="0">
                <a:srgbClr val="A5DDF3"/>
              </a:gs>
              <a:gs pos="35001">
                <a:srgbClr val="C0E6F5"/>
              </a:gs>
              <a:gs pos="100000">
                <a:srgbClr val="E6F6FC"/>
              </a:gs>
            </a:gsLst>
            <a:lin ang="16200000" scaled="1"/>
          </a:gradFill>
          <a:ln w="9525" algn="ctr">
            <a:solidFill>
              <a:srgbClr val="348FA6"/>
            </a:solidFill>
            <a:miter lim="800000"/>
          </a:ln>
          <a:effectLst>
            <a:outerShdw dist="20000" dir="5400000" rotWithShape="0">
              <a:srgbClr val="000000">
                <a:alpha val="37999"/>
              </a:srgbClr>
            </a:outerShdw>
          </a:effectLst>
        </p:spPr>
        <p:txBody>
          <a:bodyPr lIns="36000" rIns="0" anchor="ctr"/>
          <a:p>
            <a:pPr lvl="0"/>
            <a:r>
              <a:rPr lang="zh-CN" altLang="en-US" sz="1600" b="1" dirty="0">
                <a:latin typeface="Times New Roman" panose="02020603050405020304" pitchFamily="18" charset="0"/>
                <a:ea typeface="楷体_GB2312" pitchFamily="49" charset="-122"/>
              </a:rPr>
              <a:t>指企业按有关政策和税法规定税前加计扣除的研究开发活动费用所得税，</a:t>
            </a:r>
            <a:r>
              <a:rPr lang="zh-CN" altLang="en-US" sz="1600" b="1" u="sng" dirty="0">
                <a:solidFill>
                  <a:srgbClr val="FF0000"/>
                </a:solidFill>
                <a:latin typeface="Times New Roman" panose="02020603050405020304" pitchFamily="18" charset="0"/>
                <a:ea typeface="楷体_GB2312" pitchFamily="49" charset="-122"/>
              </a:rPr>
              <a:t>按当年税务部门实际减免的税额填报</a:t>
            </a:r>
            <a:r>
              <a:rPr lang="zh-CN" altLang="en-US" sz="1600" dirty="0">
                <a:latin typeface="Times New Roman" panose="02020603050405020304" pitchFamily="18" charset="0"/>
                <a:ea typeface="楷体_GB2312" pitchFamily="49" charset="-122"/>
              </a:rPr>
              <a:t> 。</a:t>
            </a:r>
            <a:endParaRPr lang="zh-CN" altLang="en-US" sz="1600" dirty="0">
              <a:latin typeface="Times New Roman" panose="02020603050405020304" pitchFamily="18" charset="0"/>
              <a:ea typeface="楷体_GB2312" pitchFamily="49" charset="-122"/>
            </a:endParaRPr>
          </a:p>
        </p:txBody>
      </p:sp>
      <p:sp>
        <p:nvSpPr>
          <p:cNvPr id="20" name="圆角矩形标注 19"/>
          <p:cNvSpPr>
            <a:spLocks noChangeArrowheads="1"/>
          </p:cNvSpPr>
          <p:nvPr/>
        </p:nvSpPr>
        <p:spPr bwMode="auto">
          <a:xfrm>
            <a:off x="2303463" y="1089025"/>
            <a:ext cx="6264275" cy="684213"/>
          </a:xfrm>
          <a:prstGeom prst="wedgeRoundRectCallout">
            <a:avLst>
              <a:gd name="adj1" fmla="val -54917"/>
              <a:gd name="adj2" fmla="val 224014"/>
              <a:gd name="adj3" fmla="val 16667"/>
            </a:avLst>
          </a:prstGeom>
          <a:gradFill rotWithShape="1">
            <a:gsLst>
              <a:gs pos="0">
                <a:srgbClr val="A5DDF3"/>
              </a:gs>
              <a:gs pos="35001">
                <a:srgbClr val="C0E6F5"/>
              </a:gs>
              <a:gs pos="100000">
                <a:srgbClr val="E6F6FC"/>
              </a:gs>
            </a:gsLst>
            <a:lin ang="16200000" scaled="1"/>
          </a:gradFill>
          <a:ln w="9525" algn="ctr">
            <a:solidFill>
              <a:srgbClr val="348FA6"/>
            </a:solidFill>
            <a:miter lim="800000"/>
          </a:ln>
          <a:effectLst>
            <a:outerShdw dist="20000" dir="5400000" rotWithShape="0">
              <a:srgbClr val="000000">
                <a:alpha val="37999"/>
              </a:srgbClr>
            </a:outerShdw>
          </a:effectLst>
        </p:spPr>
        <p:txBody>
          <a:bodyPr lIns="36000" rIns="0" anchor="ctr"/>
          <a:p>
            <a:pPr lvl="0"/>
            <a:r>
              <a:rPr lang="zh-CN" altLang="en-US" sz="1600" b="1" dirty="0">
                <a:latin typeface="Times New Roman" panose="02020603050405020304" pitchFamily="18" charset="0"/>
                <a:ea typeface="楷体_GB2312" pitchFamily="49" charset="-122"/>
              </a:rPr>
              <a:t>指高新技术企业按照国家有关政策依法享受的企业所得税减免额，</a:t>
            </a:r>
            <a:r>
              <a:rPr lang="zh-CN" altLang="en-US" sz="1600" b="1" u="sng" dirty="0">
                <a:solidFill>
                  <a:srgbClr val="FF0000"/>
                </a:solidFill>
                <a:latin typeface="Times New Roman" panose="02020603050405020304" pitchFamily="18" charset="0"/>
                <a:ea typeface="楷体_GB2312" pitchFamily="49" charset="-122"/>
              </a:rPr>
              <a:t>按当年税务部门实际减免的税额填报</a:t>
            </a:r>
            <a:r>
              <a:rPr lang="zh-CN" altLang="en-US" sz="1600" b="1" dirty="0">
                <a:latin typeface="Times New Roman" panose="02020603050405020304" pitchFamily="18" charset="0"/>
                <a:ea typeface="楷体_GB2312" pitchFamily="49" charset="-122"/>
              </a:rPr>
              <a:t> </a:t>
            </a:r>
            <a:endParaRPr lang="zh-CN" altLang="en-US" sz="1600" b="1" dirty="0">
              <a:latin typeface="Times New Roman" panose="02020603050405020304" pitchFamily="18" charset="0"/>
              <a:ea typeface="楷体_GB2312" pitchFamily="49" charset="-122"/>
            </a:endParaRPr>
          </a:p>
        </p:txBody>
      </p:sp>
      <p:sp>
        <p:nvSpPr>
          <p:cNvPr id="21" name="圆角矩形标注 20"/>
          <p:cNvSpPr>
            <a:spLocks noChangeArrowheads="1"/>
          </p:cNvSpPr>
          <p:nvPr/>
        </p:nvSpPr>
        <p:spPr bwMode="auto">
          <a:xfrm>
            <a:off x="2339975" y="1881188"/>
            <a:ext cx="6264275" cy="865188"/>
          </a:xfrm>
          <a:prstGeom prst="wedgeRoundRectCallout">
            <a:avLst>
              <a:gd name="adj1" fmla="val -57273"/>
              <a:gd name="adj2" fmla="val 215690"/>
              <a:gd name="adj3" fmla="val 16667"/>
            </a:avLst>
          </a:prstGeom>
          <a:gradFill rotWithShape="1">
            <a:gsLst>
              <a:gs pos="0">
                <a:srgbClr val="A5DDF3"/>
              </a:gs>
              <a:gs pos="35001">
                <a:srgbClr val="C0E6F5"/>
              </a:gs>
              <a:gs pos="100000">
                <a:srgbClr val="E6F6FC"/>
              </a:gs>
            </a:gsLst>
            <a:lin ang="16200000" scaled="1"/>
          </a:gradFill>
          <a:ln w="9525" algn="ctr">
            <a:solidFill>
              <a:srgbClr val="348FA6"/>
            </a:solidFill>
            <a:miter lim="800000"/>
          </a:ln>
          <a:effectLst>
            <a:outerShdw dist="20000" dir="5400000" rotWithShape="0">
              <a:srgbClr val="000000">
                <a:alpha val="37999"/>
              </a:srgbClr>
            </a:outerShdw>
          </a:effectLst>
        </p:spPr>
        <p:txBody>
          <a:bodyPr lIns="36000" rIns="0" anchor="ctr"/>
          <a:p>
            <a:pPr lvl="0"/>
            <a:r>
              <a:rPr lang="zh-CN" altLang="en-US" sz="1600" b="1" dirty="0">
                <a:latin typeface="Times New Roman" panose="02020603050405020304" pitchFamily="18" charset="0"/>
                <a:ea typeface="楷体_GB2312" pitchFamily="49" charset="-122"/>
              </a:rPr>
              <a:t>指企业在当年用于购买境外技术的费用支出，包括产品设计、工艺流程、图纸、配方、专利等技术资料的费用支出，以及购买关键设备、仪器、样机和样件等的费用支出。</a:t>
            </a:r>
            <a:endParaRPr lang="zh-CN" altLang="en-US" sz="1600" b="1" dirty="0">
              <a:latin typeface="Times New Roman" panose="02020603050405020304" pitchFamily="18" charset="0"/>
              <a:ea typeface="楷体_GB2312" pitchFamily="49" charset="-122"/>
            </a:endParaRPr>
          </a:p>
        </p:txBody>
      </p:sp>
      <p:sp>
        <p:nvSpPr>
          <p:cNvPr id="22" name="圆角矩形标注 21"/>
          <p:cNvSpPr>
            <a:spLocks noChangeArrowheads="1"/>
          </p:cNvSpPr>
          <p:nvPr/>
        </p:nvSpPr>
        <p:spPr bwMode="auto">
          <a:xfrm>
            <a:off x="2376488" y="2924175"/>
            <a:ext cx="6264275" cy="1008063"/>
          </a:xfrm>
          <a:prstGeom prst="wedgeRoundRectCallout">
            <a:avLst>
              <a:gd name="adj1" fmla="val -56616"/>
              <a:gd name="adj2" fmla="val 140551"/>
              <a:gd name="adj3" fmla="val 16667"/>
            </a:avLst>
          </a:prstGeom>
          <a:gradFill rotWithShape="1">
            <a:gsLst>
              <a:gs pos="0">
                <a:srgbClr val="A5DDF3"/>
              </a:gs>
              <a:gs pos="35001">
                <a:srgbClr val="C0E6F5"/>
              </a:gs>
              <a:gs pos="100000">
                <a:srgbClr val="E6F6FC"/>
              </a:gs>
            </a:gsLst>
            <a:lin ang="16200000" scaled="1"/>
          </a:gradFill>
          <a:ln w="9525" algn="ctr">
            <a:solidFill>
              <a:srgbClr val="348FA6"/>
            </a:solidFill>
            <a:miter lim="800000"/>
          </a:ln>
          <a:effectLst>
            <a:outerShdw dist="20000" dir="5400000" rotWithShape="0">
              <a:srgbClr val="000000">
                <a:alpha val="37999"/>
              </a:srgbClr>
            </a:outerShdw>
          </a:effectLst>
        </p:spPr>
        <p:txBody>
          <a:bodyPr lIns="36000" rIns="0" anchor="ctr"/>
          <a:p>
            <a:pPr lvl="0"/>
            <a:r>
              <a:rPr lang="zh-CN" altLang="en-US" sz="1600" b="1" u="sng" dirty="0">
                <a:solidFill>
                  <a:srgbClr val="FF0000"/>
                </a:solidFill>
                <a:latin typeface="Times New Roman" panose="02020603050405020304" pitchFamily="18" charset="0"/>
                <a:ea typeface="楷体_GB2312" pitchFamily="49" charset="-122"/>
              </a:rPr>
              <a:t>引进技术的消化吸收</a:t>
            </a:r>
            <a:r>
              <a:rPr lang="zh-CN" altLang="en-US" sz="1600" b="1" dirty="0">
                <a:latin typeface="Times New Roman" panose="02020603050405020304" pitchFamily="18" charset="0"/>
                <a:ea typeface="楷体_GB2312" pitchFamily="49" charset="-122"/>
              </a:rPr>
              <a:t>：指对引进技术的掌握、应用、复制而开展的工作，以及在此基础上的创新。包括：人员培训费、测绘费、参加消化吸收人员的工资、工装、工艺开发费、必备的配套设备费、翻版费等</a:t>
            </a:r>
            <a:r>
              <a:rPr lang="zh-CN" altLang="en-US" sz="1600" dirty="0">
                <a:latin typeface="Times New Roman" panose="02020603050405020304" pitchFamily="18" charset="0"/>
                <a:ea typeface="楷体_GB2312" pitchFamily="49" charset="-122"/>
              </a:rPr>
              <a:t> </a:t>
            </a:r>
            <a:endParaRPr lang="zh-CN" altLang="en-US" sz="1600" dirty="0">
              <a:latin typeface="Times New Roman" panose="02020603050405020304" pitchFamily="18" charset="0"/>
              <a:ea typeface="楷体_GB2312" pitchFamily="49" charset="-122"/>
            </a:endParaRPr>
          </a:p>
        </p:txBody>
      </p:sp>
      <p:sp>
        <p:nvSpPr>
          <p:cNvPr id="25" name="圆角矩形标注 24"/>
          <p:cNvSpPr>
            <a:spLocks noChangeArrowheads="1"/>
          </p:cNvSpPr>
          <p:nvPr/>
        </p:nvSpPr>
        <p:spPr bwMode="auto">
          <a:xfrm>
            <a:off x="2447925" y="5910263"/>
            <a:ext cx="6264275" cy="722313"/>
          </a:xfrm>
          <a:prstGeom prst="wedgeRoundRectCallout">
            <a:avLst>
              <a:gd name="adj1" fmla="val -57539"/>
              <a:gd name="adj2" fmla="val 23141"/>
              <a:gd name="adj3" fmla="val 16667"/>
            </a:avLst>
          </a:prstGeom>
          <a:gradFill rotWithShape="1">
            <a:gsLst>
              <a:gs pos="0">
                <a:srgbClr val="A5DDF3"/>
              </a:gs>
              <a:gs pos="35001">
                <a:srgbClr val="C0E6F5"/>
              </a:gs>
              <a:gs pos="100000">
                <a:srgbClr val="E6F6FC"/>
              </a:gs>
            </a:gsLst>
            <a:lin ang="16200000" scaled="1"/>
          </a:gradFill>
          <a:ln w="9525" algn="ctr">
            <a:solidFill>
              <a:srgbClr val="348FA6"/>
            </a:solidFill>
            <a:miter lim="800000"/>
          </a:ln>
          <a:effectLst>
            <a:outerShdw dist="20000" dir="5400000" rotWithShape="0">
              <a:srgbClr val="000000">
                <a:alpha val="37999"/>
              </a:srgbClr>
            </a:outerShdw>
          </a:effectLst>
        </p:spPr>
        <p:txBody>
          <a:bodyPr lIns="36000" rIns="0" anchor="ctr"/>
          <a:p>
            <a:pPr lvl="0"/>
            <a:r>
              <a:rPr lang="zh-CN" altLang="en-US" sz="1600" b="1" dirty="0">
                <a:latin typeface="Times New Roman" panose="02020603050405020304" pitchFamily="18" charset="0"/>
                <a:ea typeface="楷体_GB2312" pitchFamily="49" charset="-122"/>
              </a:rPr>
              <a:t>指企业在</a:t>
            </a:r>
            <a:r>
              <a:rPr lang="zh-CN" altLang="en-US" sz="1600" b="1" u="sng" dirty="0">
                <a:solidFill>
                  <a:srgbClr val="FF0000"/>
                </a:solidFill>
                <a:latin typeface="Times New Roman" panose="02020603050405020304" pitchFamily="18" charset="0"/>
                <a:ea typeface="楷体_GB2312" pitchFamily="49" charset="-122"/>
              </a:rPr>
              <a:t>国外或港澳台</a:t>
            </a:r>
            <a:r>
              <a:rPr lang="zh-CN" altLang="en-US" sz="1600" b="1" dirty="0">
                <a:latin typeface="Times New Roman" panose="02020603050405020304" pitchFamily="18" charset="0"/>
                <a:ea typeface="楷体_GB2312" pitchFamily="49" charset="-122"/>
              </a:rPr>
              <a:t>自办（或与外单位合办）的专门科技活动机构</a:t>
            </a:r>
            <a:r>
              <a:rPr lang="zh-CN" altLang="en-US" sz="1600" b="1" dirty="0">
                <a:solidFill>
                  <a:srgbClr val="FF0000"/>
                </a:solidFill>
                <a:latin typeface="Times New Roman" panose="02020603050405020304" pitchFamily="18" charset="0"/>
                <a:ea typeface="楷体_GB2312" pitchFamily="49" charset="-122"/>
              </a:rPr>
              <a:t>。（注意：与外单位合办的机构，若主要由本企业出资兴办，则由本企业统计，否则应由合办方统计。）</a:t>
            </a:r>
            <a:endParaRPr lang="zh-CN" altLang="en-US" sz="1600" b="1" dirty="0">
              <a:solidFill>
                <a:srgbClr val="FF0000"/>
              </a:solidFill>
              <a:latin typeface="Times New Roman" panose="02020603050405020304" pitchFamily="18" charset="0"/>
              <a:ea typeface="楷体_GB2312" pitchFamily="49" charset="-122"/>
            </a:endParaRPr>
          </a:p>
        </p:txBody>
      </p:sp>
      <p:sp>
        <p:nvSpPr>
          <p:cNvPr id="2" name="圆角矩形标注 23"/>
          <p:cNvSpPr>
            <a:spLocks noChangeArrowheads="1"/>
          </p:cNvSpPr>
          <p:nvPr/>
        </p:nvSpPr>
        <p:spPr bwMode="auto">
          <a:xfrm>
            <a:off x="2376488" y="4076700"/>
            <a:ext cx="6264275" cy="757238"/>
          </a:xfrm>
          <a:prstGeom prst="wedgeRoundRectCallout">
            <a:avLst>
              <a:gd name="adj1" fmla="val -55829"/>
              <a:gd name="adj2" fmla="val 117926"/>
              <a:gd name="adj3" fmla="val 16667"/>
            </a:avLst>
          </a:prstGeom>
          <a:gradFill rotWithShape="1">
            <a:gsLst>
              <a:gs pos="0">
                <a:srgbClr val="A5DDF3"/>
              </a:gs>
              <a:gs pos="35001">
                <a:srgbClr val="C0E6F5"/>
              </a:gs>
              <a:gs pos="100000">
                <a:srgbClr val="E6F6FC"/>
              </a:gs>
            </a:gsLst>
            <a:lin ang="16200000" scaled="1"/>
          </a:gradFill>
          <a:ln w="9525" algn="ctr">
            <a:solidFill>
              <a:srgbClr val="348FA6"/>
            </a:solidFill>
            <a:miter lim="800000"/>
          </a:ln>
          <a:effectLst>
            <a:outerShdw dist="20000" dir="5400000" rotWithShape="0">
              <a:srgbClr val="000000">
                <a:alpha val="37999"/>
              </a:srgbClr>
            </a:outerShdw>
          </a:effectLst>
        </p:spPr>
        <p:txBody>
          <a:bodyPr lIns="36000" rIns="0" anchor="ctr"/>
          <a:p>
            <a:pPr lvl="0"/>
            <a:r>
              <a:rPr lang="zh-CN" altLang="en-US" sz="1600" b="1" dirty="0">
                <a:latin typeface="Times New Roman" panose="02020603050405020304" pitchFamily="18" charset="0"/>
                <a:ea typeface="楷体_GB2312" pitchFamily="49" charset="-122"/>
              </a:rPr>
              <a:t>指企业购买境内其他单位科技成果的经费支出。包括购买产品设计、工艺流程、图纸、配方、专利、技术诀窍及关键设备的费用支出。</a:t>
            </a:r>
            <a:endParaRPr lang="zh-CN" altLang="en-US" sz="1600" b="1" dirty="0">
              <a:latin typeface="Times New Roman" panose="02020603050405020304" pitchFamily="18" charset="0"/>
              <a:ea typeface="楷体_GB2312" pitchFamily="49" charset="-122"/>
            </a:endParaRPr>
          </a:p>
        </p:txBody>
      </p:sp>
      <p:sp>
        <p:nvSpPr>
          <p:cNvPr id="24" name="圆角矩形标注 23"/>
          <p:cNvSpPr>
            <a:spLocks noChangeArrowheads="1"/>
          </p:cNvSpPr>
          <p:nvPr/>
        </p:nvSpPr>
        <p:spPr bwMode="auto">
          <a:xfrm>
            <a:off x="2447925" y="5011738"/>
            <a:ext cx="6264275" cy="757238"/>
          </a:xfrm>
          <a:prstGeom prst="wedgeRoundRectCallout">
            <a:avLst>
              <a:gd name="adj1" fmla="val -56982"/>
              <a:gd name="adj2" fmla="val 55378"/>
              <a:gd name="adj3" fmla="val 16667"/>
            </a:avLst>
          </a:prstGeom>
          <a:gradFill rotWithShape="1">
            <a:gsLst>
              <a:gs pos="0">
                <a:srgbClr val="A5DDF3"/>
              </a:gs>
              <a:gs pos="35001">
                <a:srgbClr val="C0E6F5"/>
              </a:gs>
              <a:gs pos="100000">
                <a:srgbClr val="E6F6FC"/>
              </a:gs>
            </a:gsLst>
            <a:lin ang="16200000" scaled="1"/>
          </a:gradFill>
          <a:ln w="9525" algn="ctr">
            <a:solidFill>
              <a:srgbClr val="348FA6"/>
            </a:solidFill>
            <a:miter lim="800000"/>
          </a:ln>
          <a:effectLst>
            <a:outerShdw dist="20000" dir="5400000" rotWithShape="0">
              <a:srgbClr val="000000">
                <a:alpha val="37999"/>
              </a:srgbClr>
            </a:outerShdw>
          </a:effectLst>
        </p:spPr>
        <p:txBody>
          <a:bodyPr lIns="36000" rIns="0" anchor="ctr"/>
          <a:p>
            <a:pPr lvl="0"/>
            <a:r>
              <a:rPr lang="zh-CN" altLang="en-US" sz="1600" b="1" u="sng" dirty="0">
                <a:solidFill>
                  <a:srgbClr val="FF0000"/>
                </a:solidFill>
                <a:latin typeface="Times New Roman" panose="02020603050405020304" pitchFamily="18" charset="0"/>
                <a:ea typeface="楷体_GB2312" pitchFamily="49" charset="-122"/>
              </a:rPr>
              <a:t>技术改造：</a:t>
            </a:r>
            <a:r>
              <a:rPr lang="zh-CN" altLang="en-US" sz="1600" b="1" dirty="0">
                <a:latin typeface="Times New Roman" panose="02020603050405020304" pitchFamily="18" charset="0"/>
                <a:ea typeface="楷体_GB2312" pitchFamily="49" charset="-122"/>
              </a:rPr>
              <a:t>指企业用先进工艺、设备代替落后工艺、设备，从而达到提高产品质量、促进产品更新换代、节约能源、降低消耗的目的。但这过程一般只是应用新技术，而并没有创新技术。</a:t>
            </a:r>
            <a:r>
              <a:rPr lang="zh-CN" altLang="en-US" sz="1600" dirty="0">
                <a:latin typeface="Times New Roman" panose="02020603050405020304" pitchFamily="18" charset="0"/>
                <a:ea typeface="楷体_GB2312" pitchFamily="49" charset="-122"/>
              </a:rPr>
              <a:t> </a:t>
            </a:r>
            <a:endParaRPr lang="zh-CN" altLang="en-US" sz="1600" dirty="0">
              <a:latin typeface="Times New Roman" panose="02020603050405020304" pitchFamily="18" charset="0"/>
              <a:ea typeface="楷体_GB2312" pitchFamily="49" charset="-122"/>
            </a:endParaRPr>
          </a:p>
        </p:txBody>
      </p:sp>
      <p:sp>
        <p:nvSpPr>
          <p:cNvPr id="10"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5" grpId="0" animBg="1"/>
      <p:bldP spid="2" grpId="0" animBg="1"/>
      <p:bldP spid="2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Rectangle 3"/>
          <p:cNvSpPr>
            <a:spLocks noGrp="1"/>
          </p:cNvSpPr>
          <p:nvPr>
            <p:ph idx="1"/>
          </p:nvPr>
        </p:nvSpPr>
        <p:spPr>
          <a:xfrm>
            <a:off x="1042988" y="1160463"/>
            <a:ext cx="7499350" cy="5148262"/>
          </a:xfrm>
          <a:ln/>
        </p:spPr>
        <p:txBody>
          <a:bodyPr vert="horz" wrap="square" lIns="91440" tIns="45720" rIns="91440" bIns="45720" anchor="t"/>
          <a:p>
            <a:pPr eaLnBrk="1" hangingPunct="1">
              <a:lnSpc>
                <a:spcPct val="90000"/>
              </a:lnSpc>
              <a:spcBef>
                <a:spcPct val="50000"/>
              </a:spcBef>
              <a:buClr>
                <a:srgbClr val="990099"/>
              </a:buClr>
              <a:buFont typeface="Wingdings" panose="05000000000000000000" pitchFamily="2" charset="2"/>
              <a:buNone/>
            </a:pPr>
            <a:endParaRPr lang="en-US" altLang="zh-CN" sz="2800" b="1">
              <a:latin typeface="Times New Roman" panose="02020603050405020304" pitchFamily="18" charset="0"/>
              <a:ea typeface="黑体" panose="02010609060101010101" pitchFamily="2" charset="-122"/>
            </a:endParaRPr>
          </a:p>
          <a:p>
            <a:pPr eaLnBrk="1" hangingPunct="1">
              <a:lnSpc>
                <a:spcPct val="90000"/>
              </a:lnSpc>
              <a:spcBef>
                <a:spcPct val="50000"/>
              </a:spcBef>
              <a:buClr>
                <a:srgbClr val="FF3300"/>
              </a:buClr>
              <a:buFont typeface="Wingdings" panose="05000000000000000000" pitchFamily="2" charset="2"/>
              <a:buChar char="l"/>
            </a:pPr>
            <a:r>
              <a:rPr lang="zh-CN" altLang="en-US" sz="3000" b="1" u="sng" dirty="0">
                <a:solidFill>
                  <a:srgbClr val="0000FF"/>
                </a:solidFill>
                <a:latin typeface="Times New Roman" panose="02020603050405020304" pitchFamily="18" charset="0"/>
                <a:ea typeface="楷体_GB2312" pitchFamily="49" charset="-122"/>
              </a:rPr>
              <a:t>科技活动</a:t>
            </a:r>
            <a:r>
              <a:rPr lang="zh-CN" altLang="en-US" sz="3000" b="1" dirty="0">
                <a:latin typeface="Times New Roman" panose="02020603050405020304" pitchFamily="18" charset="0"/>
                <a:ea typeface="楷体_GB2312" pitchFamily="49" charset="-122"/>
              </a:rPr>
              <a:t>：是指在科学技术领域（即自然科学、农业科学、医药科学、工程与技术科学、人文与社会科学领域）中与科技知识的产生、发展、传播和应用密切相关的有组织的活动。我国的科技统计，将科技活动分为</a:t>
            </a:r>
            <a:r>
              <a:rPr lang="en-US" altLang="zh-CN" sz="3000" b="1">
                <a:latin typeface="Times New Roman" panose="02020603050405020304" pitchFamily="18" charset="0"/>
                <a:ea typeface="楷体_GB2312" pitchFamily="49" charset="-122"/>
              </a:rPr>
              <a:t>R&amp;D</a:t>
            </a:r>
            <a:r>
              <a:rPr lang="zh-CN" altLang="en-US" sz="3000" b="1" dirty="0">
                <a:latin typeface="Times New Roman" panose="02020603050405020304" pitchFamily="18" charset="0"/>
                <a:ea typeface="楷体_GB2312" pitchFamily="49" charset="-122"/>
              </a:rPr>
              <a:t>、</a:t>
            </a:r>
            <a:r>
              <a:rPr lang="en-US" altLang="zh-CN" sz="3000" b="1">
                <a:latin typeface="Times New Roman" panose="02020603050405020304" pitchFamily="18" charset="0"/>
                <a:ea typeface="楷体_GB2312" pitchFamily="49" charset="-122"/>
              </a:rPr>
              <a:t>R&amp;D</a:t>
            </a:r>
            <a:r>
              <a:rPr lang="zh-CN" altLang="en-US" sz="3000" b="1" dirty="0">
                <a:latin typeface="Times New Roman" panose="02020603050405020304" pitchFamily="18" charset="0"/>
                <a:ea typeface="楷体_GB2312" pitchFamily="49" charset="-122"/>
              </a:rPr>
              <a:t>成果应用、相关科技服务三类。 </a:t>
            </a:r>
            <a:endParaRPr lang="zh-CN" altLang="en-US" sz="3000" b="1" dirty="0">
              <a:latin typeface="Times New Roman" panose="02020603050405020304" pitchFamily="18" charset="0"/>
              <a:ea typeface="楷体_GB2312" pitchFamily="49" charset="-122"/>
            </a:endParaRPr>
          </a:p>
        </p:txBody>
      </p:sp>
      <p:sp>
        <p:nvSpPr>
          <p:cNvPr id="3"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5" name="Rectangle 2"/>
          <p:cNvSpPr>
            <a:spLocks noGrp="1"/>
          </p:cNvSpPr>
          <p:nvPr>
            <p:ph idx="1"/>
          </p:nvPr>
        </p:nvSpPr>
        <p:spPr>
          <a:xfrm>
            <a:off x="431800" y="657225"/>
            <a:ext cx="8532813" cy="5580063"/>
          </a:xfrm>
          <a:ln/>
        </p:spPr>
        <p:txBody>
          <a:bodyPr vert="horz" wrap="square" lIns="91440" tIns="45720" rIns="91440" bIns="45720" anchor="t"/>
          <a:p>
            <a:pPr eaLnBrk="1" hangingPunct="1">
              <a:lnSpc>
                <a:spcPct val="80000"/>
              </a:lnSpc>
              <a:spcAft>
                <a:spcPct val="50000"/>
              </a:spcAft>
              <a:buNone/>
            </a:pPr>
            <a:r>
              <a:rPr lang="en-US" altLang="zh-CN" b="1">
                <a:latin typeface="黑体" panose="02010609060101010101" pitchFamily="2" charset="-122"/>
                <a:ea typeface="黑体" panose="02010609060101010101" pitchFamily="2" charset="-122"/>
              </a:rPr>
              <a:t>2</a:t>
            </a:r>
            <a:r>
              <a:rPr lang="zh-CN" altLang="en-US" b="1" dirty="0">
                <a:latin typeface="黑体" panose="02010609060101010101" pitchFamily="2" charset="-122"/>
                <a:ea typeface="黑体" panose="02010609060101010101" pitchFamily="2" charset="-122"/>
              </a:rPr>
              <a:t>、报表逻辑审核关系</a:t>
            </a:r>
            <a:endParaRPr lang="zh-CN" altLang="en-US" b="1" dirty="0">
              <a:latin typeface="黑体" panose="02010609060101010101" pitchFamily="2" charset="-122"/>
              <a:ea typeface="黑体" panose="02010609060101010101" pitchFamily="2" charset="-122"/>
            </a:endParaRPr>
          </a:p>
          <a:p>
            <a:pPr eaLnBrk="1" hangingPunct="1">
              <a:spcAft>
                <a:spcPct val="30000"/>
              </a:spcAft>
              <a:buClr>
                <a:srgbClr val="FF3300"/>
              </a:buClr>
              <a:buSzPct val="110000"/>
              <a:buFont typeface="Wingdings" panose="05000000000000000000" pitchFamily="2" charset="2"/>
              <a:buNone/>
            </a:pPr>
            <a:r>
              <a:rPr lang="en-US" altLang="zh-CN" sz="2000" b="1">
                <a:solidFill>
                  <a:srgbClr val="0000FF"/>
                </a:solidFill>
                <a:latin typeface="楷体_GB2312" pitchFamily="49" charset="-122"/>
                <a:ea typeface="楷体_GB2312" pitchFamily="49" charset="-122"/>
              </a:rPr>
              <a:t>107-1</a:t>
            </a:r>
            <a:r>
              <a:rPr lang="zh-CN" altLang="en-US" sz="2000" b="1" dirty="0">
                <a:solidFill>
                  <a:srgbClr val="0000FF"/>
                </a:solidFill>
                <a:latin typeface="楷体_GB2312" pitchFamily="49" charset="-122"/>
                <a:ea typeface="楷体_GB2312" pitchFamily="49" charset="-122"/>
              </a:rPr>
              <a:t>表与</a:t>
            </a:r>
            <a:r>
              <a:rPr lang="en-US" altLang="zh-CN" sz="2000" b="1">
                <a:solidFill>
                  <a:srgbClr val="0000FF"/>
                </a:solidFill>
                <a:latin typeface="楷体_GB2312" pitchFamily="49" charset="-122"/>
                <a:ea typeface="楷体_GB2312" pitchFamily="49" charset="-122"/>
              </a:rPr>
              <a:t>107-2</a:t>
            </a:r>
            <a:r>
              <a:rPr lang="zh-CN" altLang="en-US" sz="2000" b="1" dirty="0">
                <a:solidFill>
                  <a:srgbClr val="0000FF"/>
                </a:solidFill>
                <a:latin typeface="楷体_GB2312" pitchFamily="49" charset="-122"/>
                <a:ea typeface="楷体_GB2312" pitchFamily="49" charset="-122"/>
              </a:rPr>
              <a:t>表间数据有关联，系统依审核条件自动进行检查，请确认并认真填报两张报表数据。</a:t>
            </a:r>
            <a:endParaRPr lang="zh-CN" altLang="en-US" sz="2000" b="1" dirty="0">
              <a:solidFill>
                <a:srgbClr val="0000FF"/>
              </a:solidFill>
              <a:latin typeface="楷体_GB2312" pitchFamily="49" charset="-122"/>
              <a:ea typeface="楷体_GB2312" pitchFamily="49" charset="-122"/>
            </a:endParaRPr>
          </a:p>
          <a:p>
            <a:pPr eaLnBrk="1" hangingPunct="1">
              <a:spcAft>
                <a:spcPct val="30000"/>
              </a:spcAft>
              <a:buClr>
                <a:srgbClr val="FF3300"/>
              </a:buClr>
              <a:buSzPct val="110000"/>
              <a:buFont typeface="Wingdings" panose="05000000000000000000" pitchFamily="2" charset="2"/>
              <a:buChar char="l"/>
            </a:pPr>
            <a:r>
              <a:rPr lang="zh-CN" altLang="en-US" sz="2000" b="1" dirty="0">
                <a:solidFill>
                  <a:srgbClr val="FF3300"/>
                </a:solidFill>
                <a:latin typeface="楷体_GB2312" pitchFamily="49" charset="-122"/>
                <a:ea typeface="楷体_GB2312" pitchFamily="49" charset="-122"/>
              </a:rPr>
              <a:t>强制性审核关系：</a:t>
            </a:r>
            <a:r>
              <a:rPr lang="zh-CN" altLang="en-US" sz="2000" b="1" dirty="0">
                <a:latin typeface="楷体_GB2312" pitchFamily="49" charset="-122"/>
                <a:ea typeface="楷体_GB2312" pitchFamily="49" charset="-122"/>
              </a:rPr>
              <a:t>自动完成审核，不通过审核的指标数据必须修改，直到符合审核关系要求，方可上报。</a:t>
            </a:r>
            <a:endParaRPr lang="zh-CN" altLang="en-US" sz="2000" b="1" dirty="0">
              <a:latin typeface="楷体_GB2312" pitchFamily="49" charset="-122"/>
              <a:ea typeface="楷体_GB2312" pitchFamily="49" charset="-122"/>
            </a:endParaRPr>
          </a:p>
          <a:p>
            <a:pPr eaLnBrk="1" hangingPunct="1">
              <a:spcAft>
                <a:spcPct val="30000"/>
              </a:spcAft>
              <a:buClr>
                <a:srgbClr val="FF3300"/>
              </a:buClr>
              <a:buSzPct val="110000"/>
              <a:buFont typeface="Wingdings" panose="05000000000000000000" pitchFamily="2" charset="2"/>
              <a:buChar char="l"/>
            </a:pPr>
            <a:r>
              <a:rPr lang="zh-CN" altLang="en-US" sz="2000" b="1" dirty="0">
                <a:solidFill>
                  <a:srgbClr val="FF3300"/>
                </a:solidFill>
                <a:latin typeface="楷体_GB2312" pitchFamily="49" charset="-122"/>
                <a:ea typeface="楷体_GB2312" pitchFamily="49" charset="-122"/>
              </a:rPr>
              <a:t>合理性审核关系：</a:t>
            </a:r>
            <a:endParaRPr lang="zh-CN" altLang="en-US" sz="2000" b="1" dirty="0">
              <a:solidFill>
                <a:srgbClr val="FF3300"/>
              </a:solidFill>
              <a:latin typeface="楷体_GB2312" pitchFamily="49" charset="-122"/>
              <a:ea typeface="楷体_GB2312" pitchFamily="49" charset="-122"/>
            </a:endParaRPr>
          </a:p>
          <a:p>
            <a:pPr marL="742950" lvl="1" indent="-285750" eaLnBrk="1" hangingPunct="1">
              <a:spcAft>
                <a:spcPct val="30000"/>
              </a:spcAft>
              <a:buClr>
                <a:srgbClr val="9900CC"/>
              </a:buClr>
              <a:buFont typeface="Wingdings" panose="05000000000000000000" pitchFamily="2" charset="2"/>
              <a:buChar char="ü"/>
            </a:pPr>
            <a:r>
              <a:rPr lang="zh-CN" altLang="en-US" sz="2000" b="1" dirty="0">
                <a:latin typeface="楷体_GB2312" pitchFamily="49" charset="-122"/>
                <a:ea typeface="楷体_GB2312" pitchFamily="49" charset="-122"/>
              </a:rPr>
              <a:t>系统自动完成审核，</a:t>
            </a:r>
            <a:r>
              <a:rPr lang="zh-CN" altLang="en-US" sz="2000" b="1" dirty="0">
                <a:solidFill>
                  <a:srgbClr val="FF0066"/>
                </a:solidFill>
                <a:latin typeface="楷体_GB2312" pitchFamily="49" charset="-122"/>
                <a:ea typeface="楷体_GB2312" pitchFamily="49" charset="-122"/>
              </a:rPr>
              <a:t>但需要人工复核</a:t>
            </a:r>
            <a:r>
              <a:rPr lang="zh-CN" altLang="en-US" sz="2000" b="1" dirty="0">
                <a:latin typeface="楷体_GB2312" pitchFamily="49" charset="-122"/>
                <a:ea typeface="楷体_GB2312" pitchFamily="49" charset="-122"/>
              </a:rPr>
              <a:t>；</a:t>
            </a:r>
            <a:endParaRPr lang="zh-CN" altLang="en-US" sz="2000" b="1" dirty="0">
              <a:latin typeface="楷体_GB2312" pitchFamily="49" charset="-122"/>
              <a:ea typeface="楷体_GB2312" pitchFamily="49" charset="-122"/>
            </a:endParaRPr>
          </a:p>
          <a:p>
            <a:pPr marL="742950" lvl="1" indent="-285750" eaLnBrk="1" hangingPunct="1">
              <a:spcAft>
                <a:spcPct val="30000"/>
              </a:spcAft>
              <a:buClr>
                <a:srgbClr val="9900CC"/>
              </a:buClr>
              <a:buFont typeface="Wingdings" panose="05000000000000000000" pitchFamily="2" charset="2"/>
              <a:buChar char="ü"/>
            </a:pPr>
            <a:r>
              <a:rPr lang="zh-CN" altLang="en-US" sz="2000" b="1" dirty="0">
                <a:latin typeface="楷体_GB2312" pitchFamily="49" charset="-122"/>
                <a:ea typeface="楷体_GB2312" pitchFamily="49" charset="-122"/>
              </a:rPr>
              <a:t>对不符合合理性审核关系的指标数据，系统自动提示核实性错误信息；</a:t>
            </a:r>
            <a:endParaRPr lang="zh-CN" altLang="en-US" sz="2000" b="1" dirty="0">
              <a:latin typeface="楷体_GB2312" pitchFamily="49" charset="-122"/>
              <a:ea typeface="楷体_GB2312" pitchFamily="49" charset="-122"/>
            </a:endParaRPr>
          </a:p>
          <a:p>
            <a:pPr marL="742950" lvl="1" indent="-285750" eaLnBrk="1" hangingPunct="1">
              <a:spcAft>
                <a:spcPct val="30000"/>
              </a:spcAft>
              <a:buClr>
                <a:srgbClr val="9900CC"/>
              </a:buClr>
              <a:buFont typeface="Wingdings" panose="05000000000000000000" pitchFamily="2" charset="2"/>
              <a:buChar char="ü"/>
            </a:pPr>
            <a:r>
              <a:rPr lang="zh-CN" altLang="en-US" sz="2000" b="1" dirty="0">
                <a:latin typeface="楷体_GB2312" pitchFamily="49" charset="-122"/>
                <a:ea typeface="楷体_GB2312" pitchFamily="49" charset="-122"/>
              </a:rPr>
              <a:t>企业可根据提示的错误信息，对数据进行核实和修改。如数据情况属实，而又不能满足相关审核关系的情况，企业需在</a:t>
            </a:r>
            <a:r>
              <a:rPr lang="zh-CN" altLang="en-US" sz="2000" b="1" dirty="0">
                <a:solidFill>
                  <a:srgbClr val="FF0066"/>
                </a:solidFill>
                <a:latin typeface="Times New Roman" panose="02020603050405020304" pitchFamily="18" charset="0"/>
                <a:ea typeface="楷体_GB2312" pitchFamily="49" charset="-122"/>
              </a:rPr>
              <a:t>“</a:t>
            </a:r>
            <a:r>
              <a:rPr lang="zh-CN" altLang="en-US" sz="2000" b="1" dirty="0">
                <a:solidFill>
                  <a:srgbClr val="FF0066"/>
                </a:solidFill>
                <a:latin typeface="楷体_GB2312" pitchFamily="49" charset="-122"/>
                <a:ea typeface="楷体_GB2312" pitchFamily="49" charset="-122"/>
              </a:rPr>
              <a:t>情况说明</a:t>
            </a:r>
            <a:r>
              <a:rPr lang="zh-CN" altLang="en-US" sz="2000" b="1" dirty="0">
                <a:solidFill>
                  <a:srgbClr val="FF0066"/>
                </a:solidFill>
                <a:latin typeface="Times New Roman" panose="02020603050405020304" pitchFamily="18" charset="0"/>
                <a:ea typeface="楷体_GB2312" pitchFamily="49" charset="-122"/>
              </a:rPr>
              <a:t>”</a:t>
            </a:r>
            <a:r>
              <a:rPr lang="zh-CN" altLang="en-US" sz="2000" b="1" dirty="0">
                <a:latin typeface="楷体_GB2312" pitchFamily="49" charset="-122"/>
                <a:ea typeface="楷体_GB2312" pitchFamily="49" charset="-122"/>
              </a:rPr>
              <a:t>栏填写文字说明。</a:t>
            </a:r>
            <a:endParaRPr lang="zh-CN" altLang="en-US" sz="2000" b="1" dirty="0">
              <a:latin typeface="楷体_GB2312" pitchFamily="49" charset="-122"/>
              <a:ea typeface="楷体_GB2312" pitchFamily="49" charset="-122"/>
            </a:endParaRPr>
          </a:p>
          <a:p>
            <a:pPr marL="742950" lvl="1" indent="-285750" eaLnBrk="1" hangingPunct="1">
              <a:spcAft>
                <a:spcPct val="30000"/>
              </a:spcAft>
              <a:buClr>
                <a:srgbClr val="9900CC"/>
              </a:buClr>
              <a:buFont typeface="Wingdings" panose="05000000000000000000" pitchFamily="2" charset="2"/>
              <a:buChar char="ü"/>
            </a:pPr>
            <a:r>
              <a:rPr lang="zh-CN" altLang="en-US" sz="2000" b="1" dirty="0">
                <a:latin typeface="楷体_GB2312" pitchFamily="49" charset="-122"/>
                <a:ea typeface="楷体_GB2312" pitchFamily="49" charset="-122"/>
              </a:rPr>
              <a:t>市级统计人员根据企业填写的情况说明，</a:t>
            </a:r>
            <a:r>
              <a:rPr lang="zh-CN" altLang="en-US" sz="2000" b="1" dirty="0">
                <a:solidFill>
                  <a:srgbClr val="FF0066"/>
                </a:solidFill>
                <a:latin typeface="楷体_GB2312" pitchFamily="49" charset="-122"/>
                <a:ea typeface="楷体_GB2312" pitchFamily="49" charset="-122"/>
              </a:rPr>
              <a:t>人工审定</a:t>
            </a:r>
            <a:r>
              <a:rPr lang="zh-CN" altLang="en-US" sz="2000" b="1" dirty="0">
                <a:latin typeface="楷体_GB2312" pitchFamily="49" charset="-122"/>
                <a:ea typeface="楷体_GB2312" pitchFamily="49" charset="-122"/>
              </a:rPr>
              <a:t>数据是否通过审核</a:t>
            </a:r>
            <a:endParaRPr lang="zh-CN" altLang="en-US" sz="1800" b="1" dirty="0">
              <a:solidFill>
                <a:srgbClr val="FF0000"/>
              </a:solidFill>
              <a:latin typeface="楷体_GB2312" pitchFamily="49" charset="-122"/>
              <a:ea typeface="楷体_GB2312" pitchFamily="49" charset="-122"/>
            </a:endParaRPr>
          </a:p>
        </p:txBody>
      </p:sp>
      <p:sp>
        <p:nvSpPr>
          <p:cNvPr id="3" name="灯片编号占位符 4"/>
          <p:cNvSpPr txBox="1">
            <a:spLocks noGrp="1"/>
          </p:cNvSpPr>
          <p:nvPr>
            <p:ph type="sldNum" sz="quarter" idx="12"/>
          </p:nvPr>
        </p:nvSpPr>
        <p:spPr>
          <a:xfrm>
            <a:off x="8388350" y="6308725"/>
            <a:ext cx="504825" cy="358775"/>
          </a:xfrm>
          <a:noFill/>
          <a:ln>
            <a:noFill/>
            <a:miter lim="800000"/>
          </a:ln>
        </p:spPr>
        <p:txBody>
          <a:bodyPr vert="horz" lIns="0" tIns="0" rIns="0" bIns="0" anchor="b"/>
          <a:p>
            <a:pPr lvl="0" algn="ctr"/>
            <a:fld id="{9A0DB2DC-4C9A-4742-B13C-FB6460FD3503}" type="slidenum">
              <a:rPr lang="zh-CN" altLang="en-US" sz="1200" dirty="0">
                <a:solidFill>
                  <a:srgbClr val="045C75"/>
                </a:solidFill>
              </a:rPr>
            </a:fld>
            <a:endParaRPr lang="zh-CN" altLang="en-US" sz="1200" dirty="0">
              <a:solidFill>
                <a:srgbClr val="045C75"/>
              </a:solidFill>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灯片编号占位符 4"/>
          <p:cNvSpPr txBox="1">
            <a:spLocks noGrp="1"/>
          </p:cNvSpPr>
          <p:nvPr>
            <p:ph type="sldNum" sz="quarter" idx="12"/>
          </p:nvPr>
        </p:nvSpPr>
        <p:spPr>
          <a:noFill/>
          <a:ln>
            <a:noFill/>
            <a:miter lim="800000"/>
          </a:ln>
        </p:spPr>
        <p:txBody>
          <a:bodyPr vert="horz" lIns="0" tIns="0" rIns="0" bIns="0" anchor="b"/>
          <a:p>
            <a:pPr lvl="0" algn="r"/>
            <a:fld id="{9A0DB2DC-4C9A-4742-B13C-FB6460FD3503}" type="slidenum">
              <a:rPr lang="zh-CN" altLang="en-US" sz="1200" dirty="0">
                <a:solidFill>
                  <a:srgbClr val="045C75"/>
                </a:solidFill>
              </a:rPr>
            </a:fld>
            <a:endParaRPr lang="zh-CN" altLang="en-US" sz="1200" dirty="0">
              <a:solidFill>
                <a:srgbClr val="045C75"/>
              </a:solidFill>
            </a:endParaRPr>
          </a:p>
        </p:txBody>
      </p:sp>
      <p:sp>
        <p:nvSpPr>
          <p:cNvPr id="141314" name="椭圆 7"/>
          <p:cNvSpPr/>
          <p:nvPr/>
        </p:nvSpPr>
        <p:spPr>
          <a:xfrm>
            <a:off x="920750" y="1412875"/>
            <a:ext cx="211138" cy="211138"/>
          </a:xfrm>
          <a:prstGeom prst="ellipse">
            <a:avLst/>
          </a:prstGeom>
          <a:gradFill rotWithShape="1">
            <a:gsLst>
              <a:gs pos="0">
                <a:srgbClr val="DAF2FF">
                  <a:alpha val="100000"/>
                </a:srgbClr>
              </a:gs>
              <a:gs pos="50000">
                <a:srgbClr val="C2E3EF">
                  <a:alpha val="100000"/>
                </a:srgbClr>
              </a:gs>
              <a:gs pos="95000">
                <a:srgbClr val="67C5E9">
                  <a:alpha val="100000"/>
                </a:srgbClr>
              </a:gs>
              <a:gs pos="100000">
                <a:srgbClr val="00AAD4">
                  <a:alpha val="100000"/>
                </a:srgbClr>
              </a:gs>
            </a:gsLst>
            <a:path path="rect">
              <a:fillToRect l="25000" t="12500" r="25000" b="12500"/>
            </a:path>
            <a:tileRect/>
          </a:gradFill>
          <a:ln w="2000" cap="rnd" cmpd="sng">
            <a:solidFill>
              <a:srgbClr val="2F8DA4">
                <a:alpha val="59999"/>
              </a:srgbClr>
            </a:solidFill>
            <a:prstDash val="solid"/>
            <a:headEnd type="none" w="med" len="med"/>
            <a:tailEnd type="none" w="med" len="med"/>
          </a:ln>
        </p:spPr>
        <p:txBody>
          <a:bodyPr anchor="ctr"/>
          <a:p>
            <a:pPr lvl="0"/>
            <a:endParaRPr lang="zh-CN" altLang="zh-CN" dirty="0">
              <a:solidFill>
                <a:srgbClr val="000000"/>
              </a:solidFill>
              <a:latin typeface="Gill Sans MT" panose="020B0502020104020203" pitchFamily="34" charset="0"/>
              <a:ea typeface="宋体" panose="02010600030101010101" pitchFamily="2" charset="-122"/>
              <a:sym typeface="Gill Sans MT" panose="020B0502020104020203" pitchFamily="34" charset="0"/>
            </a:endParaRPr>
          </a:p>
        </p:txBody>
      </p:sp>
      <p:sp>
        <p:nvSpPr>
          <p:cNvPr id="141315" name="椭圆 8"/>
          <p:cNvSpPr/>
          <p:nvPr/>
        </p:nvSpPr>
        <p:spPr>
          <a:xfrm>
            <a:off x="1157288" y="1344613"/>
            <a:ext cx="63500" cy="65087"/>
          </a:xfrm>
          <a:prstGeom prst="ellipse">
            <a:avLst/>
          </a:prstGeom>
          <a:noFill/>
          <a:ln w="12700" cap="rnd" cmpd="sng">
            <a:solidFill>
              <a:srgbClr val="317F92">
                <a:alpha val="59999"/>
              </a:srgbClr>
            </a:solidFill>
            <a:prstDash val="solid"/>
            <a:headEnd type="none" w="med" len="med"/>
            <a:tailEnd type="none" w="med" len="med"/>
          </a:ln>
        </p:spPr>
        <p:txBody>
          <a:bodyPr anchor="ctr"/>
          <a:p>
            <a:pPr lvl="0"/>
            <a:endParaRPr lang="zh-CN" altLang="zh-CN" dirty="0">
              <a:solidFill>
                <a:srgbClr val="000000"/>
              </a:solidFill>
              <a:latin typeface="Gill Sans MT" panose="020B0502020104020203" pitchFamily="34" charset="0"/>
              <a:ea typeface="宋体" panose="02010600030101010101" pitchFamily="2" charset="-122"/>
              <a:sym typeface="Gill Sans MT" panose="020B0502020104020203" pitchFamily="34" charset="0"/>
            </a:endParaRPr>
          </a:p>
        </p:txBody>
      </p:sp>
      <p:sp>
        <p:nvSpPr>
          <p:cNvPr id="141316" name="WordArt 7"/>
          <p:cNvSpPr>
            <a:spLocks noTextEdit="1"/>
          </p:cNvSpPr>
          <p:nvPr/>
        </p:nvSpPr>
        <p:spPr>
          <a:xfrm>
            <a:off x="1692275" y="2962275"/>
            <a:ext cx="5472113" cy="1150938"/>
          </a:xfrm>
          <a:prstGeom prst="rect">
            <a:avLst/>
          </a:prstGeom>
        </p:spPr>
        <p:txBody>
          <a:bodyPr wrap="none" fromWordArt="1">
            <a:prstTxWarp prst="textPlain">
              <a:avLst>
                <a:gd name="adj" fmla="val 52556"/>
              </a:avLst>
            </a:prstTxWarp>
            <a:normAutofit/>
          </a:bodyPr>
          <a:p>
            <a:pPr algn="ctr"/>
            <a:r>
              <a:rPr lang="zh-CN" altLang="en-US" sz="8000" b="1" i="1">
                <a:ln w="31750" cap="flat" cmpd="sng">
                  <a:solidFill>
                    <a:srgbClr val="A50021"/>
                  </a:solidFill>
                  <a:prstDash val="solid"/>
                  <a:headEnd type="none" w="med" len="med"/>
                  <a:tailEnd type="none" w="med" len="med"/>
                </a:ln>
                <a:gradFill rotWithShape="1">
                  <a:gsLst>
                    <a:gs pos="0">
                      <a:srgbClr val="4D0808">
                        <a:alpha val="100000"/>
                      </a:srgbClr>
                    </a:gs>
                    <a:gs pos="14998">
                      <a:srgbClr val="FF0300">
                        <a:alpha val="100000"/>
                      </a:srgbClr>
                    </a:gs>
                    <a:gs pos="27498">
                      <a:srgbClr val="FF7A00">
                        <a:alpha val="100000"/>
                      </a:srgbClr>
                    </a:gs>
                    <a:gs pos="50000">
                      <a:srgbClr val="FFF200">
                        <a:alpha val="100000"/>
                      </a:srgbClr>
                    </a:gs>
                    <a:gs pos="72501">
                      <a:srgbClr val="FF7A00">
                        <a:alpha val="100000"/>
                      </a:srgbClr>
                    </a:gs>
                    <a:gs pos="85001">
                      <a:srgbClr val="FF0300">
                        <a:alpha val="100000"/>
                      </a:srgbClr>
                    </a:gs>
                    <a:gs pos="100000">
                      <a:srgbClr val="4D0808">
                        <a:alpha val="100000"/>
                      </a:srgbClr>
                    </a:gs>
                  </a:gsLst>
                  <a:lin ang="5400000" scaled="1"/>
                  <a:tileRect/>
                </a:gradFill>
                <a:latin typeface="宋体" panose="02010600030101010101" pitchFamily="2" charset="-122"/>
                <a:ea typeface="宋体" panose="02010600030101010101" pitchFamily="2" charset="-122"/>
              </a:rPr>
              <a:t>谢谢大家！</a:t>
            </a:r>
            <a:endParaRPr lang="zh-CN" altLang="en-US" sz="8000" b="1" i="1">
              <a:ln w="31750" cap="flat" cmpd="sng">
                <a:solidFill>
                  <a:srgbClr val="A50021"/>
                </a:solidFill>
                <a:prstDash val="solid"/>
                <a:headEnd type="none" w="med" len="med"/>
                <a:tailEnd type="none" w="med" len="med"/>
              </a:ln>
              <a:gradFill rotWithShape="1">
                <a:gsLst>
                  <a:gs pos="0">
                    <a:srgbClr val="4D0808">
                      <a:alpha val="100000"/>
                    </a:srgbClr>
                  </a:gs>
                  <a:gs pos="14998">
                    <a:srgbClr val="FF0300">
                      <a:alpha val="100000"/>
                    </a:srgbClr>
                  </a:gs>
                  <a:gs pos="27498">
                    <a:srgbClr val="FF7A00">
                      <a:alpha val="100000"/>
                    </a:srgbClr>
                  </a:gs>
                  <a:gs pos="50000">
                    <a:srgbClr val="FFF200">
                      <a:alpha val="100000"/>
                    </a:srgbClr>
                  </a:gs>
                  <a:gs pos="72501">
                    <a:srgbClr val="FF7A00">
                      <a:alpha val="100000"/>
                    </a:srgbClr>
                  </a:gs>
                  <a:gs pos="85001">
                    <a:srgbClr val="FF0300">
                      <a:alpha val="100000"/>
                    </a:srgbClr>
                  </a:gs>
                  <a:gs pos="100000">
                    <a:srgbClr val="4D0808">
                      <a:alpha val="100000"/>
                    </a:srgbClr>
                  </a:gs>
                </a:gsLst>
                <a:lin ang="5400000" scaled="1"/>
                <a:tileRect/>
              </a:gradFill>
              <a:latin typeface="宋体" panose="02010600030101010101" pitchFamily="2" charset="-122"/>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7" name="图片 1" descr="C:\Documents and Settings\Administrator\Application Data\Tencent\Users\361621718\QQ\WinTemp\RichOle\`0~7YA$69DDP4C(8]423)0H.png"/>
          <p:cNvPicPr>
            <a:picLocks noChangeAspect="1"/>
          </p:cNvPicPr>
          <p:nvPr>
            <p:ph type="body"/>
          </p:nvPr>
        </p:nvPicPr>
        <p:blipFill>
          <a:blip r:embed="rId1"/>
          <a:srcRect/>
          <a:stretch>
            <a:fillRect/>
          </a:stretch>
        </p:blipFill>
        <p:spPr>
          <a:xfrm>
            <a:off x="1584325" y="620713"/>
            <a:ext cx="5832475" cy="5775325"/>
          </a:xfr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2"/>
          <p:cNvSpPr>
            <a:spLocks noGrp="1"/>
          </p:cNvSpPr>
          <p:nvPr>
            <p:ph type="title"/>
          </p:nvPr>
        </p:nvSpPr>
        <p:spPr>
          <a:xfrm>
            <a:off x="468313" y="476250"/>
            <a:ext cx="8280400" cy="755650"/>
          </a:xfrm>
          <a:ln/>
        </p:spPr>
        <p:txBody>
          <a:bodyPr vert="horz" wrap="square" lIns="0" tIns="45720" rIns="0" bIns="0" anchor="b"/>
          <a:p>
            <a:pPr eaLnBrk="1" hangingPunct="1"/>
            <a:r>
              <a:rPr lang="en-US" altLang="zh-CN" sz="4000" b="1">
                <a:solidFill>
                  <a:srgbClr val="0000FF"/>
                </a:solidFill>
                <a:latin typeface="黑体" panose="02010609060101010101" pitchFamily="2" charset="-122"/>
                <a:ea typeface="黑体" panose="02010609060101010101" pitchFamily="2" charset="-122"/>
              </a:rPr>
              <a:t>3</a:t>
            </a:r>
            <a:r>
              <a:rPr lang="zh-CN" altLang="en-US" sz="4000" b="1" dirty="0">
                <a:solidFill>
                  <a:srgbClr val="0000FF"/>
                </a:solidFill>
                <a:latin typeface="黑体" panose="02010609060101010101" pitchFamily="2" charset="-122"/>
                <a:ea typeface="黑体" panose="02010609060101010101" pitchFamily="2" charset="-122"/>
              </a:rPr>
              <a:t>．</a:t>
            </a:r>
            <a:r>
              <a:rPr lang="en-US" altLang="zh-CN" sz="4000" b="1">
                <a:solidFill>
                  <a:srgbClr val="0000FF"/>
                </a:solidFill>
                <a:latin typeface="黑体" panose="02010609060101010101" pitchFamily="2" charset="-122"/>
                <a:ea typeface="黑体" panose="02010609060101010101" pitchFamily="2" charset="-122"/>
              </a:rPr>
              <a:t>R&amp;D</a:t>
            </a:r>
            <a:r>
              <a:rPr lang="zh-CN" altLang="en-US" sz="4000" b="1" dirty="0">
                <a:solidFill>
                  <a:srgbClr val="0000FF"/>
                </a:solidFill>
                <a:latin typeface="黑体" panose="02010609060101010101" pitchFamily="2" charset="-122"/>
                <a:ea typeface="黑体" panose="02010609060101010101" pitchFamily="2" charset="-122"/>
              </a:rPr>
              <a:t>活动与非</a:t>
            </a:r>
            <a:r>
              <a:rPr lang="en-US" altLang="zh-CN" sz="4000" b="1">
                <a:solidFill>
                  <a:srgbClr val="0000FF"/>
                </a:solidFill>
                <a:latin typeface="黑体" panose="02010609060101010101" pitchFamily="2" charset="-122"/>
                <a:ea typeface="黑体" panose="02010609060101010101" pitchFamily="2" charset="-122"/>
              </a:rPr>
              <a:t>R&amp;D</a:t>
            </a:r>
            <a:r>
              <a:rPr lang="zh-CN" altLang="en-US" sz="4000" b="1" dirty="0">
                <a:solidFill>
                  <a:srgbClr val="0000FF"/>
                </a:solidFill>
                <a:latin typeface="黑体" panose="02010609060101010101" pitchFamily="2" charset="-122"/>
                <a:ea typeface="黑体" panose="02010609060101010101" pitchFamily="2" charset="-122"/>
              </a:rPr>
              <a:t>活动区分</a:t>
            </a:r>
            <a:endParaRPr lang="zh-CN" altLang="en-US" sz="4000" b="1" dirty="0">
              <a:solidFill>
                <a:srgbClr val="0000FF"/>
              </a:solidFill>
              <a:latin typeface="黑体" panose="02010609060101010101" pitchFamily="2" charset="-122"/>
              <a:ea typeface="黑体" panose="02010609060101010101" pitchFamily="2" charset="-122"/>
            </a:endParaRPr>
          </a:p>
        </p:txBody>
      </p:sp>
      <p:sp>
        <p:nvSpPr>
          <p:cNvPr id="134148" name="Rectangle 4"/>
          <p:cNvSpPr>
            <a:spLocks noChangeArrowheads="1"/>
          </p:cNvSpPr>
          <p:nvPr/>
        </p:nvSpPr>
        <p:spPr bwMode="auto">
          <a:xfrm>
            <a:off x="431800" y="1304925"/>
            <a:ext cx="8280400" cy="5148263"/>
          </a:xfrm>
          <a:prstGeom prst="rect">
            <a:avLst/>
          </a:prstGeom>
          <a:solidFill>
            <a:schemeClr val="accent1"/>
          </a:solidFill>
          <a:ln w="38100">
            <a:solidFill>
              <a:schemeClr val="tx1"/>
            </a:solidFill>
            <a:miter lim="800000"/>
          </a:ln>
          <a:effectLst>
            <a:prstShdw prst="shdw17" dist="17961" dir="2700000">
              <a:schemeClr val="tx1">
                <a:gamma/>
                <a:shade val="60000"/>
                <a:invGamma/>
              </a:schemeClr>
            </a:prstShdw>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25603" name="Picture 3"/>
          <p:cNvPicPr>
            <a:picLocks noChangeAspect="1"/>
          </p:cNvPicPr>
          <p:nvPr>
            <p:ph idx="1"/>
          </p:nvPr>
        </p:nvPicPr>
        <p:blipFill>
          <a:blip r:embed="rId1"/>
          <a:srcRect/>
          <a:stretch>
            <a:fillRect/>
          </a:stretch>
        </p:blipFill>
        <p:spPr>
          <a:xfrm>
            <a:off x="468313" y="1304925"/>
            <a:ext cx="8229600" cy="5148263"/>
          </a:xfrm>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4F271C"/>
      </a:dk2>
      <a:lt2>
        <a:srgbClr val="E7DEC9"/>
      </a:lt2>
      <a:accent1>
        <a:srgbClr val="3891A7"/>
      </a:accent1>
      <a:accent2>
        <a:srgbClr val="FEB80A"/>
      </a:accent2>
      <a:accent3>
        <a:srgbClr val="FFFFFF"/>
      </a:accent3>
      <a:accent4>
        <a:srgbClr val="000000"/>
      </a:accent4>
      <a:accent5>
        <a:srgbClr val="AEC7D0"/>
      </a:accent5>
      <a:accent6>
        <a:srgbClr val="E6A608"/>
      </a:accent6>
      <a:hlink>
        <a:srgbClr val="8DC765"/>
      </a:hlink>
      <a:folHlink>
        <a:srgbClr val="AA8A1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0</TotalTime>
  <Words>13305</Words>
  <Application>WPS 演示</Application>
  <PresentationFormat>在屏幕上显示</PresentationFormat>
  <Paragraphs>815</Paragraphs>
  <Slides>71</Slides>
  <Notes>12</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71</vt:i4>
      </vt:variant>
    </vt:vector>
  </HeadingPairs>
  <TitlesOfParts>
    <vt:vector size="94" baseType="lpstr">
      <vt:lpstr>Arial</vt:lpstr>
      <vt:lpstr>宋体</vt:lpstr>
      <vt:lpstr>Wingdings</vt:lpstr>
      <vt:lpstr>Calibri</vt:lpstr>
      <vt:lpstr>隶书</vt:lpstr>
      <vt:lpstr>Constantia</vt:lpstr>
      <vt:lpstr>Wingdings 2</vt:lpstr>
      <vt:lpstr>Times New Roman</vt:lpstr>
      <vt:lpstr>黑体</vt:lpstr>
      <vt:lpstr>Gill Sans MT</vt:lpstr>
      <vt:lpstr>华文中宋</vt:lpstr>
      <vt:lpstr>幼圆</vt:lpstr>
      <vt:lpstr>华康简标题宋</vt:lpstr>
      <vt:lpstr>楷体_GB2312</vt:lpstr>
      <vt:lpstr>仿宋_GB2312</vt:lpstr>
      <vt:lpstr>华文细黑</vt:lpstr>
      <vt:lpstr>华康简黑</vt:lpstr>
      <vt:lpstr>Verdana</vt:lpstr>
      <vt:lpstr>Wingdings 2</vt:lpstr>
      <vt:lpstr>新宋体</vt:lpstr>
      <vt:lpstr>仿宋</vt:lpstr>
      <vt:lpstr>微软雅黑</vt:lpstr>
      <vt:lpstr>流畅</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研究与试验发展（R&amp;D） 概念、统计</dc:title>
  <dc:creator>Administrator</dc:creator>
  <cp:lastModifiedBy>toshiba</cp:lastModifiedBy>
  <cp:revision>496</cp:revision>
  <dcterms:created xsi:type="dcterms:W3CDTF">2013-08-31T01:25:22Z</dcterms:created>
  <dcterms:modified xsi:type="dcterms:W3CDTF">2016-11-23T10:00:00Z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