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5"/>
  </p:notesMasterIdLst>
  <p:sldIdLst>
    <p:sldId id="256" r:id="rId2"/>
    <p:sldId id="554" r:id="rId3"/>
    <p:sldId id="564" r:id="rId4"/>
    <p:sldId id="586" r:id="rId5"/>
    <p:sldId id="652" r:id="rId6"/>
    <p:sldId id="653" r:id="rId7"/>
    <p:sldId id="654" r:id="rId8"/>
    <p:sldId id="650" r:id="rId9"/>
    <p:sldId id="591" r:id="rId10"/>
    <p:sldId id="592" r:id="rId11"/>
    <p:sldId id="593" r:id="rId12"/>
    <p:sldId id="594" r:id="rId13"/>
    <p:sldId id="596" r:id="rId14"/>
    <p:sldId id="597" r:id="rId15"/>
    <p:sldId id="595" r:id="rId16"/>
    <p:sldId id="588" r:id="rId17"/>
    <p:sldId id="598" r:id="rId18"/>
    <p:sldId id="655" r:id="rId19"/>
    <p:sldId id="587" r:id="rId20"/>
    <p:sldId id="599" r:id="rId21"/>
    <p:sldId id="640" r:id="rId22"/>
    <p:sldId id="635" r:id="rId23"/>
    <p:sldId id="636" r:id="rId24"/>
    <p:sldId id="637" r:id="rId25"/>
    <p:sldId id="638" r:id="rId26"/>
    <p:sldId id="660" r:id="rId27"/>
    <p:sldId id="565" r:id="rId28"/>
    <p:sldId id="589" r:id="rId29"/>
    <p:sldId id="657" r:id="rId30"/>
    <p:sldId id="656" r:id="rId31"/>
    <p:sldId id="600" r:id="rId32"/>
    <p:sldId id="601" r:id="rId33"/>
    <p:sldId id="602" r:id="rId34"/>
    <p:sldId id="590" r:id="rId35"/>
    <p:sldId id="658" r:id="rId36"/>
    <p:sldId id="603" r:id="rId37"/>
    <p:sldId id="604" r:id="rId38"/>
    <p:sldId id="605" r:id="rId39"/>
    <p:sldId id="606" r:id="rId40"/>
    <p:sldId id="607" r:id="rId41"/>
    <p:sldId id="648" r:id="rId42"/>
    <p:sldId id="649" r:id="rId43"/>
    <p:sldId id="608" r:id="rId44"/>
    <p:sldId id="609" r:id="rId45"/>
    <p:sldId id="610" r:id="rId46"/>
    <p:sldId id="611" r:id="rId47"/>
    <p:sldId id="659" r:id="rId48"/>
    <p:sldId id="612" r:id="rId49"/>
    <p:sldId id="613" r:id="rId50"/>
    <p:sldId id="614" r:id="rId51"/>
    <p:sldId id="615" r:id="rId52"/>
    <p:sldId id="616" r:id="rId53"/>
    <p:sldId id="617" r:id="rId54"/>
    <p:sldId id="619" r:id="rId55"/>
    <p:sldId id="618" r:id="rId56"/>
    <p:sldId id="620" r:id="rId57"/>
    <p:sldId id="621" r:id="rId58"/>
    <p:sldId id="622" r:id="rId59"/>
    <p:sldId id="623" r:id="rId60"/>
    <p:sldId id="624" r:id="rId61"/>
    <p:sldId id="625" r:id="rId62"/>
    <p:sldId id="626" r:id="rId63"/>
    <p:sldId id="627" r:id="rId64"/>
    <p:sldId id="628" r:id="rId65"/>
    <p:sldId id="651" r:id="rId66"/>
    <p:sldId id="629" r:id="rId67"/>
    <p:sldId id="630" r:id="rId68"/>
    <p:sldId id="631" r:id="rId69"/>
    <p:sldId id="632" r:id="rId70"/>
    <p:sldId id="633" r:id="rId71"/>
    <p:sldId id="634" r:id="rId72"/>
    <p:sldId id="642" r:id="rId73"/>
    <p:sldId id="661" r:id="rId74"/>
    <p:sldId id="664" r:id="rId75"/>
    <p:sldId id="665" r:id="rId76"/>
    <p:sldId id="639" r:id="rId77"/>
    <p:sldId id="666" r:id="rId78"/>
    <p:sldId id="667" r:id="rId79"/>
    <p:sldId id="412" r:id="rId80"/>
    <p:sldId id="645" r:id="rId81"/>
    <p:sldId id="646" r:id="rId82"/>
    <p:sldId id="647" r:id="rId83"/>
    <p:sldId id="326" r:id="rId84"/>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66"/>
    <a:srgbClr val="0000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4622" autoAdjust="0"/>
  </p:normalViewPr>
  <p:slideViewPr>
    <p:cSldViewPr>
      <p:cViewPr varScale="1">
        <p:scale>
          <a:sx n="80" d="100"/>
          <a:sy n="80" d="100"/>
        </p:scale>
        <p:origin x="-486" y="-84"/>
      </p:cViewPr>
      <p:guideLst>
        <p:guide orient="horz" pos="2160"/>
        <p:guide pos="2880"/>
      </p:guideLst>
    </p:cSldViewPr>
  </p:slideViewPr>
  <p:outlineViewPr>
    <p:cViewPr>
      <p:scale>
        <a:sx n="33" d="100"/>
        <a:sy n="33" d="100"/>
      </p:scale>
      <p:origin x="0" y="-3429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宋体" pitchFamily="2" charset="-122"/>
              </a:defRPr>
            </a:lvl1pPr>
          </a:lstStyle>
          <a:p>
            <a:pPr>
              <a:defRPr/>
            </a:pPr>
            <a:endParaRPr lang="en-US" altLang="zh-CN"/>
          </a:p>
        </p:txBody>
      </p:sp>
      <p:sp>
        <p:nvSpPr>
          <p:cNvPr id="1587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宋体" pitchFamily="2" charset="-122"/>
              </a:defRPr>
            </a:lvl1pPr>
          </a:lstStyle>
          <a:p>
            <a:pPr>
              <a:defRPr/>
            </a:pPr>
            <a:endParaRPr lang="en-US" altLang="zh-CN"/>
          </a:p>
        </p:txBody>
      </p:sp>
      <p:sp>
        <p:nvSpPr>
          <p:cNvPr id="727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87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87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宋体" pitchFamily="2" charset="-122"/>
              </a:defRPr>
            </a:lvl1pPr>
          </a:lstStyle>
          <a:p>
            <a:pPr>
              <a:defRPr/>
            </a:pPr>
            <a:endParaRPr lang="en-US" altLang="zh-CN"/>
          </a:p>
        </p:txBody>
      </p:sp>
      <p:sp>
        <p:nvSpPr>
          <p:cNvPr id="1587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ea typeface="宋体" pitchFamily="2" charset="-122"/>
              </a:defRPr>
            </a:lvl1pPr>
          </a:lstStyle>
          <a:p>
            <a:pPr>
              <a:defRPr/>
            </a:pPr>
            <a:fld id="{477541D2-7244-4980-B033-6C09AD1BF2C0}" type="slidenum">
              <a:rPr lang="en-US" altLang="zh-CN"/>
              <a:pPr>
                <a:defRPr/>
              </a:pPr>
              <a:t>‹#›</a:t>
            </a:fld>
            <a:endParaRPr lang="en-US" altLang="zh-CN"/>
          </a:p>
        </p:txBody>
      </p:sp>
    </p:spTree>
    <p:extLst>
      <p:ext uri="{BB962C8B-B14F-4D97-AF65-F5344CB8AC3E}">
        <p14:creationId xmlns:p14="http://schemas.microsoft.com/office/powerpoint/2010/main" val="38690565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a:ln/>
        </p:spPr>
      </p:sp>
      <p:sp>
        <p:nvSpPr>
          <p:cNvPr id="73731" name="备注占位符 2"/>
          <p:cNvSpPr>
            <a:spLocks noGrp="1"/>
          </p:cNvSpPr>
          <p:nvPr>
            <p:ph type="body" idx="1"/>
          </p:nvPr>
        </p:nvSpPr>
        <p:spPr>
          <a:noFill/>
        </p:spPr>
        <p:txBody>
          <a:bodyPr/>
          <a:lstStyle/>
          <a:p>
            <a:r>
              <a:rPr lang="zh-CN" altLang="en-US" smtClean="0">
                <a:latin typeface="Arial" charset="0"/>
              </a:rPr>
              <a:t>附件</a:t>
            </a:r>
            <a:r>
              <a:rPr lang="en-US" altLang="zh-CN" smtClean="0">
                <a:latin typeface="Arial" charset="0"/>
              </a:rPr>
              <a:t>5</a:t>
            </a:r>
            <a:endParaRPr lang="zh-CN" altLang="en-US" smtClean="0">
              <a:latin typeface="Arial" charset="0"/>
            </a:endParaRPr>
          </a:p>
        </p:txBody>
      </p:sp>
      <p:sp>
        <p:nvSpPr>
          <p:cNvPr id="73732" name="灯片编号占位符 3"/>
          <p:cNvSpPr>
            <a:spLocks noGrp="1"/>
          </p:cNvSpPr>
          <p:nvPr>
            <p:ph type="sldNum" sz="quarter" idx="5"/>
          </p:nvPr>
        </p:nvSpPr>
        <p:spPr>
          <a:noFill/>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507A2E69-5CDE-40C8-9FD6-6C78381117D8}" type="slidenum">
              <a:rPr lang="en-US" altLang="zh-CN" smtClean="0"/>
              <a:pPr/>
              <a:t>22</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ln/>
        </p:spPr>
      </p:sp>
      <p:sp>
        <p:nvSpPr>
          <p:cNvPr id="74755" name="备注占位符 2"/>
          <p:cNvSpPr>
            <a:spLocks noGrp="1"/>
          </p:cNvSpPr>
          <p:nvPr>
            <p:ph type="body" idx="1"/>
          </p:nvPr>
        </p:nvSpPr>
        <p:spPr>
          <a:noFill/>
        </p:spPr>
        <p:txBody>
          <a:bodyPr/>
          <a:lstStyle/>
          <a:p>
            <a:r>
              <a:rPr lang="zh-CN" altLang="en-US" smtClean="0">
                <a:latin typeface="Arial" charset="0"/>
              </a:rPr>
              <a:t>有效机构数问题</a:t>
            </a:r>
          </a:p>
        </p:txBody>
      </p:sp>
      <p:sp>
        <p:nvSpPr>
          <p:cNvPr id="74756" name="灯片编号占位符 3"/>
          <p:cNvSpPr>
            <a:spLocks noGrp="1"/>
          </p:cNvSpPr>
          <p:nvPr>
            <p:ph type="sldNum" sz="quarter" idx="5"/>
          </p:nvPr>
        </p:nvSpPr>
        <p:spPr>
          <a:noFill/>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4AA7E97A-E0ED-41BF-852D-11A5F1D94859}" type="slidenum">
              <a:rPr lang="en-US" altLang="zh-CN" smtClean="0"/>
              <a:pPr/>
              <a:t>27</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9181723E-0DC7-47D3-9834-AAC1659F30F6}" type="datetime1">
              <a:rPr lang="zh-CN" altLang="en-US"/>
              <a:pPr>
                <a:defRPr/>
              </a:pPr>
              <a:t>2016-11-22</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361A094-E2B9-48E9-9658-470E2317A040}" type="slidenum">
              <a:rPr lang="en-US" altLang="zh-CN"/>
              <a:pPr>
                <a:defRPr/>
              </a:pPr>
              <a:t>‹#›</a:t>
            </a:fld>
            <a:endParaRPr lang="en-US" altLang="zh-CN"/>
          </a:p>
        </p:txBody>
      </p:sp>
    </p:spTree>
    <p:extLst>
      <p:ext uri="{BB962C8B-B14F-4D97-AF65-F5344CB8AC3E}">
        <p14:creationId xmlns:p14="http://schemas.microsoft.com/office/powerpoint/2010/main" val="75520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72B59365-5DBB-4E0C-928B-6647A38114A6}" type="datetime1">
              <a:rPr lang="zh-CN" altLang="en-US"/>
              <a:pPr>
                <a:defRPr/>
              </a:pPr>
              <a:t>2016-11-22</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5D23F95-CD36-4F9A-8585-4C570F9A3469}" type="slidenum">
              <a:rPr lang="en-US" altLang="zh-CN"/>
              <a:pPr>
                <a:defRPr/>
              </a:pPr>
              <a:t>‹#›</a:t>
            </a:fld>
            <a:endParaRPr lang="en-US" altLang="zh-CN"/>
          </a:p>
        </p:txBody>
      </p:sp>
    </p:spTree>
    <p:extLst>
      <p:ext uri="{BB962C8B-B14F-4D97-AF65-F5344CB8AC3E}">
        <p14:creationId xmlns:p14="http://schemas.microsoft.com/office/powerpoint/2010/main" val="1083158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10718BA4-E24A-4065-8C98-4FF92F2FEACC}" type="datetime1">
              <a:rPr lang="zh-CN" altLang="en-US"/>
              <a:pPr>
                <a:defRPr/>
              </a:pPr>
              <a:t>2016-11-22</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0DC45D8-740E-4D3D-959A-21518C9BEA2B}" type="slidenum">
              <a:rPr lang="en-US" altLang="zh-CN"/>
              <a:pPr>
                <a:defRPr/>
              </a:pPr>
              <a:t>‹#›</a:t>
            </a:fld>
            <a:endParaRPr lang="en-US" altLang="zh-CN"/>
          </a:p>
        </p:txBody>
      </p:sp>
    </p:spTree>
    <p:extLst>
      <p:ext uri="{BB962C8B-B14F-4D97-AF65-F5344CB8AC3E}">
        <p14:creationId xmlns:p14="http://schemas.microsoft.com/office/powerpoint/2010/main" val="2441068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fld id="{B6984AA0-F3A3-477B-A14E-4FD68BE95B13}" type="datetime1">
              <a:rPr lang="zh-CN" altLang="en-US"/>
              <a:pPr>
                <a:defRPr/>
              </a:pPr>
              <a:t>2016-11-22</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2341C84-C61D-4AFD-AC6F-C6C6EA58D401}" type="slidenum">
              <a:rPr lang="en-US" altLang="zh-CN"/>
              <a:pPr>
                <a:defRPr/>
              </a:pPr>
              <a:t>‹#›</a:t>
            </a:fld>
            <a:endParaRPr lang="en-US" altLang="zh-CN"/>
          </a:p>
        </p:txBody>
      </p:sp>
    </p:spTree>
    <p:extLst>
      <p:ext uri="{BB962C8B-B14F-4D97-AF65-F5344CB8AC3E}">
        <p14:creationId xmlns:p14="http://schemas.microsoft.com/office/powerpoint/2010/main" val="2613062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CABE0D47-71F0-4F4E-8E40-ABDA67EDA619}" type="datetime1">
              <a:rPr lang="zh-CN" altLang="en-US"/>
              <a:pPr>
                <a:defRPr/>
              </a:pPr>
              <a:t>2016-11-22</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E95E9A0-2D40-49C4-AB58-4951E9C5A61C}" type="slidenum">
              <a:rPr lang="en-US" altLang="zh-CN"/>
              <a:pPr>
                <a:defRPr/>
              </a:pPr>
              <a:t>‹#›</a:t>
            </a:fld>
            <a:endParaRPr lang="en-US" altLang="zh-CN"/>
          </a:p>
        </p:txBody>
      </p:sp>
    </p:spTree>
    <p:extLst>
      <p:ext uri="{BB962C8B-B14F-4D97-AF65-F5344CB8AC3E}">
        <p14:creationId xmlns:p14="http://schemas.microsoft.com/office/powerpoint/2010/main" val="3487839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fld id="{A74AFE76-7348-4529-9FF5-846FC9FC3947}" type="datetime1">
              <a:rPr lang="zh-CN" altLang="en-US"/>
              <a:pPr>
                <a:defRPr/>
              </a:pPr>
              <a:t>2016-11-22</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860D6E5-AFA6-4C37-9967-034A6BC87689}" type="slidenum">
              <a:rPr lang="en-US" altLang="zh-CN"/>
              <a:pPr>
                <a:defRPr/>
              </a:pPr>
              <a:t>‹#›</a:t>
            </a:fld>
            <a:endParaRPr lang="en-US" altLang="zh-CN"/>
          </a:p>
        </p:txBody>
      </p:sp>
    </p:spTree>
    <p:extLst>
      <p:ext uri="{BB962C8B-B14F-4D97-AF65-F5344CB8AC3E}">
        <p14:creationId xmlns:p14="http://schemas.microsoft.com/office/powerpoint/2010/main" val="2086487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fld id="{0ECADE57-3D74-44A2-87F6-CF2765D165B6}" type="datetime1">
              <a:rPr lang="zh-CN" altLang="en-US"/>
              <a:pPr>
                <a:defRPr/>
              </a:pPr>
              <a:t>2016-11-22</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35DEA30-BE41-4B32-BB92-1692347D0BB7}" type="slidenum">
              <a:rPr lang="en-US" altLang="zh-CN"/>
              <a:pPr>
                <a:defRPr/>
              </a:pPr>
              <a:t>‹#›</a:t>
            </a:fld>
            <a:endParaRPr lang="en-US" altLang="zh-CN"/>
          </a:p>
        </p:txBody>
      </p:sp>
    </p:spTree>
    <p:extLst>
      <p:ext uri="{BB962C8B-B14F-4D97-AF65-F5344CB8AC3E}">
        <p14:creationId xmlns:p14="http://schemas.microsoft.com/office/powerpoint/2010/main" val="2565066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fld id="{3DCFDCF5-1A9B-44CF-BA59-AC1C1F38AFC9}" type="datetime1">
              <a:rPr lang="zh-CN" altLang="en-US"/>
              <a:pPr>
                <a:defRPr/>
              </a:pPr>
              <a:t>2016-11-22</a:t>
            </a:fld>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5E62E75-7492-4ABB-943E-7CAE282F68DB}" type="slidenum">
              <a:rPr lang="en-US" altLang="zh-CN"/>
              <a:pPr>
                <a:defRPr/>
              </a:pPr>
              <a:t>‹#›</a:t>
            </a:fld>
            <a:endParaRPr lang="en-US" altLang="zh-CN"/>
          </a:p>
        </p:txBody>
      </p:sp>
    </p:spTree>
    <p:extLst>
      <p:ext uri="{BB962C8B-B14F-4D97-AF65-F5344CB8AC3E}">
        <p14:creationId xmlns:p14="http://schemas.microsoft.com/office/powerpoint/2010/main" val="1550248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fld id="{0A266401-B0BF-459A-8B97-85D8C526529A}" type="datetime1">
              <a:rPr lang="zh-CN" altLang="en-US"/>
              <a:pPr>
                <a:defRPr/>
              </a:pPr>
              <a:t>2016-11-22</a:t>
            </a:fld>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6831480A-8BB1-45D7-8556-63D598A2316A}" type="slidenum">
              <a:rPr lang="en-US" altLang="zh-CN"/>
              <a:pPr>
                <a:defRPr/>
              </a:pPr>
              <a:t>‹#›</a:t>
            </a:fld>
            <a:endParaRPr lang="en-US" altLang="zh-CN"/>
          </a:p>
        </p:txBody>
      </p:sp>
    </p:spTree>
    <p:extLst>
      <p:ext uri="{BB962C8B-B14F-4D97-AF65-F5344CB8AC3E}">
        <p14:creationId xmlns:p14="http://schemas.microsoft.com/office/powerpoint/2010/main" val="4078346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69AAE6D-B279-4808-B0A6-B28C03916DB5}" type="datetime1">
              <a:rPr lang="zh-CN" altLang="en-US"/>
              <a:pPr>
                <a:defRPr/>
              </a:pPr>
              <a:t>2016-11-22</a:t>
            </a:fld>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AE049C6B-6A2C-4F0C-9289-CB5DB538377A}" type="slidenum">
              <a:rPr lang="en-US" altLang="zh-CN"/>
              <a:pPr>
                <a:defRPr/>
              </a:pPr>
              <a:t>‹#›</a:t>
            </a:fld>
            <a:endParaRPr lang="en-US" altLang="zh-CN"/>
          </a:p>
        </p:txBody>
      </p:sp>
    </p:spTree>
    <p:extLst>
      <p:ext uri="{BB962C8B-B14F-4D97-AF65-F5344CB8AC3E}">
        <p14:creationId xmlns:p14="http://schemas.microsoft.com/office/powerpoint/2010/main" val="254422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AE37C6E9-8257-4E6D-8CCA-CA1BCEDC8709}" type="datetime1">
              <a:rPr lang="zh-CN" altLang="en-US"/>
              <a:pPr>
                <a:defRPr/>
              </a:pPr>
              <a:t>2016-11-22</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C311781-57CD-4225-B126-FFD92A17270A}" type="slidenum">
              <a:rPr lang="en-US" altLang="zh-CN"/>
              <a:pPr>
                <a:defRPr/>
              </a:pPr>
              <a:t>‹#›</a:t>
            </a:fld>
            <a:endParaRPr lang="en-US" altLang="zh-CN"/>
          </a:p>
        </p:txBody>
      </p:sp>
    </p:spTree>
    <p:extLst>
      <p:ext uri="{BB962C8B-B14F-4D97-AF65-F5344CB8AC3E}">
        <p14:creationId xmlns:p14="http://schemas.microsoft.com/office/powerpoint/2010/main" val="2575316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0AD782E9-666A-4F8A-B7AC-38DFE7F9CAF4}" type="datetime1">
              <a:rPr lang="zh-CN" altLang="en-US"/>
              <a:pPr>
                <a:defRPr/>
              </a:pPr>
              <a:t>2016-11-22</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9D73D16-B950-4CCE-A394-A2F4DB35A7DF}" type="slidenum">
              <a:rPr lang="en-US" altLang="zh-CN"/>
              <a:pPr>
                <a:defRPr/>
              </a:pPr>
              <a:t>‹#›</a:t>
            </a:fld>
            <a:endParaRPr lang="en-US" altLang="zh-CN"/>
          </a:p>
        </p:txBody>
      </p:sp>
    </p:spTree>
    <p:extLst>
      <p:ext uri="{BB962C8B-B14F-4D97-AF65-F5344CB8AC3E}">
        <p14:creationId xmlns:p14="http://schemas.microsoft.com/office/powerpoint/2010/main" val="3166764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10000" r="-10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pitchFamily="34" charset="0"/>
                <a:ea typeface="宋体" pitchFamily="2" charset="-122"/>
              </a:defRPr>
            </a:lvl1pPr>
          </a:lstStyle>
          <a:p>
            <a:pPr>
              <a:defRPr/>
            </a:pPr>
            <a:fld id="{30B3CBC6-10FB-4645-8DF5-1C1171F22485}" type="datetime1">
              <a:rPr lang="zh-CN" altLang="en-US"/>
              <a:pPr>
                <a:defRPr/>
              </a:pPr>
              <a:t>2016-11-22</a:t>
            </a:fld>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pitchFamily="34" charset="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atin typeface="Arial" pitchFamily="34" charset="0"/>
                <a:ea typeface="宋体" pitchFamily="2" charset="-122"/>
              </a:defRPr>
            </a:lvl1pPr>
          </a:lstStyle>
          <a:p>
            <a:pPr>
              <a:defRPr/>
            </a:pPr>
            <a:fld id="{CDDFFB25-903A-4457-A240-DC4D8649E446}" type="slidenum">
              <a:rPr lang="en-US" altLang="zh-CN"/>
              <a:pPr>
                <a:defRPr/>
              </a:pPr>
              <a:t>‹#›</a:t>
            </a:fld>
            <a:endParaRPr lang="en-US" altLang="zh-CN"/>
          </a:p>
        </p:txBody>
      </p:sp>
      <p:sp>
        <p:nvSpPr>
          <p:cNvPr id="1031" name="Line 7"/>
          <p:cNvSpPr>
            <a:spLocks noChangeShapeType="1"/>
          </p:cNvSpPr>
          <p:nvPr userDrawn="1"/>
        </p:nvSpPr>
        <p:spPr bwMode="auto">
          <a:xfrm flipV="1">
            <a:off x="252413" y="1557338"/>
            <a:ext cx="9144000" cy="0"/>
          </a:xfrm>
          <a:prstGeom prst="line">
            <a:avLst/>
          </a:prstGeom>
          <a:noFill/>
          <a:ln w="635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 name="Line 8"/>
          <p:cNvSpPr>
            <a:spLocks noChangeShapeType="1"/>
          </p:cNvSpPr>
          <p:nvPr userDrawn="1"/>
        </p:nvSpPr>
        <p:spPr bwMode="auto">
          <a:xfrm flipV="1">
            <a:off x="0" y="1484313"/>
            <a:ext cx="8351838" cy="0"/>
          </a:xfrm>
          <a:prstGeom prst="line">
            <a:avLst/>
          </a:prstGeom>
          <a:noFill/>
          <a:ln w="127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hyperlink" Target="http://lwzb.gdstats.gov.cn/bjstat_web/yyaq/loginca.js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23850" y="1412875"/>
            <a:ext cx="8820150" cy="2736850"/>
          </a:xfrm>
        </p:spPr>
        <p:txBody>
          <a:bodyPr anchor="ctr"/>
          <a:lstStyle/>
          <a:p>
            <a:pPr eaLnBrk="1" hangingPunct="1"/>
            <a:r>
              <a:rPr lang="en-US" altLang="zh-CN" sz="6600" b="1" dirty="0" smtClean="0">
                <a:solidFill>
                  <a:schemeClr val="tx1"/>
                </a:solidFill>
                <a:latin typeface="宋徽宗瘦金体" pitchFamily="65" charset="-122"/>
                <a:ea typeface="宋徽宗瘦金体" pitchFamily="65" charset="-122"/>
              </a:rPr>
              <a:t>2016</a:t>
            </a:r>
            <a:r>
              <a:rPr lang="zh-CN" altLang="en-US" sz="6600" b="1" dirty="0" smtClean="0">
                <a:solidFill>
                  <a:schemeClr val="tx1"/>
                </a:solidFill>
                <a:latin typeface="宋徽宗瘦金体" pitchFamily="65" charset="-122"/>
                <a:ea typeface="宋徽宗瘦金体" pitchFamily="65" charset="-122"/>
              </a:rPr>
              <a:t>年企业研发报表</a:t>
            </a:r>
            <a:br>
              <a:rPr lang="zh-CN" altLang="en-US" sz="6600" b="1" dirty="0" smtClean="0">
                <a:solidFill>
                  <a:schemeClr val="tx1"/>
                </a:solidFill>
                <a:latin typeface="宋徽宗瘦金体" pitchFamily="65" charset="-122"/>
                <a:ea typeface="宋徽宗瘦金体" pitchFamily="65" charset="-122"/>
              </a:rPr>
            </a:br>
            <a:r>
              <a:rPr lang="zh-CN" altLang="en-US" sz="6600" b="1" dirty="0" smtClean="0">
                <a:solidFill>
                  <a:schemeClr val="tx1"/>
                </a:solidFill>
                <a:latin typeface="宋徽宗瘦金体" pitchFamily="65" charset="-122"/>
                <a:ea typeface="宋徽宗瘦金体" pitchFamily="65" charset="-122"/>
              </a:rPr>
              <a:t>说明及实施要点</a:t>
            </a:r>
          </a:p>
        </p:txBody>
      </p:sp>
      <p:sp>
        <p:nvSpPr>
          <p:cNvPr id="2051" name="Rectangle 3"/>
          <p:cNvSpPr>
            <a:spLocks noGrp="1" noChangeArrowheads="1"/>
          </p:cNvSpPr>
          <p:nvPr>
            <p:ph type="subTitle" idx="1"/>
          </p:nvPr>
        </p:nvSpPr>
        <p:spPr>
          <a:xfrm>
            <a:off x="1371600" y="5013325"/>
            <a:ext cx="6400800" cy="1752600"/>
          </a:xfrm>
        </p:spPr>
        <p:txBody>
          <a:bodyPr/>
          <a:lstStyle/>
          <a:p>
            <a:pPr eaLnBrk="1" hangingPunct="1"/>
            <a:r>
              <a:rPr lang="zh-CN" altLang="en-US" sz="2600" smtClean="0"/>
              <a:t>广州市统计局</a:t>
            </a:r>
            <a:endParaRPr lang="en-US" altLang="zh-CN" sz="2600" smtClean="0"/>
          </a:p>
          <a:p>
            <a:pPr eaLnBrk="1" hangingPunct="1"/>
            <a:r>
              <a:rPr lang="en-US" altLang="zh-CN" sz="2600" smtClean="0"/>
              <a:t>2016</a:t>
            </a:r>
            <a:r>
              <a:rPr lang="zh-CN" altLang="en-US" sz="2600" smtClean="0"/>
              <a:t>年</a:t>
            </a:r>
            <a:r>
              <a:rPr lang="en-US" altLang="zh-CN" sz="2600" smtClean="0"/>
              <a:t>10</a:t>
            </a:r>
            <a:r>
              <a:rPr lang="zh-CN" altLang="en-US" sz="2600" smtClean="0"/>
              <a:t>月</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en-US" altLang="zh-CN" sz="4000" smtClean="0"/>
              <a:t>2.</a:t>
            </a:r>
            <a:r>
              <a:rPr lang="zh-CN" altLang="zh-CN" sz="4000" smtClean="0"/>
              <a:t>研发项目合作形式分类目录</a:t>
            </a:r>
            <a:endParaRPr lang="zh-CN" altLang="en-US" sz="4000" smtClean="0"/>
          </a:p>
        </p:txBody>
      </p:sp>
      <p:pic>
        <p:nvPicPr>
          <p:cNvPr id="819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23850" y="1773238"/>
            <a:ext cx="10260013" cy="4025900"/>
          </a:xfr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en-US" altLang="zh-CN" sz="4000" smtClean="0"/>
              <a:t>3.</a:t>
            </a:r>
            <a:r>
              <a:rPr lang="zh-CN" altLang="en-US" sz="4000" smtClean="0"/>
              <a:t>研发项目成果形式分类目录</a:t>
            </a:r>
          </a:p>
        </p:txBody>
      </p:sp>
      <p:pic>
        <p:nvPicPr>
          <p:cNvPr id="9219"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96875" y="1773238"/>
            <a:ext cx="10969625" cy="4595812"/>
          </a:xfr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en-US" altLang="zh-CN" sz="4000" smtClean="0"/>
              <a:t>4.</a:t>
            </a:r>
            <a:r>
              <a:rPr lang="zh-CN" altLang="en-US" sz="4000" smtClean="0"/>
              <a:t>研发项目技术经济目标分类目录</a:t>
            </a:r>
          </a:p>
        </p:txBody>
      </p:sp>
      <p:pic>
        <p:nvPicPr>
          <p:cNvPr id="10243"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541338" y="1628775"/>
            <a:ext cx="10009188" cy="5013325"/>
          </a:xfr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r>
              <a:rPr lang="en-US" altLang="zh-CN" sz="4000" smtClean="0"/>
              <a:t>5.</a:t>
            </a:r>
            <a:r>
              <a:rPr lang="zh-CN" altLang="en-US" sz="4000" smtClean="0"/>
              <a:t>项目起始日期 </a:t>
            </a:r>
          </a:p>
        </p:txBody>
      </p:sp>
      <p:sp>
        <p:nvSpPr>
          <p:cNvPr id="11267" name="内容占位符 2"/>
          <p:cNvSpPr>
            <a:spLocks noGrp="1"/>
          </p:cNvSpPr>
          <p:nvPr>
            <p:ph idx="1"/>
          </p:nvPr>
        </p:nvSpPr>
        <p:spPr/>
        <p:txBody>
          <a:bodyPr/>
          <a:lstStyle/>
          <a:p>
            <a:r>
              <a:rPr lang="zh-CN" altLang="en-US" smtClean="0"/>
              <a:t>填写项目列入企业计划或签订协议后、有组织进行开发的年月，即开始动用人力、物力、财力投入到开发项目的年月。项目起始日期为</a:t>
            </a:r>
            <a:r>
              <a:rPr lang="en-US" altLang="zh-CN" smtClean="0"/>
              <a:t>6</a:t>
            </a:r>
            <a:r>
              <a:rPr lang="zh-CN" altLang="en-US" smtClean="0"/>
              <a:t>位编码，其中前</a:t>
            </a:r>
            <a:r>
              <a:rPr lang="en-US" altLang="zh-CN" smtClean="0"/>
              <a:t>4</a:t>
            </a:r>
            <a:r>
              <a:rPr lang="zh-CN" altLang="en-US" smtClean="0"/>
              <a:t>位为年份，后</a:t>
            </a:r>
            <a:r>
              <a:rPr lang="en-US" altLang="zh-CN" smtClean="0"/>
              <a:t>2</a:t>
            </a:r>
            <a:r>
              <a:rPr lang="zh-CN" altLang="en-US" smtClean="0"/>
              <a:t>位为月份（</a:t>
            </a:r>
            <a:r>
              <a:rPr lang="en-US" altLang="zh-CN" smtClean="0"/>
              <a:t>1</a:t>
            </a:r>
            <a:r>
              <a:rPr lang="zh-CN" altLang="en-US" smtClean="0"/>
              <a:t>月至</a:t>
            </a:r>
            <a:r>
              <a:rPr lang="en-US" altLang="zh-CN" smtClean="0"/>
              <a:t>9</a:t>
            </a:r>
            <a:r>
              <a:rPr lang="zh-CN" altLang="en-US" smtClean="0"/>
              <a:t>月必须前补</a:t>
            </a:r>
            <a:r>
              <a:rPr lang="en-US" altLang="zh-CN" smtClean="0"/>
              <a:t>0</a:t>
            </a:r>
            <a:r>
              <a:rPr lang="zh-CN" altLang="en-US" smtClean="0"/>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r>
              <a:rPr lang="en-US" altLang="zh-CN" sz="4000" smtClean="0"/>
              <a:t>6.</a:t>
            </a:r>
            <a:r>
              <a:rPr lang="zh-CN" altLang="en-US" sz="4000" smtClean="0"/>
              <a:t>项目完成日期</a:t>
            </a:r>
          </a:p>
        </p:txBody>
      </p:sp>
      <p:sp>
        <p:nvSpPr>
          <p:cNvPr id="12291" name="内容占位符 2"/>
          <p:cNvSpPr>
            <a:spLocks noGrp="1"/>
          </p:cNvSpPr>
          <p:nvPr>
            <p:ph idx="1"/>
          </p:nvPr>
        </p:nvSpPr>
        <p:spPr/>
        <p:txBody>
          <a:bodyPr/>
          <a:lstStyle/>
          <a:p>
            <a:r>
              <a:rPr lang="zh-CN" altLang="en-US" smtClean="0"/>
              <a:t>填写项目技术鉴定的年月，为</a:t>
            </a:r>
            <a:r>
              <a:rPr lang="en-US" altLang="zh-CN" smtClean="0"/>
              <a:t>6</a:t>
            </a:r>
            <a:r>
              <a:rPr lang="zh-CN" altLang="en-US" smtClean="0"/>
              <a:t>位编码，其中前</a:t>
            </a:r>
            <a:r>
              <a:rPr lang="en-US" altLang="zh-CN" smtClean="0"/>
              <a:t>4</a:t>
            </a:r>
            <a:r>
              <a:rPr lang="zh-CN" altLang="en-US" smtClean="0"/>
              <a:t>位为年份，后</a:t>
            </a:r>
            <a:r>
              <a:rPr lang="en-US" altLang="zh-CN" smtClean="0"/>
              <a:t>2</a:t>
            </a:r>
            <a:r>
              <a:rPr lang="zh-CN" altLang="en-US" smtClean="0"/>
              <a:t>位为月份（</a:t>
            </a:r>
            <a:r>
              <a:rPr lang="en-US" altLang="zh-CN" smtClean="0"/>
              <a:t>1</a:t>
            </a:r>
            <a:r>
              <a:rPr lang="zh-CN" altLang="en-US" smtClean="0"/>
              <a:t>月至</a:t>
            </a:r>
            <a:r>
              <a:rPr lang="en-US" altLang="zh-CN" smtClean="0"/>
              <a:t>9</a:t>
            </a:r>
            <a:r>
              <a:rPr lang="zh-CN" altLang="en-US" smtClean="0"/>
              <a:t>月必须前补</a:t>
            </a:r>
            <a:r>
              <a:rPr lang="en-US" altLang="zh-CN" smtClean="0"/>
              <a:t>0</a:t>
            </a:r>
            <a:r>
              <a:rPr lang="zh-CN" altLang="en-US" smtClean="0"/>
              <a:t>）。如项目至当年底仍在继续进行，填写预期完成时间；如项目年内以失败告终，填写</a:t>
            </a:r>
            <a:r>
              <a:rPr lang="en-US" altLang="zh-CN" smtClean="0"/>
              <a:t>000000</a:t>
            </a:r>
            <a:r>
              <a:rPr lang="zh-CN" altLang="en-US" smtClean="0"/>
              <a:t>；如项目未鉴定就投产，填写投产使用时间。</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en-US" altLang="zh-CN" sz="4000" smtClean="0"/>
              <a:t>7.</a:t>
            </a:r>
            <a:r>
              <a:rPr lang="zh-CN" altLang="en-US" sz="4000" smtClean="0"/>
              <a:t>跨年研发项目所处主要进展阶段分类目录</a:t>
            </a:r>
          </a:p>
        </p:txBody>
      </p:sp>
      <p:pic>
        <p:nvPicPr>
          <p:cNvPr id="13315"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23850" y="2205038"/>
            <a:ext cx="10407650" cy="2879725"/>
          </a:xfr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p:txBody>
          <a:bodyPr/>
          <a:lstStyle/>
          <a:p>
            <a:r>
              <a:rPr lang="en-US" altLang="zh-CN" sz="4000" smtClean="0"/>
              <a:t>8.</a:t>
            </a:r>
            <a:r>
              <a:rPr lang="zh-CN" altLang="en-US" sz="4000" smtClean="0"/>
              <a:t>参加项目人员</a:t>
            </a:r>
          </a:p>
        </p:txBody>
      </p:sp>
      <p:sp>
        <p:nvSpPr>
          <p:cNvPr id="14339" name="内容占位符 2"/>
          <p:cNvSpPr>
            <a:spLocks noGrp="1"/>
          </p:cNvSpPr>
          <p:nvPr>
            <p:ph idx="1"/>
          </p:nvPr>
        </p:nvSpPr>
        <p:spPr/>
        <p:txBody>
          <a:bodyPr/>
          <a:lstStyle/>
          <a:p>
            <a:r>
              <a:rPr lang="zh-CN" altLang="en-US" sz="2400" smtClean="0"/>
              <a:t>指报告期内企业编入某研发项目组并实际从事（参与）研发活动的人员。研发项目组一般指企业认定的从事研发活动的最小单元，其人员指实际从事（参与）研发项目活动的时间（不包括加班时间）占制度工作时间</a:t>
            </a:r>
            <a:r>
              <a:rPr lang="en-US" altLang="zh-CN" sz="2400" smtClean="0"/>
              <a:t>10%</a:t>
            </a:r>
            <a:r>
              <a:rPr lang="zh-CN" altLang="en-US" sz="2400" smtClean="0"/>
              <a:t>及以上的人员。若专职负责项目管理并且是某些项目组的成员、或某人同时担负几个研发项目的研究任务，则按其最主要的项目填报，其他项目免填。若项目在报告期内确认研发活动工作失败，也应按其实际情况填写参加项目组活动的人员。项目组人员不包括外单位参加本企业研发项目的人员和临时协作人员。企业研发活动管理人员，一般不填报在项目组内。</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en-US" altLang="zh-CN" sz="4000" smtClean="0"/>
              <a:t>9.</a:t>
            </a:r>
            <a:r>
              <a:rPr lang="zh-CN" altLang="en-US" sz="4000" smtClean="0"/>
              <a:t>项目人员实际工作时间</a:t>
            </a:r>
          </a:p>
        </p:txBody>
      </p:sp>
      <p:sp>
        <p:nvSpPr>
          <p:cNvPr id="15363" name="内容占位符 2"/>
          <p:cNvSpPr>
            <a:spLocks noGrp="1"/>
          </p:cNvSpPr>
          <p:nvPr>
            <p:ph idx="1"/>
          </p:nvPr>
        </p:nvSpPr>
        <p:spPr/>
        <p:txBody>
          <a:bodyPr/>
          <a:lstStyle/>
          <a:p>
            <a:r>
              <a:rPr lang="zh-CN" altLang="en-US" smtClean="0"/>
              <a:t>指报告期内项目组人员实际工作的时间，按月计算。同时参加两个及以上项目的人员，应按项目分别计算工作时间，但一人在报告期内的实际工作时间不得超过</a:t>
            </a:r>
            <a:r>
              <a:rPr lang="en-US" altLang="zh-CN" smtClean="0"/>
              <a:t>12</a:t>
            </a:r>
            <a:r>
              <a:rPr lang="zh-CN" altLang="en-US" smtClean="0"/>
              <a:t>个月。</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例子</a:t>
            </a:r>
            <a:r>
              <a:rPr lang="zh-CN" altLang="en-US" dirty="0" smtClean="0"/>
              <a:t>：</a:t>
            </a:r>
            <a:r>
              <a:rPr lang="zh-CN" altLang="zh-CN" dirty="0"/>
              <a:t>假设某个项目有六人参与，</a:t>
            </a:r>
            <a:r>
              <a:rPr lang="en-US" altLang="zh-CN" dirty="0"/>
              <a:t>2</a:t>
            </a:r>
            <a:r>
              <a:rPr lang="zh-CN" altLang="zh-CN" dirty="0"/>
              <a:t>人参加项目的工作时间为</a:t>
            </a:r>
            <a:r>
              <a:rPr lang="en-US" altLang="zh-CN" dirty="0"/>
              <a:t>12</a:t>
            </a:r>
            <a:r>
              <a:rPr lang="zh-CN" altLang="zh-CN" dirty="0"/>
              <a:t>个月，</a:t>
            </a:r>
            <a:r>
              <a:rPr lang="en-US" altLang="zh-CN" dirty="0"/>
              <a:t>3</a:t>
            </a:r>
            <a:r>
              <a:rPr lang="zh-CN" altLang="zh-CN" dirty="0"/>
              <a:t>人参加项目的工作时间为</a:t>
            </a:r>
            <a:r>
              <a:rPr lang="en-US" altLang="zh-CN" dirty="0"/>
              <a:t>10</a:t>
            </a:r>
            <a:r>
              <a:rPr lang="zh-CN" altLang="zh-CN" dirty="0"/>
              <a:t>个月，</a:t>
            </a:r>
            <a:r>
              <a:rPr lang="en-US" altLang="zh-CN" dirty="0"/>
              <a:t>1</a:t>
            </a:r>
            <a:r>
              <a:rPr lang="zh-CN" altLang="zh-CN" dirty="0"/>
              <a:t>人参加项目的工作时间为</a:t>
            </a:r>
            <a:r>
              <a:rPr lang="en-US" altLang="zh-CN" dirty="0"/>
              <a:t>3</a:t>
            </a:r>
            <a:r>
              <a:rPr lang="zh-CN" altLang="zh-CN" dirty="0"/>
              <a:t>个月，那么该项目人员实际工作时间为：</a:t>
            </a:r>
            <a:r>
              <a:rPr lang="en-US" altLang="zh-CN" dirty="0"/>
              <a:t>2*12+3*10+1*3=57</a:t>
            </a:r>
            <a:r>
              <a:rPr lang="zh-CN" altLang="zh-CN" dirty="0"/>
              <a:t>（人月）</a:t>
            </a:r>
          </a:p>
        </p:txBody>
      </p:sp>
    </p:spTree>
    <p:extLst>
      <p:ext uri="{BB962C8B-B14F-4D97-AF65-F5344CB8AC3E}">
        <p14:creationId xmlns:p14="http://schemas.microsoft.com/office/powerpoint/2010/main" val="27441049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r>
              <a:rPr lang="en-US" altLang="zh-CN" sz="4000" smtClean="0"/>
              <a:t>10.</a:t>
            </a:r>
            <a:r>
              <a:rPr lang="zh-CN" altLang="en-US" sz="4000" smtClean="0"/>
              <a:t>项目经费内部支出</a:t>
            </a:r>
          </a:p>
        </p:txBody>
      </p:sp>
      <p:sp>
        <p:nvSpPr>
          <p:cNvPr id="16387" name="内容占位符 2"/>
          <p:cNvSpPr>
            <a:spLocks noGrp="1"/>
          </p:cNvSpPr>
          <p:nvPr>
            <p:ph idx="1"/>
          </p:nvPr>
        </p:nvSpPr>
        <p:spPr/>
        <p:txBody>
          <a:bodyPr/>
          <a:lstStyle/>
          <a:p>
            <a:r>
              <a:rPr lang="zh-CN" altLang="en-US" dirty="0" smtClean="0"/>
              <a:t>指报告期内企业内部用于某研发项目的实际经费支出。</a:t>
            </a:r>
            <a:endParaRPr lang="en-US" altLang="zh-CN" dirty="0" smtClean="0"/>
          </a:p>
          <a:p>
            <a:endParaRPr lang="en-US" altLang="zh-CN" dirty="0"/>
          </a:p>
          <a:p>
            <a:pPr marL="0" indent="0">
              <a:buNone/>
            </a:pPr>
            <a:endParaRPr lang="en-US" altLang="zh-CN" dirty="0" smtClean="0"/>
          </a:p>
        </p:txBody>
      </p:sp>
      <p:graphicFrame>
        <p:nvGraphicFramePr>
          <p:cNvPr id="2" name="表格 1"/>
          <p:cNvGraphicFramePr>
            <a:graphicFrameLocks noGrp="1"/>
          </p:cNvGraphicFramePr>
          <p:nvPr>
            <p:extLst>
              <p:ext uri="{D42A27DB-BD31-4B8C-83A1-F6EECF244321}">
                <p14:modId xmlns:p14="http://schemas.microsoft.com/office/powerpoint/2010/main" val="322431743"/>
              </p:ext>
            </p:extLst>
          </p:nvPr>
        </p:nvGraphicFramePr>
        <p:xfrm>
          <a:off x="683568" y="2708920"/>
          <a:ext cx="7776864" cy="3508353"/>
        </p:xfrm>
        <a:graphic>
          <a:graphicData uri="http://schemas.openxmlformats.org/drawingml/2006/table">
            <a:tbl>
              <a:tblPr firstRow="1" bandRow="1">
                <a:tableStyleId>{8A107856-5554-42FB-B03E-39F5DBC370BA}</a:tableStyleId>
              </a:tblPr>
              <a:tblGrid>
                <a:gridCol w="2388436"/>
                <a:gridCol w="5388428"/>
              </a:tblGrid>
              <a:tr h="533908">
                <a:tc>
                  <a:txBody>
                    <a:bodyPr/>
                    <a:lstStyle/>
                    <a:p>
                      <a:pPr algn="ctr"/>
                      <a:r>
                        <a:rPr lang="zh-CN" altLang="en-US" sz="2400" dirty="0" smtClean="0"/>
                        <a:t>包括</a:t>
                      </a:r>
                      <a:endParaRPr lang="zh-CN" altLang="en-US" sz="2400" dirty="0"/>
                    </a:p>
                  </a:txBody>
                  <a:tcPr anchor="ctr"/>
                </a:tc>
                <a:tc>
                  <a:txBody>
                    <a:bodyPr/>
                    <a:lstStyle/>
                    <a:p>
                      <a:pPr algn="ctr"/>
                      <a:r>
                        <a:rPr lang="zh-CN" altLang="en-US" sz="2400" dirty="0" smtClean="0"/>
                        <a:t>不包括</a:t>
                      </a:r>
                      <a:endParaRPr lang="zh-CN" altLang="en-US" sz="2400" dirty="0"/>
                    </a:p>
                  </a:txBody>
                  <a:tcPr anchor="ctr"/>
                </a:tc>
              </a:tr>
              <a:tr h="2974445">
                <a:tc>
                  <a:txBody>
                    <a:bodyPr/>
                    <a:lstStyle/>
                    <a:p>
                      <a:r>
                        <a:rPr lang="en-US" altLang="zh-CN" sz="2400" dirty="0" smtClean="0"/>
                        <a:t>1.</a:t>
                      </a:r>
                      <a:r>
                        <a:rPr lang="zh-CN" altLang="en-US" sz="2400" dirty="0" smtClean="0"/>
                        <a:t>劳务费</a:t>
                      </a:r>
                      <a:endParaRPr lang="en-US" altLang="zh-CN" sz="2400" dirty="0" smtClean="0"/>
                    </a:p>
                    <a:p>
                      <a:r>
                        <a:rPr lang="en-US" altLang="zh-CN" sz="2400" dirty="0" smtClean="0"/>
                        <a:t>2.</a:t>
                      </a:r>
                      <a:r>
                        <a:rPr lang="zh-CN" altLang="en-US" sz="2400" dirty="0" smtClean="0"/>
                        <a:t>原材料费</a:t>
                      </a:r>
                      <a:endParaRPr lang="en-US" altLang="zh-CN" sz="2400" dirty="0" smtClean="0"/>
                    </a:p>
                    <a:p>
                      <a:r>
                        <a:rPr lang="en-US" altLang="zh-CN" sz="2400" dirty="0" smtClean="0"/>
                        <a:t>3.</a:t>
                      </a:r>
                      <a:r>
                        <a:rPr lang="zh-CN" altLang="en-US" sz="2400" dirty="0" smtClean="0"/>
                        <a:t>设备购置费</a:t>
                      </a:r>
                      <a:endParaRPr lang="en-US" altLang="zh-CN" sz="2400" dirty="0" smtClean="0"/>
                    </a:p>
                    <a:p>
                      <a:r>
                        <a:rPr lang="en-US" altLang="zh-CN" sz="2400" dirty="0" smtClean="0"/>
                        <a:t>4.</a:t>
                      </a:r>
                      <a:r>
                        <a:rPr lang="zh-CN" altLang="en-US" sz="2400" dirty="0" smtClean="0"/>
                        <a:t>其他日常支出</a:t>
                      </a:r>
                      <a:endParaRPr lang="en-US" altLang="zh-CN" sz="2400" dirty="0" smtClean="0"/>
                    </a:p>
                    <a:p>
                      <a:r>
                        <a:rPr lang="en-US" altLang="zh-CN" sz="2400" dirty="0" smtClean="0"/>
                        <a:t>5.</a:t>
                      </a:r>
                      <a:r>
                        <a:rPr lang="zh-CN" altLang="en-US" sz="2400" dirty="0" smtClean="0"/>
                        <a:t>外协加工费</a:t>
                      </a:r>
                      <a:endParaRPr lang="zh-CN" altLang="en-US" sz="2400" dirty="0"/>
                    </a:p>
                  </a:txBody>
                  <a:tcPr/>
                </a:tc>
                <a:tc>
                  <a:txBody>
                    <a:bodyPr/>
                    <a:lstStyle/>
                    <a:p>
                      <a:r>
                        <a:rPr lang="en-US" altLang="zh-CN" sz="2400" dirty="0" smtClean="0"/>
                        <a:t>1.</a:t>
                      </a:r>
                      <a:r>
                        <a:rPr lang="zh-CN" altLang="en-US" sz="2400" dirty="0" smtClean="0"/>
                        <a:t>相关折旧费用</a:t>
                      </a:r>
                      <a:endParaRPr lang="en-US" altLang="zh-CN" sz="2400" dirty="0" smtClean="0"/>
                    </a:p>
                    <a:p>
                      <a:r>
                        <a:rPr lang="en-US" altLang="zh-CN" sz="2400" dirty="0" smtClean="0"/>
                        <a:t>2.</a:t>
                      </a:r>
                      <a:r>
                        <a:rPr lang="zh-CN" altLang="en-US" sz="2400" dirty="0" smtClean="0"/>
                        <a:t>长期费用摊销和无形资产摊销</a:t>
                      </a:r>
                      <a:endParaRPr lang="en-US" altLang="zh-CN" sz="2400" dirty="0" smtClean="0"/>
                    </a:p>
                    <a:p>
                      <a:r>
                        <a:rPr lang="en-US" altLang="zh-CN" sz="2400" dirty="0" smtClean="0"/>
                        <a:t>3.</a:t>
                      </a:r>
                      <a:r>
                        <a:rPr lang="zh-CN" altLang="en-US" sz="2400" dirty="0" smtClean="0"/>
                        <a:t>委托或与外单位合作进行项目研究而拨付给对方使用的经费</a:t>
                      </a:r>
                      <a:endParaRPr lang="en-US" altLang="zh-CN" sz="2400" dirty="0" smtClean="0"/>
                    </a:p>
                    <a:p>
                      <a:r>
                        <a:rPr lang="en-US" altLang="zh-CN" sz="2400" dirty="0" smtClean="0"/>
                        <a:t>4.</a:t>
                      </a:r>
                      <a:r>
                        <a:rPr lang="zh-CN" altLang="en-US" sz="2400" dirty="0" smtClean="0"/>
                        <a:t>企业研发活动管理部门的费用</a:t>
                      </a:r>
                      <a:endParaRPr lang="en-US" altLang="zh-CN" sz="2400" dirty="0" smtClean="0"/>
                    </a:p>
                    <a:p>
                      <a:r>
                        <a:rPr lang="en-US" altLang="zh-CN" sz="2400" dirty="0" smtClean="0"/>
                        <a:t>5.</a:t>
                      </a:r>
                      <a:r>
                        <a:rPr lang="zh-CN" altLang="en-US" sz="2400" dirty="0" smtClean="0"/>
                        <a:t>用于研发活动目的的基建支出</a:t>
                      </a:r>
                      <a:endParaRPr lang="en-US" altLang="zh-CN" sz="2400" dirty="0" smtClean="0"/>
                    </a:p>
                    <a:p>
                      <a:r>
                        <a:rPr lang="en-US" altLang="zh-CN" sz="2400" dirty="0" smtClean="0"/>
                        <a:t>6.</a:t>
                      </a:r>
                      <a:r>
                        <a:rPr lang="zh-CN" altLang="en-US" sz="2400" dirty="0" smtClean="0"/>
                        <a:t>为研发活动提供间接服务人员的费用</a:t>
                      </a:r>
                      <a:endParaRPr lang="zh-CN" altLang="en-US" sz="2400"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zh-CN" altLang="en-US" sz="3600" b="1" smtClean="0">
                <a:solidFill>
                  <a:schemeClr val="tx1"/>
                </a:solidFill>
              </a:rPr>
              <a:t>一、统计范围</a:t>
            </a:r>
          </a:p>
        </p:txBody>
      </p:sp>
      <p:sp>
        <p:nvSpPr>
          <p:cNvPr id="3075" name="内容占位符 2"/>
          <p:cNvSpPr>
            <a:spLocks noGrp="1"/>
          </p:cNvSpPr>
          <p:nvPr>
            <p:ph idx="1"/>
          </p:nvPr>
        </p:nvSpPr>
        <p:spPr/>
        <p:txBody>
          <a:bodyPr/>
          <a:lstStyle/>
          <a:p>
            <a:r>
              <a:rPr lang="zh-CN" altLang="en-US" sz="2800" smtClean="0"/>
              <a:t>（一）工  业：规模以上采矿业，制造业，电力、热力、燃气及水生产和供应业法人单位。</a:t>
            </a:r>
          </a:p>
          <a:p>
            <a:r>
              <a:rPr lang="zh-CN" altLang="en-US" sz="2800" smtClean="0"/>
              <a:t>（二）建筑业：特、一、二级总承包、专业承包建筑业法人单位。</a:t>
            </a:r>
          </a:p>
          <a:p>
            <a:r>
              <a:rPr lang="zh-CN" altLang="en-US" sz="2800" smtClean="0"/>
              <a:t>（三）服务业：规模以上交通运输、仓储和邮政业，信息传输、软件和信息技术服务业，租赁和商务服务业，科学研究和技术服务业，水利、环境和公共设施管理业，卫生和社会工作，文化、体育和娱乐业等法人单位。</a:t>
            </a:r>
          </a:p>
          <a:p>
            <a:endParaRPr lang="zh-CN" alt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r>
              <a:rPr lang="en-US" altLang="zh-CN" sz="4000" smtClean="0"/>
              <a:t>10.</a:t>
            </a:r>
            <a:r>
              <a:rPr lang="zh-CN" altLang="en-US" sz="4000" smtClean="0"/>
              <a:t>政府资金 </a:t>
            </a:r>
          </a:p>
        </p:txBody>
      </p:sp>
      <p:sp>
        <p:nvSpPr>
          <p:cNvPr id="17411" name="内容占位符 2"/>
          <p:cNvSpPr>
            <a:spLocks noGrp="1"/>
          </p:cNvSpPr>
          <p:nvPr>
            <p:ph idx="1"/>
          </p:nvPr>
        </p:nvSpPr>
        <p:spPr/>
        <p:txBody>
          <a:bodyPr/>
          <a:lstStyle/>
          <a:p>
            <a:r>
              <a:rPr lang="zh-CN" altLang="en-US" dirty="0" smtClean="0"/>
              <a:t>全称为使用来自政府部门的研发资金，指报告期内企业某研发项目中使用的从政府有关部门得到的研发活动资金，包括纳入国家计划的中间试验费、政府科技贷款等</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r>
              <a:rPr lang="zh-CN" altLang="en-US" sz="4000" smtClean="0"/>
              <a:t>表内审核关系</a:t>
            </a:r>
          </a:p>
        </p:txBody>
      </p:sp>
      <p:sp>
        <p:nvSpPr>
          <p:cNvPr id="18435" name="内容占位符 2"/>
          <p:cNvSpPr>
            <a:spLocks noGrp="1"/>
          </p:cNvSpPr>
          <p:nvPr>
            <p:ph idx="1"/>
          </p:nvPr>
        </p:nvSpPr>
        <p:spPr/>
        <p:txBody>
          <a:bodyPr/>
          <a:lstStyle/>
          <a:p>
            <a:r>
              <a:rPr lang="zh-CN" altLang="zh-CN" dirty="0" smtClean="0"/>
              <a:t>表内审核：</a:t>
            </a:r>
          </a:p>
          <a:p>
            <a:r>
              <a:rPr lang="en-US" altLang="zh-CN" dirty="0" smtClean="0"/>
              <a:t>(1)</a:t>
            </a:r>
            <a:r>
              <a:rPr lang="zh-CN" altLang="zh-CN" dirty="0" smtClean="0"/>
              <a:t>若</a:t>
            </a:r>
            <a:r>
              <a:rPr lang="en-US" altLang="zh-CN" dirty="0" smtClean="0"/>
              <a:t>6</a:t>
            </a:r>
            <a:r>
              <a:rPr lang="zh-CN" altLang="zh-CN" dirty="0" smtClean="0"/>
              <a:t>≠</a:t>
            </a:r>
            <a:r>
              <a:rPr lang="en-US" altLang="zh-CN" dirty="0" smtClean="0"/>
              <a:t>000000</a:t>
            </a:r>
            <a:r>
              <a:rPr lang="zh-CN" altLang="zh-CN" dirty="0" smtClean="0"/>
              <a:t>，则</a:t>
            </a:r>
            <a:r>
              <a:rPr lang="en-US" altLang="zh-CN" dirty="0" smtClean="0"/>
              <a:t>5</a:t>
            </a:r>
            <a:r>
              <a:rPr lang="zh-CN" altLang="zh-CN" dirty="0" smtClean="0"/>
              <a:t>≤</a:t>
            </a:r>
            <a:r>
              <a:rPr lang="en-US" altLang="zh-CN" dirty="0" smtClean="0"/>
              <a:t>6</a:t>
            </a:r>
          </a:p>
          <a:p>
            <a:r>
              <a:rPr lang="zh-CN" altLang="zh-CN" dirty="0" smtClean="0"/>
              <a:t>且</a:t>
            </a:r>
            <a:r>
              <a:rPr lang="en-US" altLang="zh-CN" dirty="0" smtClean="0"/>
              <a:t>5</a:t>
            </a:r>
            <a:r>
              <a:rPr lang="zh-CN" altLang="zh-CN" dirty="0" smtClean="0"/>
              <a:t>≤</a:t>
            </a:r>
            <a:r>
              <a:rPr lang="en-US" altLang="zh-CN" dirty="0" smtClean="0"/>
              <a:t>201612</a:t>
            </a:r>
            <a:r>
              <a:rPr lang="zh-CN" altLang="zh-CN" dirty="0" smtClean="0"/>
              <a:t>且</a:t>
            </a:r>
            <a:r>
              <a:rPr lang="en-US" altLang="zh-CN" dirty="0" smtClean="0"/>
              <a:t>6</a:t>
            </a:r>
            <a:r>
              <a:rPr lang="zh-CN" altLang="zh-CN" dirty="0" smtClean="0"/>
              <a:t>≥</a:t>
            </a:r>
            <a:r>
              <a:rPr lang="en-US" altLang="zh-CN" dirty="0" smtClean="0"/>
              <a:t>201601 </a:t>
            </a:r>
            <a:endParaRPr lang="zh-CN" altLang="zh-CN" dirty="0" smtClean="0"/>
          </a:p>
          <a:p>
            <a:r>
              <a:rPr lang="en-US" altLang="zh-CN" dirty="0" smtClean="0"/>
              <a:t>(2)</a:t>
            </a:r>
            <a:r>
              <a:rPr lang="zh-CN" altLang="zh-CN" dirty="0" smtClean="0"/>
              <a:t>若</a:t>
            </a:r>
            <a:r>
              <a:rPr lang="en-US" altLang="zh-CN" dirty="0" smtClean="0"/>
              <a:t>5</a:t>
            </a:r>
            <a:r>
              <a:rPr lang="zh-CN" altLang="zh-CN" dirty="0" smtClean="0"/>
              <a:t>≤</a:t>
            </a:r>
            <a:r>
              <a:rPr lang="en-US" altLang="zh-CN" dirty="0" smtClean="0"/>
              <a:t>201412</a:t>
            </a:r>
            <a:r>
              <a:rPr lang="zh-CN" altLang="zh-CN" dirty="0" smtClean="0"/>
              <a:t>或</a:t>
            </a:r>
            <a:r>
              <a:rPr lang="en-US" altLang="zh-CN" dirty="0" smtClean="0"/>
              <a:t>6</a:t>
            </a:r>
            <a:r>
              <a:rPr lang="zh-CN" altLang="zh-CN" dirty="0" smtClean="0"/>
              <a:t>≥</a:t>
            </a:r>
            <a:r>
              <a:rPr lang="en-US" altLang="zh-CN" dirty="0" smtClean="0"/>
              <a:t>201601</a:t>
            </a:r>
            <a:r>
              <a:rPr lang="zh-CN" altLang="zh-CN" dirty="0" smtClean="0"/>
              <a:t>，则第</a:t>
            </a:r>
            <a:r>
              <a:rPr lang="en-US" altLang="zh-CN" dirty="0" smtClean="0"/>
              <a:t>7</a:t>
            </a:r>
            <a:r>
              <a:rPr lang="zh-CN" altLang="zh-CN" dirty="0" smtClean="0"/>
              <a:t>项的有效代码为</a:t>
            </a:r>
            <a:r>
              <a:rPr lang="en-US" altLang="zh-CN" dirty="0" smtClean="0"/>
              <a:t>1</a:t>
            </a:r>
            <a:r>
              <a:rPr lang="zh-CN" altLang="zh-CN" dirty="0" smtClean="0"/>
              <a:t>、</a:t>
            </a:r>
            <a:r>
              <a:rPr lang="en-US" altLang="zh-CN" dirty="0" smtClean="0"/>
              <a:t>2</a:t>
            </a:r>
            <a:r>
              <a:rPr lang="zh-CN" altLang="zh-CN" dirty="0" smtClean="0"/>
              <a:t>、</a:t>
            </a:r>
            <a:r>
              <a:rPr lang="en-US" altLang="zh-CN" dirty="0" smtClean="0"/>
              <a:t>3</a:t>
            </a:r>
            <a:r>
              <a:rPr lang="zh-CN" altLang="zh-CN" dirty="0" smtClean="0"/>
              <a:t>或</a:t>
            </a:r>
            <a:r>
              <a:rPr lang="en-US" altLang="zh-CN" dirty="0" smtClean="0"/>
              <a:t>4 </a:t>
            </a:r>
            <a:endParaRPr lang="zh-CN" altLang="zh-CN" dirty="0" smtClean="0"/>
          </a:p>
          <a:p>
            <a:r>
              <a:rPr lang="en-US" altLang="zh-CN" dirty="0" smtClean="0"/>
              <a:t>(3)9&gt;0          (4)10&gt;0         (5)10</a:t>
            </a:r>
            <a:r>
              <a:rPr lang="zh-CN" altLang="zh-CN" dirty="0" smtClean="0"/>
              <a:t>≥</a:t>
            </a:r>
            <a:r>
              <a:rPr lang="en-US" altLang="zh-CN" dirty="0" smtClean="0"/>
              <a:t>11</a:t>
            </a:r>
            <a:endParaRPr lang="zh-CN" altLang="zh-CN" dirty="0" smtClean="0"/>
          </a:p>
          <a:p>
            <a:endParaRPr lang="zh-CN" altLang="en-US" dirty="0" smtClean="0"/>
          </a:p>
        </p:txBody>
      </p:sp>
    </p:spTree>
  </p:cSld>
  <p:clrMapOvr>
    <a:masterClrMapping/>
  </p:clrMapOvr>
  <p:transition spd="slow">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r>
              <a:rPr lang="zh-CN" altLang="en-US" sz="3600" b="1" smtClean="0">
                <a:solidFill>
                  <a:schemeClr val="tx1"/>
                </a:solidFill>
              </a:rPr>
              <a:t>三、</a:t>
            </a:r>
            <a:r>
              <a:rPr lang="en-US" altLang="zh-CN" sz="3600" b="1" smtClean="0">
                <a:solidFill>
                  <a:schemeClr val="tx1"/>
                </a:solidFill>
              </a:rPr>
              <a:t>R&amp;D</a:t>
            </a:r>
            <a:r>
              <a:rPr lang="zh-CN" altLang="en-US" sz="3600" b="1" smtClean="0">
                <a:solidFill>
                  <a:schemeClr val="tx1"/>
                </a:solidFill>
              </a:rPr>
              <a:t>项目核算方法</a:t>
            </a:r>
          </a:p>
        </p:txBody>
      </p:sp>
      <p:sp>
        <p:nvSpPr>
          <p:cNvPr id="19459" name="内容占位符 2"/>
          <p:cNvSpPr>
            <a:spLocks noGrp="1"/>
          </p:cNvSpPr>
          <p:nvPr>
            <p:ph idx="1"/>
          </p:nvPr>
        </p:nvSpPr>
        <p:spPr/>
        <p:txBody>
          <a:bodyPr/>
          <a:lstStyle/>
          <a:p>
            <a:r>
              <a:rPr lang="en-US" altLang="zh-CN" smtClean="0"/>
              <a:t>R&amp;D</a:t>
            </a:r>
            <a:r>
              <a:rPr lang="zh-CN" altLang="en-US" smtClean="0"/>
              <a:t>项目核算主要针对</a:t>
            </a:r>
            <a:r>
              <a:rPr lang="en-US" altLang="zh-CN" smtClean="0"/>
              <a:t>《</a:t>
            </a:r>
            <a:r>
              <a:rPr lang="zh-CN" altLang="en-US" smtClean="0"/>
              <a:t>企业研发项目情况</a:t>
            </a:r>
            <a:r>
              <a:rPr lang="en-US" altLang="zh-CN" smtClean="0"/>
              <a:t>》</a:t>
            </a:r>
            <a:r>
              <a:rPr lang="zh-CN" altLang="en-US" smtClean="0"/>
              <a:t>（</a:t>
            </a:r>
            <a:r>
              <a:rPr lang="en-US" altLang="zh-CN" smtClean="0"/>
              <a:t>107-1</a:t>
            </a:r>
            <a:r>
              <a:rPr lang="zh-CN" altLang="en-US" smtClean="0"/>
              <a:t>表）。</a:t>
            </a:r>
            <a:r>
              <a:rPr lang="en-US" altLang="zh-CN" smtClean="0"/>
              <a:t>R&amp;D</a:t>
            </a:r>
            <a:r>
              <a:rPr lang="zh-CN" altLang="en-US" smtClean="0"/>
              <a:t>项目（最初）指主要成果形式代码为</a:t>
            </a:r>
            <a:r>
              <a:rPr lang="en-US" altLang="zh-CN" smtClean="0"/>
              <a:t>1</a:t>
            </a:r>
            <a:r>
              <a:rPr lang="zh-CN" altLang="en-US" smtClean="0"/>
              <a:t>、</a:t>
            </a:r>
            <a:r>
              <a:rPr lang="en-US" altLang="zh-CN" smtClean="0"/>
              <a:t>2</a:t>
            </a:r>
            <a:r>
              <a:rPr lang="zh-CN" altLang="en-US" smtClean="0"/>
              <a:t>、</a:t>
            </a:r>
            <a:r>
              <a:rPr lang="en-US" altLang="zh-CN" smtClean="0"/>
              <a:t>3</a:t>
            </a:r>
            <a:r>
              <a:rPr lang="zh-CN" altLang="en-US" smtClean="0"/>
              <a:t>、</a:t>
            </a:r>
            <a:r>
              <a:rPr lang="en-US" altLang="zh-CN" smtClean="0"/>
              <a:t>4</a:t>
            </a:r>
            <a:r>
              <a:rPr lang="zh-CN" altLang="en-US" smtClean="0"/>
              <a:t>、</a:t>
            </a:r>
            <a:r>
              <a:rPr lang="en-US" altLang="zh-CN" smtClean="0"/>
              <a:t>8</a:t>
            </a:r>
            <a:r>
              <a:rPr lang="zh-CN" altLang="en-US" smtClean="0"/>
              <a:t>，且跨年项目所处进展阶段为</a:t>
            </a:r>
            <a:r>
              <a:rPr lang="en-US" altLang="zh-CN" smtClean="0"/>
              <a:t>1</a:t>
            </a:r>
            <a:r>
              <a:rPr lang="zh-CN" altLang="en-US" smtClean="0"/>
              <a:t>、</a:t>
            </a:r>
            <a:r>
              <a:rPr lang="en-US" altLang="zh-CN" smtClean="0"/>
              <a:t>2</a:t>
            </a:r>
            <a:r>
              <a:rPr lang="zh-CN" altLang="en-US" smtClean="0"/>
              <a:t>、</a:t>
            </a:r>
            <a:r>
              <a:rPr lang="en-US" altLang="zh-CN" smtClean="0"/>
              <a:t>3</a:t>
            </a:r>
            <a:r>
              <a:rPr lang="zh-CN" altLang="en-US" smtClean="0"/>
              <a:t>、空的项目，但不包括项目成果形式代码为</a:t>
            </a:r>
            <a:r>
              <a:rPr lang="en-US" altLang="zh-CN" smtClean="0"/>
              <a:t>2</a:t>
            </a:r>
            <a:r>
              <a:rPr lang="zh-CN" altLang="en-US" smtClean="0"/>
              <a:t>并且技术经济目标代码为</a:t>
            </a:r>
            <a:r>
              <a:rPr lang="en-US" altLang="zh-CN" smtClean="0"/>
              <a:t>5</a:t>
            </a:r>
            <a:r>
              <a:rPr lang="zh-CN" altLang="en-US" smtClean="0"/>
              <a:t>的项目。</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468313" y="1628775"/>
          <a:ext cx="8424862" cy="5040317"/>
        </p:xfrm>
        <a:graphic>
          <a:graphicData uri="http://schemas.openxmlformats.org/drawingml/2006/table">
            <a:tbl>
              <a:tblPr/>
              <a:tblGrid>
                <a:gridCol w="794798"/>
                <a:gridCol w="7630064"/>
              </a:tblGrid>
              <a:tr h="449014">
                <a:tc>
                  <a:txBody>
                    <a:bodyPr/>
                    <a:lstStyle/>
                    <a:p>
                      <a:pPr algn="just">
                        <a:lnSpc>
                          <a:spcPts val="1800"/>
                        </a:lnSpc>
                        <a:spcAft>
                          <a:spcPts val="0"/>
                        </a:spcAft>
                      </a:pPr>
                      <a:r>
                        <a:rPr lang="zh-CN" sz="2000" kern="100" dirty="0">
                          <a:effectLst/>
                          <a:latin typeface="Times New Roman"/>
                          <a:ea typeface="宋体"/>
                        </a:rPr>
                        <a:t>代码</a:t>
                      </a:r>
                    </a:p>
                  </a:txBody>
                  <a:tcPr marL="68579" marR="6857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2000" kern="100" dirty="0">
                          <a:effectLst/>
                          <a:latin typeface="Times New Roman"/>
                          <a:ea typeface="宋体"/>
                        </a:rPr>
                        <a:t>研发项目成果形式</a:t>
                      </a:r>
                    </a:p>
                  </a:txBody>
                  <a:tcPr marL="68579" marR="68579"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9014">
                <a:tc>
                  <a:txBody>
                    <a:bodyPr/>
                    <a:lstStyle/>
                    <a:p>
                      <a:pPr algn="just">
                        <a:lnSpc>
                          <a:spcPts val="1800"/>
                        </a:lnSpc>
                        <a:spcAft>
                          <a:spcPts val="0"/>
                        </a:spcAft>
                      </a:pPr>
                      <a:r>
                        <a:rPr lang="en-US" sz="2000" kern="100" dirty="0">
                          <a:solidFill>
                            <a:srgbClr val="FF0000"/>
                          </a:solidFill>
                          <a:effectLst/>
                          <a:latin typeface="Times New Roman"/>
                          <a:ea typeface="宋体"/>
                        </a:rPr>
                        <a:t>1</a:t>
                      </a:r>
                      <a:endParaRPr lang="zh-CN" sz="2000" kern="100" dirty="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论文或专著</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550177">
                <a:tc>
                  <a:txBody>
                    <a:bodyPr/>
                    <a:lstStyle/>
                    <a:p>
                      <a:pPr algn="just">
                        <a:lnSpc>
                          <a:spcPts val="1800"/>
                        </a:lnSpc>
                        <a:spcAft>
                          <a:spcPts val="0"/>
                        </a:spcAft>
                      </a:pPr>
                      <a:r>
                        <a:rPr lang="en-US" sz="2000" kern="100">
                          <a:solidFill>
                            <a:srgbClr val="FF0000"/>
                          </a:solidFill>
                          <a:effectLst/>
                          <a:latin typeface="Times New Roman"/>
                          <a:ea typeface="宋体"/>
                        </a:rPr>
                        <a:t>2</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自主研制的新产品原型或样机、样件、样品、配方、新装置</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solidFill>
                            <a:srgbClr val="FF0000"/>
                          </a:solidFill>
                          <a:effectLst/>
                          <a:latin typeface="Times New Roman"/>
                          <a:ea typeface="宋体"/>
                        </a:rPr>
                        <a:t>3</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自主开发的新技术或新工艺、新工法</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solidFill>
                            <a:srgbClr val="FF0000"/>
                          </a:solidFill>
                          <a:effectLst/>
                          <a:latin typeface="Times New Roman"/>
                          <a:ea typeface="宋体"/>
                        </a:rPr>
                        <a:t>4</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发明专利</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5</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effectLst/>
                          <a:latin typeface="Times New Roman"/>
                          <a:ea typeface="宋体"/>
                        </a:rPr>
                        <a:t>实用新型专利</a:t>
                      </a: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6</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effectLst/>
                          <a:latin typeface="Times New Roman"/>
                          <a:ea typeface="宋体"/>
                        </a:rPr>
                        <a:t>外观设计专利</a:t>
                      </a: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7</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effectLst/>
                          <a:latin typeface="Times New Roman"/>
                          <a:ea typeface="宋体"/>
                        </a:rPr>
                        <a:t>带有技术、工艺参数的图纸、技术标准、操作规范</a:t>
                      </a: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solidFill>
                            <a:srgbClr val="FF0000"/>
                          </a:solidFill>
                          <a:effectLst/>
                          <a:latin typeface="Times New Roman"/>
                          <a:ea typeface="宋体"/>
                        </a:rPr>
                        <a:t>8</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solidFill>
                            <a:srgbClr val="FF0000"/>
                          </a:solidFill>
                          <a:effectLst/>
                          <a:latin typeface="Times New Roman"/>
                          <a:ea typeface="宋体"/>
                        </a:rPr>
                        <a:t>基础软件</a:t>
                      </a:r>
                      <a:endParaRPr lang="zh-CN" sz="2000" kern="100" dirty="0">
                        <a:effectLst/>
                        <a:latin typeface="Times New Roman"/>
                        <a:ea typeface="宋体"/>
                      </a:endParaRP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9</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2000" kern="100" dirty="0">
                          <a:effectLst/>
                          <a:latin typeface="Times New Roman"/>
                          <a:ea typeface="宋体"/>
                        </a:rPr>
                        <a:t>应用软件</a:t>
                      </a:r>
                    </a:p>
                  </a:txBody>
                  <a:tcPr marL="68579" marR="68579" marT="0" marB="0" anchor="ctr">
                    <a:lnL w="12700" cap="flat" cmpd="sng" algn="ctr">
                      <a:solidFill>
                        <a:srgbClr val="000000"/>
                      </a:solidFill>
                      <a:prstDash val="solid"/>
                      <a:round/>
                      <a:headEnd type="none" w="med" len="med"/>
                      <a:tailEnd type="none" w="med" len="med"/>
                    </a:lnL>
                    <a:lnR>
                      <a:noFill/>
                    </a:lnR>
                    <a:lnT>
                      <a:noFill/>
                    </a:lnT>
                    <a:lnB>
                      <a:noFill/>
                    </a:lnB>
                  </a:tcPr>
                </a:tc>
              </a:tr>
              <a:tr h="449014">
                <a:tc>
                  <a:txBody>
                    <a:bodyPr/>
                    <a:lstStyle/>
                    <a:p>
                      <a:pPr algn="just">
                        <a:lnSpc>
                          <a:spcPts val="1800"/>
                        </a:lnSpc>
                        <a:spcAft>
                          <a:spcPts val="0"/>
                        </a:spcAft>
                      </a:pPr>
                      <a:r>
                        <a:rPr lang="en-US" sz="2000" kern="100">
                          <a:effectLst/>
                          <a:latin typeface="Times New Roman"/>
                          <a:ea typeface="宋体"/>
                        </a:rPr>
                        <a:t>10</a:t>
                      </a:r>
                      <a:endParaRPr lang="zh-CN" sz="2000" kern="100">
                        <a:effectLst/>
                        <a:latin typeface="Times New Roman"/>
                        <a:ea typeface="宋体"/>
                      </a:endParaRPr>
                    </a:p>
                  </a:txBody>
                  <a:tcPr marL="68579" marR="68579"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2000" kern="100" dirty="0">
                          <a:effectLst/>
                          <a:latin typeface="Times New Roman"/>
                          <a:ea typeface="宋体"/>
                        </a:rPr>
                        <a:t>其他</a:t>
                      </a:r>
                    </a:p>
                  </a:txBody>
                  <a:tcPr marL="68579" marR="68579"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20509" name="Rectangle 3"/>
          <p:cNvSpPr>
            <a:spLocks noChangeArrowheads="1"/>
          </p:cNvSpPr>
          <p:nvPr/>
        </p:nvSpPr>
        <p:spPr bwMode="auto">
          <a:xfrm>
            <a:off x="1403350" y="649288"/>
            <a:ext cx="5832475"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304800" algn="ctr"/>
            <a:r>
              <a:rPr lang="en-US" altLang="zh-CN" sz="3200">
                <a:latin typeface="Times New Roman" pitchFamily="18" charset="0"/>
                <a:cs typeface="Times New Roman" pitchFamily="18" charset="0"/>
              </a:rPr>
              <a:t>3.</a:t>
            </a:r>
            <a:r>
              <a:rPr lang="en-US" altLang="zh-CN" sz="2000">
                <a:latin typeface="Times New Roman" pitchFamily="18" charset="0"/>
                <a:cs typeface="Times New Roman" pitchFamily="18" charset="0"/>
              </a:rPr>
              <a:t> </a:t>
            </a:r>
            <a:r>
              <a:rPr lang="zh-CN" altLang="en-US" sz="3200">
                <a:latin typeface="Times New Roman" pitchFamily="18" charset="0"/>
                <a:cs typeface="Times New Roman" pitchFamily="18" charset="0"/>
              </a:rPr>
              <a:t>研发项目成果形式分类目录</a:t>
            </a:r>
            <a:endParaRPr lang="zh-CN" altLang="en-US" sz="20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pPr indent="304800"/>
            <a:r>
              <a:rPr lang="en-US" altLang="zh-CN" sz="3200" smtClean="0">
                <a:solidFill>
                  <a:schemeClr val="tx1"/>
                </a:solidFill>
                <a:latin typeface="Times New Roman" pitchFamily="18" charset="0"/>
                <a:cs typeface="Times New Roman" pitchFamily="18" charset="0"/>
              </a:rPr>
              <a:t>5.</a:t>
            </a:r>
            <a:r>
              <a:rPr lang="zh-CN" altLang="en-US" sz="3200" smtClean="0">
                <a:solidFill>
                  <a:schemeClr val="tx1"/>
                </a:solidFill>
                <a:latin typeface="Times New Roman" pitchFamily="18" charset="0"/>
                <a:cs typeface="Times New Roman" pitchFamily="18" charset="0"/>
              </a:rPr>
              <a:t>跨年项目所处进展阶段分类目录</a:t>
            </a:r>
          </a:p>
        </p:txBody>
      </p:sp>
      <p:sp>
        <p:nvSpPr>
          <p:cNvPr id="21507" name="Rectangle 3"/>
          <p:cNvSpPr>
            <a:spLocks noChangeArrowheads="1"/>
          </p:cNvSpPr>
          <p:nvPr/>
        </p:nvSpPr>
        <p:spPr bwMode="auto">
          <a:xfrm>
            <a:off x="1690688" y="32908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zh-CN"/>
          </a:p>
        </p:txBody>
      </p:sp>
      <p:graphicFrame>
        <p:nvGraphicFramePr>
          <p:cNvPr id="10" name="内容占位符 9"/>
          <p:cNvGraphicFramePr>
            <a:graphicFrameLocks noGrp="1"/>
          </p:cNvGraphicFramePr>
          <p:nvPr>
            <p:ph idx="1"/>
          </p:nvPr>
        </p:nvGraphicFramePr>
        <p:xfrm>
          <a:off x="827088" y="1989138"/>
          <a:ext cx="6624637" cy="4176714"/>
        </p:xfrm>
        <a:graphic>
          <a:graphicData uri="http://schemas.openxmlformats.org/drawingml/2006/table">
            <a:tbl>
              <a:tblPr/>
              <a:tblGrid>
                <a:gridCol w="864082"/>
                <a:gridCol w="5760555"/>
              </a:tblGrid>
              <a:tr h="835342">
                <a:tc>
                  <a:txBody>
                    <a:bodyPr/>
                    <a:lstStyle/>
                    <a:p>
                      <a:pPr marL="0" algn="ctr" defTabSz="914400" rtl="0" eaLnBrk="1" latinLnBrk="0" hangingPunct="1">
                        <a:lnSpc>
                          <a:spcPts val="1800"/>
                        </a:lnSpc>
                        <a:spcAft>
                          <a:spcPts val="0"/>
                        </a:spcAft>
                      </a:pPr>
                      <a:r>
                        <a:rPr lang="zh-CN" sz="2000" kern="100" dirty="0">
                          <a:solidFill>
                            <a:schemeClr val="tx1"/>
                          </a:solidFill>
                          <a:effectLst/>
                          <a:latin typeface="Times New Roman"/>
                          <a:ea typeface="宋体"/>
                          <a:cs typeface="+mn-cs"/>
                        </a:rPr>
                        <a:t>代码</a:t>
                      </a: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2000" kern="100" dirty="0">
                          <a:effectLst/>
                          <a:latin typeface="Times New Roman"/>
                          <a:ea typeface="宋体"/>
                        </a:rPr>
                        <a:t>跨年项目所处进展阶段名称</a:t>
                      </a: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5343">
                <a:tc>
                  <a:txBody>
                    <a:bodyPr/>
                    <a:lstStyle/>
                    <a:p>
                      <a:pPr algn="just">
                        <a:lnSpc>
                          <a:spcPts val="1800"/>
                        </a:lnSpc>
                        <a:spcAft>
                          <a:spcPts val="0"/>
                        </a:spcAft>
                      </a:pPr>
                      <a:r>
                        <a:rPr lang="en-US" altLang="zh-CN" sz="3200" kern="100" dirty="0" smtClean="0">
                          <a:solidFill>
                            <a:schemeClr val="tx1"/>
                          </a:solidFill>
                          <a:effectLst/>
                          <a:latin typeface="Times New Roman"/>
                          <a:ea typeface="宋体"/>
                        </a:rPr>
                        <a:t>1</a:t>
                      </a:r>
                      <a:endParaRPr lang="zh-CN" sz="3200" kern="100" dirty="0">
                        <a:solidFill>
                          <a:schemeClr val="tx1"/>
                        </a:solidFill>
                        <a:effectLst/>
                        <a:latin typeface="Times New Roman"/>
                        <a:ea typeface="宋体"/>
                      </a:endParaRP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3200" kern="100" dirty="0">
                          <a:solidFill>
                            <a:srgbClr val="FF0000"/>
                          </a:solidFill>
                          <a:effectLst/>
                          <a:latin typeface="Times New Roman"/>
                          <a:ea typeface="宋体"/>
                        </a:rPr>
                        <a:t>研究</a:t>
                      </a:r>
                      <a:r>
                        <a:rPr lang="zh-CN" sz="3200" kern="100" dirty="0" smtClean="0">
                          <a:solidFill>
                            <a:srgbClr val="FF0000"/>
                          </a:solidFill>
                          <a:effectLst/>
                          <a:latin typeface="Times New Roman"/>
                          <a:ea typeface="宋体"/>
                        </a:rPr>
                        <a:t>阶段</a:t>
                      </a:r>
                      <a:endParaRPr lang="zh-CN" sz="3200" kern="100" dirty="0">
                        <a:effectLst/>
                        <a:latin typeface="Times New Roman"/>
                        <a:ea typeface="宋体"/>
                      </a:endParaRP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5343">
                <a:tc>
                  <a:txBody>
                    <a:bodyPr/>
                    <a:lstStyle/>
                    <a:p>
                      <a:pPr algn="just">
                        <a:lnSpc>
                          <a:spcPts val="1800"/>
                        </a:lnSpc>
                        <a:spcAft>
                          <a:spcPts val="0"/>
                        </a:spcAft>
                      </a:pPr>
                      <a:r>
                        <a:rPr lang="en-US" altLang="zh-CN" sz="3200" kern="100" dirty="0" smtClean="0">
                          <a:solidFill>
                            <a:schemeClr val="tx1"/>
                          </a:solidFill>
                          <a:effectLst/>
                          <a:latin typeface="Times New Roman"/>
                          <a:ea typeface="宋体"/>
                        </a:rPr>
                        <a:t>2</a:t>
                      </a:r>
                      <a:endParaRPr lang="zh-CN" sz="3200" kern="100" dirty="0">
                        <a:solidFill>
                          <a:schemeClr val="tx1"/>
                        </a:solidFill>
                        <a:effectLst/>
                        <a:latin typeface="Times New Roman"/>
                        <a:ea typeface="宋体"/>
                      </a:endParaRP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altLang="en-US" sz="3200" kern="100" dirty="0" smtClean="0">
                          <a:solidFill>
                            <a:srgbClr val="FF0000"/>
                          </a:solidFill>
                          <a:effectLst/>
                          <a:latin typeface="Times New Roman"/>
                          <a:ea typeface="宋体"/>
                        </a:rPr>
                        <a:t>小试阶段</a:t>
                      </a:r>
                      <a:endParaRPr lang="zh-CN" sz="3200" kern="100" dirty="0">
                        <a:solidFill>
                          <a:srgbClr val="FF0000"/>
                        </a:solidFill>
                        <a:effectLst/>
                        <a:latin typeface="Times New Roman"/>
                        <a:ea typeface="宋体"/>
                      </a:endParaRP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5343">
                <a:tc>
                  <a:txBody>
                    <a:bodyPr/>
                    <a:lstStyle/>
                    <a:p>
                      <a:pPr algn="just">
                        <a:lnSpc>
                          <a:spcPts val="1800"/>
                        </a:lnSpc>
                        <a:spcAft>
                          <a:spcPts val="0"/>
                        </a:spcAft>
                      </a:pPr>
                      <a:r>
                        <a:rPr lang="en-US" altLang="zh-CN" sz="3200" kern="100" dirty="0" smtClean="0">
                          <a:solidFill>
                            <a:schemeClr val="tx1"/>
                          </a:solidFill>
                          <a:effectLst/>
                          <a:latin typeface="Times New Roman"/>
                          <a:ea typeface="宋体"/>
                        </a:rPr>
                        <a:t>3</a:t>
                      </a:r>
                      <a:endParaRPr lang="zh-CN" sz="3200" kern="100" dirty="0">
                        <a:solidFill>
                          <a:schemeClr val="tx1"/>
                        </a:solidFill>
                        <a:effectLst/>
                        <a:latin typeface="Times New Roman"/>
                        <a:ea typeface="宋体"/>
                      </a:endParaRP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altLang="en-US" sz="3200" kern="100" dirty="0" smtClean="0">
                          <a:solidFill>
                            <a:srgbClr val="FF0000"/>
                          </a:solidFill>
                          <a:effectLst/>
                          <a:latin typeface="Times New Roman"/>
                          <a:ea typeface="宋体"/>
                        </a:rPr>
                        <a:t>中试阶段</a:t>
                      </a:r>
                      <a:endParaRPr lang="zh-CN" sz="3200" kern="100" dirty="0">
                        <a:solidFill>
                          <a:srgbClr val="FF0000"/>
                        </a:solidFill>
                        <a:effectLst/>
                        <a:latin typeface="Times New Roman"/>
                        <a:ea typeface="宋体"/>
                      </a:endParaRP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5343">
                <a:tc>
                  <a:txBody>
                    <a:bodyPr/>
                    <a:lstStyle/>
                    <a:p>
                      <a:pPr algn="just">
                        <a:lnSpc>
                          <a:spcPts val="1800"/>
                        </a:lnSpc>
                        <a:spcAft>
                          <a:spcPts val="0"/>
                        </a:spcAft>
                      </a:pPr>
                      <a:r>
                        <a:rPr lang="en-US" altLang="zh-CN" sz="3200" kern="100" dirty="0" smtClean="0">
                          <a:solidFill>
                            <a:schemeClr val="tx1"/>
                          </a:solidFill>
                          <a:effectLst/>
                          <a:latin typeface="Times New Roman"/>
                          <a:ea typeface="宋体"/>
                        </a:rPr>
                        <a:t>4</a:t>
                      </a:r>
                      <a:endParaRPr lang="zh-CN" sz="3200" kern="100" dirty="0">
                        <a:solidFill>
                          <a:schemeClr val="tx1"/>
                        </a:solidFill>
                        <a:effectLst/>
                        <a:latin typeface="Times New Roman"/>
                        <a:ea typeface="宋体"/>
                      </a:endParaRPr>
                    </a:p>
                  </a:txBody>
                  <a:tcPr marL="68579" marR="68579" marT="0" marB="0" anchor="ctr" anchorCtr="1">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altLang="en-US" sz="3200" kern="100" dirty="0" smtClean="0">
                          <a:solidFill>
                            <a:schemeClr val="tx1"/>
                          </a:solidFill>
                          <a:effectLst/>
                          <a:latin typeface="Times New Roman"/>
                          <a:ea typeface="宋体"/>
                        </a:rPr>
                        <a:t>试生产阶段</a:t>
                      </a:r>
                      <a:endParaRPr lang="zh-CN" sz="3200" kern="100" dirty="0">
                        <a:solidFill>
                          <a:schemeClr val="tx1"/>
                        </a:solidFill>
                        <a:effectLst/>
                        <a:latin typeface="Times New Roman"/>
                        <a:ea typeface="宋体"/>
                      </a:endParaRPr>
                    </a:p>
                  </a:txBody>
                  <a:tcPr marL="68579" marR="68579" marT="0" marB="0" anchor="ctr" anchorCtr="1">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900113" y="1844675"/>
          <a:ext cx="7343775" cy="4516440"/>
        </p:xfrm>
        <a:graphic>
          <a:graphicData uri="http://schemas.openxmlformats.org/drawingml/2006/table">
            <a:tbl>
              <a:tblPr/>
              <a:tblGrid>
                <a:gridCol w="693075"/>
                <a:gridCol w="2909727"/>
                <a:gridCol w="3740973"/>
              </a:tblGrid>
              <a:tr h="405918">
                <a:tc>
                  <a:txBody>
                    <a:bodyPr/>
                    <a:lstStyle/>
                    <a:p>
                      <a:pPr algn="just">
                        <a:lnSpc>
                          <a:spcPts val="1800"/>
                        </a:lnSpc>
                        <a:spcAft>
                          <a:spcPts val="0"/>
                        </a:spcAft>
                      </a:pPr>
                      <a:r>
                        <a:rPr lang="zh-CN" sz="1600" kern="100" dirty="0">
                          <a:effectLst/>
                          <a:latin typeface="Times New Roman"/>
                          <a:ea typeface="宋体"/>
                        </a:rPr>
                        <a:t>代码</a:t>
                      </a:r>
                    </a:p>
                  </a:txBody>
                  <a:tcPr marL="68570" marR="685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dirty="0">
                          <a:effectLst/>
                          <a:latin typeface="Times New Roman"/>
                          <a:ea typeface="宋体"/>
                        </a:rPr>
                        <a:t>技术经济目标</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a:effectLst/>
                          <a:latin typeface="Times New Roman"/>
                          <a:ea typeface="宋体"/>
                        </a:rPr>
                        <a:t>说</a:t>
                      </a:r>
                      <a:r>
                        <a:rPr lang="en-US" sz="1600" kern="100">
                          <a:effectLst/>
                          <a:latin typeface="Times New Roman"/>
                          <a:ea typeface="宋体"/>
                        </a:rPr>
                        <a:t>    </a:t>
                      </a:r>
                      <a:r>
                        <a:rPr lang="zh-CN" sz="1600" kern="100">
                          <a:effectLst/>
                          <a:latin typeface="Times New Roman"/>
                          <a:ea typeface="宋体"/>
                        </a:rPr>
                        <a:t>明</a:t>
                      </a:r>
                    </a:p>
                  </a:txBody>
                  <a:tcPr marL="68570" marR="685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5918">
                <a:tc>
                  <a:txBody>
                    <a:bodyPr/>
                    <a:lstStyle/>
                    <a:p>
                      <a:pPr algn="just">
                        <a:lnSpc>
                          <a:spcPts val="1800"/>
                        </a:lnSpc>
                        <a:spcAft>
                          <a:spcPts val="0"/>
                        </a:spcAft>
                      </a:pPr>
                      <a:r>
                        <a:rPr lang="en-US" sz="1600" kern="100">
                          <a:effectLst/>
                          <a:latin typeface="Times New Roman"/>
                          <a:ea typeface="宋体"/>
                        </a:rPr>
                        <a:t>1</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zh-CN" sz="1600" kern="100" dirty="0">
                          <a:effectLst/>
                          <a:latin typeface="Times New Roman"/>
                          <a:ea typeface="宋体"/>
                        </a:rPr>
                        <a:t>科学原理的探索、发现</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405918">
                <a:tc>
                  <a:txBody>
                    <a:bodyPr/>
                    <a:lstStyle/>
                    <a:p>
                      <a:pPr algn="just">
                        <a:lnSpc>
                          <a:spcPts val="1800"/>
                        </a:lnSpc>
                        <a:spcAft>
                          <a:spcPts val="0"/>
                        </a:spcAft>
                      </a:pPr>
                      <a:r>
                        <a:rPr lang="en-US" sz="1600" kern="100">
                          <a:effectLst/>
                          <a:latin typeface="Times New Roman"/>
                          <a:ea typeface="宋体"/>
                        </a:rPr>
                        <a:t>2</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a:effectLst/>
                          <a:latin typeface="Times New Roman"/>
                          <a:ea typeface="宋体"/>
                        </a:rPr>
                        <a:t>技术原理的研究</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r h="811835">
                <a:tc>
                  <a:txBody>
                    <a:bodyPr/>
                    <a:lstStyle/>
                    <a:p>
                      <a:pPr algn="just">
                        <a:lnSpc>
                          <a:spcPts val="1800"/>
                        </a:lnSpc>
                        <a:spcAft>
                          <a:spcPts val="0"/>
                        </a:spcAft>
                      </a:pPr>
                      <a:r>
                        <a:rPr lang="en-US" sz="1600" kern="100">
                          <a:effectLst/>
                          <a:latin typeface="Times New Roman"/>
                          <a:ea typeface="宋体"/>
                        </a:rPr>
                        <a:t>3</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a:effectLst/>
                          <a:latin typeface="Times New Roman"/>
                          <a:ea typeface="宋体"/>
                        </a:rPr>
                        <a:t>开发全新产品</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dirty="0">
                          <a:effectLst/>
                          <a:latin typeface="Times New Roman"/>
                          <a:ea typeface="宋体"/>
                        </a:rPr>
                        <a:t>指采用新技术原理、新设计构思研制生产的全新产品</a:t>
                      </a:r>
                    </a:p>
                  </a:txBody>
                  <a:tcPr marL="68570" marR="685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5918">
                <a:tc>
                  <a:txBody>
                    <a:bodyPr/>
                    <a:lstStyle/>
                    <a:p>
                      <a:pPr algn="just">
                        <a:lnSpc>
                          <a:spcPts val="1800"/>
                        </a:lnSpc>
                        <a:spcAft>
                          <a:spcPts val="0"/>
                        </a:spcAft>
                      </a:pPr>
                      <a:r>
                        <a:rPr lang="en-US" sz="1600" kern="100">
                          <a:effectLst/>
                          <a:latin typeface="Times New Roman"/>
                          <a:ea typeface="宋体"/>
                        </a:rPr>
                        <a:t>4</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zh-CN" sz="1600" kern="100">
                          <a:effectLst/>
                          <a:latin typeface="Times New Roman"/>
                          <a:ea typeface="宋体"/>
                        </a:rPr>
                        <a:t>增加产品功能或提高性能</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405918">
                <a:tc>
                  <a:txBody>
                    <a:bodyPr/>
                    <a:lstStyle/>
                    <a:p>
                      <a:pPr algn="just">
                        <a:lnSpc>
                          <a:spcPts val="1800"/>
                        </a:lnSpc>
                        <a:spcAft>
                          <a:spcPts val="0"/>
                        </a:spcAft>
                      </a:pPr>
                      <a:r>
                        <a:rPr lang="en-US" sz="1600" kern="100">
                          <a:solidFill>
                            <a:srgbClr val="FF0000"/>
                          </a:solidFill>
                          <a:effectLst/>
                          <a:latin typeface="Times New Roman"/>
                          <a:ea typeface="宋体"/>
                        </a:rPr>
                        <a:t>5</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1600" kern="100">
                          <a:solidFill>
                            <a:srgbClr val="FF0000"/>
                          </a:solidFill>
                          <a:effectLst/>
                          <a:latin typeface="Times New Roman"/>
                          <a:ea typeface="宋体"/>
                        </a:rPr>
                        <a:t>提高劳动生产率</a:t>
                      </a:r>
                      <a:endParaRPr lang="zh-CN" sz="1600" kern="10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a:noFill/>
                    </a:lnB>
                  </a:tcPr>
                </a:tc>
              </a:tr>
              <a:tr h="457261">
                <a:tc>
                  <a:txBody>
                    <a:bodyPr/>
                    <a:lstStyle/>
                    <a:p>
                      <a:pPr algn="just">
                        <a:lnSpc>
                          <a:spcPts val="1800"/>
                        </a:lnSpc>
                        <a:spcAft>
                          <a:spcPts val="0"/>
                        </a:spcAft>
                      </a:pPr>
                      <a:r>
                        <a:rPr lang="en-US" sz="1600" kern="100">
                          <a:effectLst/>
                          <a:latin typeface="Times New Roman"/>
                          <a:ea typeface="宋体"/>
                        </a:rPr>
                        <a:t>6</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1600" kern="100">
                          <a:effectLst/>
                          <a:latin typeface="Times New Roman"/>
                          <a:ea typeface="宋体"/>
                        </a:rPr>
                        <a:t>减少能源消耗或提高能源使用效率</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a:noFill/>
                    </a:lnB>
                  </a:tcPr>
                </a:tc>
              </a:tr>
              <a:tr h="405918">
                <a:tc>
                  <a:txBody>
                    <a:bodyPr/>
                    <a:lstStyle/>
                    <a:p>
                      <a:pPr algn="just">
                        <a:lnSpc>
                          <a:spcPts val="1800"/>
                        </a:lnSpc>
                        <a:spcAft>
                          <a:spcPts val="0"/>
                        </a:spcAft>
                      </a:pPr>
                      <a:r>
                        <a:rPr lang="en-US" sz="1600" kern="100">
                          <a:effectLst/>
                          <a:latin typeface="Times New Roman"/>
                          <a:ea typeface="宋体"/>
                        </a:rPr>
                        <a:t>7</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1600" kern="100">
                          <a:effectLst/>
                          <a:latin typeface="Times New Roman"/>
                          <a:ea typeface="宋体"/>
                        </a:rPr>
                        <a:t>节约原材料</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a:noFill/>
                    </a:lnB>
                  </a:tcPr>
                </a:tc>
              </a:tr>
              <a:tr h="405918">
                <a:tc>
                  <a:txBody>
                    <a:bodyPr/>
                    <a:lstStyle/>
                    <a:p>
                      <a:pPr algn="just">
                        <a:lnSpc>
                          <a:spcPts val="1800"/>
                        </a:lnSpc>
                        <a:spcAft>
                          <a:spcPts val="0"/>
                        </a:spcAft>
                      </a:pPr>
                      <a:r>
                        <a:rPr lang="en-US" sz="1600" kern="100">
                          <a:effectLst/>
                          <a:latin typeface="Times New Roman"/>
                          <a:ea typeface="宋体"/>
                        </a:rPr>
                        <a:t>8</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zh-CN" sz="1600" kern="100">
                          <a:effectLst/>
                          <a:latin typeface="Times New Roman"/>
                          <a:ea typeface="宋体"/>
                        </a:rPr>
                        <a:t>减少环境污染</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a:noFill/>
                    </a:lnB>
                  </a:tcPr>
                </a:tc>
              </a:tr>
              <a:tr h="405918">
                <a:tc>
                  <a:txBody>
                    <a:bodyPr/>
                    <a:lstStyle/>
                    <a:p>
                      <a:pPr algn="just">
                        <a:lnSpc>
                          <a:spcPts val="1800"/>
                        </a:lnSpc>
                        <a:spcAft>
                          <a:spcPts val="0"/>
                        </a:spcAft>
                      </a:pPr>
                      <a:r>
                        <a:rPr lang="en-US" sz="1600" kern="100">
                          <a:effectLst/>
                          <a:latin typeface="Times New Roman"/>
                          <a:ea typeface="宋体"/>
                        </a:rPr>
                        <a:t>9</a:t>
                      </a:r>
                      <a:endParaRPr lang="zh-CN" sz="1600" kern="100">
                        <a:effectLst/>
                        <a:latin typeface="Times New Roman"/>
                        <a:ea typeface="宋体"/>
                      </a:endParaRPr>
                    </a:p>
                  </a:txBody>
                  <a:tcPr marL="68570" marR="6857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zh-CN" sz="1600" kern="100">
                          <a:effectLst/>
                          <a:latin typeface="Times New Roman"/>
                          <a:ea typeface="宋体"/>
                        </a:rPr>
                        <a:t>其他</a:t>
                      </a: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just">
                        <a:lnSpc>
                          <a:spcPts val="1800"/>
                        </a:lnSpc>
                        <a:spcAft>
                          <a:spcPts val="0"/>
                        </a:spcAft>
                      </a:pPr>
                      <a:r>
                        <a:rPr lang="en-US" sz="1600" kern="100" dirty="0">
                          <a:effectLst/>
                          <a:latin typeface="Times New Roman"/>
                          <a:ea typeface="宋体"/>
                        </a:rPr>
                        <a:t> </a:t>
                      </a:r>
                      <a:endParaRPr lang="zh-CN" sz="1600" kern="100" dirty="0">
                        <a:effectLst/>
                        <a:latin typeface="Times New Roman"/>
                        <a:ea typeface="宋体"/>
                      </a:endParaRPr>
                    </a:p>
                  </a:txBody>
                  <a:tcPr marL="68570" marR="6857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22568" name="Rectangle 3"/>
          <p:cNvSpPr>
            <a:spLocks noChangeArrowheads="1"/>
          </p:cNvSpPr>
          <p:nvPr/>
        </p:nvSpPr>
        <p:spPr bwMode="auto">
          <a:xfrm>
            <a:off x="1116013" y="620713"/>
            <a:ext cx="6646862"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indent="304800" algn="ctr"/>
            <a:r>
              <a:rPr lang="en-US" altLang="zh-CN" sz="3200">
                <a:latin typeface="Times New Roman" pitchFamily="18" charset="0"/>
                <a:cs typeface="Times New Roman" pitchFamily="18" charset="0"/>
              </a:rPr>
              <a:t>4. </a:t>
            </a:r>
            <a:r>
              <a:rPr lang="zh-CN" altLang="en-US" sz="3200">
                <a:latin typeface="Times New Roman" pitchFamily="18" charset="0"/>
                <a:cs typeface="Times New Roman" pitchFamily="18" charset="0"/>
              </a:rPr>
              <a:t>研发项目技术经济目标分类目录</a:t>
            </a:r>
            <a:endParaRPr lang="zh-CN" altLang="en-US" sz="200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注意：</a:t>
            </a:r>
            <a:endParaRPr lang="en-US" altLang="zh-CN" dirty="0" smtClean="0"/>
          </a:p>
          <a:p>
            <a:r>
              <a:rPr lang="zh-CN" altLang="en-US" dirty="0" smtClean="0"/>
              <a:t>项目名称含有“生产线、技改、改造、技术改造、推广、年产、打样、翻新、产业化、示范”字样的项目，不属于</a:t>
            </a:r>
            <a:r>
              <a:rPr lang="en-US" altLang="zh-CN" dirty="0" smtClean="0"/>
              <a:t>R&amp;D</a:t>
            </a:r>
            <a:r>
              <a:rPr lang="zh-CN" altLang="en-US" dirty="0" smtClean="0"/>
              <a:t>项目</a:t>
            </a:r>
            <a:endParaRPr lang="zh-CN" altLang="en-US" dirty="0"/>
          </a:p>
        </p:txBody>
      </p:sp>
    </p:spTree>
    <p:extLst>
      <p:ext uri="{BB962C8B-B14F-4D97-AF65-F5344CB8AC3E}">
        <p14:creationId xmlns:p14="http://schemas.microsoft.com/office/powerpoint/2010/main" val="10728233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r>
              <a:rPr lang="zh-CN" altLang="en-US" smtClean="0"/>
              <a:t>四、</a:t>
            </a:r>
            <a:r>
              <a:rPr lang="en-US" altLang="zh-CN" smtClean="0"/>
              <a:t>107-2</a:t>
            </a:r>
            <a:r>
              <a:rPr lang="zh-CN" altLang="en-US" smtClean="0"/>
              <a:t>表</a:t>
            </a:r>
          </a:p>
        </p:txBody>
      </p:sp>
      <p:pic>
        <p:nvPicPr>
          <p:cNvPr id="1741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0"/>
            <a:ext cx="71294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r>
              <a:rPr lang="zh-CN" altLang="en-US" sz="4000" dirty="0" smtClean="0"/>
              <a:t>研发人员合计（</a:t>
            </a:r>
            <a:r>
              <a:rPr lang="en-US" altLang="zh-CN" sz="4000" dirty="0" smtClean="0"/>
              <a:t>3</a:t>
            </a:r>
            <a:r>
              <a:rPr lang="zh-CN" altLang="en-US" sz="4000" dirty="0" smtClean="0"/>
              <a:t>）</a:t>
            </a:r>
          </a:p>
        </p:txBody>
      </p:sp>
      <p:sp>
        <p:nvSpPr>
          <p:cNvPr id="24579" name="内容占位符 2"/>
          <p:cNvSpPr>
            <a:spLocks noGrp="1"/>
          </p:cNvSpPr>
          <p:nvPr>
            <p:ph idx="1"/>
          </p:nvPr>
        </p:nvSpPr>
        <p:spPr/>
        <p:txBody>
          <a:bodyPr/>
          <a:lstStyle/>
          <a:p>
            <a:r>
              <a:rPr lang="zh-CN" altLang="en-US" dirty="0" smtClean="0"/>
              <a:t>指报告期内企业内部</a:t>
            </a:r>
            <a:r>
              <a:rPr lang="zh-CN" altLang="en-US" dirty="0" smtClean="0">
                <a:solidFill>
                  <a:srgbClr val="FF0000"/>
                </a:solidFill>
              </a:rPr>
              <a:t>直接参加研发项目人员</a:t>
            </a:r>
            <a:r>
              <a:rPr lang="zh-CN" altLang="en-US" dirty="0" smtClean="0"/>
              <a:t>，以及</a:t>
            </a:r>
            <a:r>
              <a:rPr lang="zh-CN" altLang="en-US" dirty="0" smtClean="0">
                <a:solidFill>
                  <a:srgbClr val="FF0000"/>
                </a:solidFill>
              </a:rPr>
              <a:t>研发活动的管理</a:t>
            </a:r>
            <a:r>
              <a:rPr lang="zh-CN" altLang="en-US" dirty="0" smtClean="0"/>
              <a:t>和</a:t>
            </a:r>
            <a:r>
              <a:rPr lang="zh-CN" altLang="en-US" dirty="0" smtClean="0">
                <a:solidFill>
                  <a:srgbClr val="FF0000"/>
                </a:solidFill>
              </a:rPr>
              <a:t>直接服务的人员</a:t>
            </a:r>
            <a:r>
              <a:rPr lang="zh-CN" altLang="en-US" dirty="0" smtClean="0"/>
              <a:t>。不包括全年累计从事研发活动时间占制度工作时间</a:t>
            </a:r>
            <a:r>
              <a:rPr lang="en-US" altLang="zh-CN" dirty="0" smtClean="0"/>
              <a:t>10%</a:t>
            </a:r>
            <a:r>
              <a:rPr lang="zh-CN" altLang="en-US" dirty="0" smtClean="0"/>
              <a:t>以下的人员。</a:t>
            </a:r>
            <a:endParaRPr lang="en-US" altLang="zh-CN"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t>研发人员合计（</a:t>
            </a:r>
            <a:r>
              <a:rPr lang="en-US" altLang="zh-CN" sz="4000" dirty="0" smtClean="0"/>
              <a:t>3</a:t>
            </a:r>
            <a:r>
              <a:rPr lang="zh-CN" altLang="en-US" sz="4000" dirty="0" smtClean="0"/>
              <a:t>）</a:t>
            </a:r>
            <a:endParaRPr lang="zh-CN" altLang="en-US" sz="4000" dirty="0"/>
          </a:p>
        </p:txBody>
      </p:sp>
      <p:sp>
        <p:nvSpPr>
          <p:cNvPr id="3" name="内容占位符 2"/>
          <p:cNvSpPr>
            <a:spLocks noGrp="1"/>
          </p:cNvSpPr>
          <p:nvPr>
            <p:ph idx="1"/>
          </p:nvPr>
        </p:nvSpPr>
        <p:spPr/>
        <p:txBody>
          <a:bodyPr/>
          <a:lstStyle/>
          <a:p>
            <a:r>
              <a:rPr lang="zh-CN" altLang="en-US" dirty="0" smtClean="0">
                <a:solidFill>
                  <a:srgbClr val="FF0000"/>
                </a:solidFill>
              </a:rPr>
              <a:t>参加研发项目人员</a:t>
            </a:r>
            <a:r>
              <a:rPr lang="zh-CN" altLang="en-US" dirty="0" smtClean="0"/>
              <a:t>指企业编入某研发项目组并实际从事（参与）研发活动的人员。研发项目组一般指企业认定的从事研发活动的最小单元，其人员指实际从事（参与）研发项目活动的时间（不包括加班时间）占制度工作时间</a:t>
            </a:r>
            <a:r>
              <a:rPr lang="en-US" altLang="zh-CN" dirty="0" smtClean="0"/>
              <a:t>10%</a:t>
            </a:r>
            <a:r>
              <a:rPr lang="zh-CN" altLang="en-US" dirty="0" smtClean="0"/>
              <a:t>及以上的人员。若项目在报告期内确认研发活动工作失败，也应按其实际情况填写参加项目组活动的人员。项目组人员</a:t>
            </a:r>
            <a:r>
              <a:rPr lang="zh-CN" altLang="en-US" dirty="0" smtClean="0">
                <a:solidFill>
                  <a:srgbClr val="FF0000"/>
                </a:solidFill>
              </a:rPr>
              <a:t>不包括</a:t>
            </a:r>
            <a:r>
              <a:rPr lang="zh-CN" altLang="en-US" dirty="0" smtClean="0"/>
              <a:t>外单位参加本企业研发项目的人员和临时协作人员；</a:t>
            </a:r>
          </a:p>
          <a:p>
            <a:endParaRPr lang="zh-CN" altLang="en-US" dirty="0"/>
          </a:p>
        </p:txBody>
      </p:sp>
    </p:spTree>
    <p:extLst>
      <p:ext uri="{BB962C8B-B14F-4D97-AF65-F5344CB8AC3E}">
        <p14:creationId xmlns:p14="http://schemas.microsoft.com/office/powerpoint/2010/main" val="36482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smtClean="0"/>
              <a:t>二、</a:t>
            </a:r>
            <a:r>
              <a:rPr lang="en-US" altLang="zh-CN" smtClean="0"/>
              <a:t>107-1</a:t>
            </a:r>
            <a:r>
              <a:rPr lang="zh-CN" altLang="en-US" smtClean="0"/>
              <a:t>表</a:t>
            </a:r>
          </a:p>
        </p:txBody>
      </p:sp>
      <p:pic>
        <p:nvPicPr>
          <p:cNvPr id="21506"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0"/>
            <a:ext cx="6697663" cy="698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ircle(in)">
                                      <p:cBhvr>
                                        <p:cTn id="7"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t>研发人员合计（</a:t>
            </a:r>
            <a:r>
              <a:rPr lang="en-US" altLang="zh-CN" sz="4000" dirty="0" smtClean="0"/>
              <a:t>3</a:t>
            </a:r>
            <a:r>
              <a:rPr lang="zh-CN" altLang="en-US" sz="4000" dirty="0" smtClean="0"/>
              <a:t>）</a:t>
            </a:r>
            <a:endParaRPr lang="zh-CN" altLang="en-US" sz="4000" dirty="0"/>
          </a:p>
        </p:txBody>
      </p:sp>
      <p:sp>
        <p:nvSpPr>
          <p:cNvPr id="3" name="内容占位符 2"/>
          <p:cNvSpPr>
            <a:spLocks noGrp="1"/>
          </p:cNvSpPr>
          <p:nvPr>
            <p:ph idx="1"/>
          </p:nvPr>
        </p:nvSpPr>
        <p:spPr/>
        <p:txBody>
          <a:bodyPr/>
          <a:lstStyle/>
          <a:p>
            <a:r>
              <a:rPr lang="zh-CN" altLang="en-US" sz="2800" dirty="0" smtClean="0">
                <a:solidFill>
                  <a:srgbClr val="FF0000"/>
                </a:solidFill>
              </a:rPr>
              <a:t>研发活动管理人员</a:t>
            </a:r>
            <a:r>
              <a:rPr lang="zh-CN" altLang="en-US" sz="2800" dirty="0" smtClean="0"/>
              <a:t>包括企业主管研发活动工作的负责人，企业研发活动管理部门（科研管理处、部、科等）的工作人员以及企业办技术中心、科研院（所）、中试车间、试验基地、实验室等的管理人员；</a:t>
            </a:r>
          </a:p>
          <a:p>
            <a:r>
              <a:rPr lang="zh-CN" altLang="en-US" sz="2800" dirty="0" smtClean="0">
                <a:solidFill>
                  <a:srgbClr val="FF0000"/>
                </a:solidFill>
              </a:rPr>
              <a:t>研发服务人员</a:t>
            </a:r>
            <a:r>
              <a:rPr lang="zh-CN" altLang="en-US" sz="2800" dirty="0" smtClean="0"/>
              <a:t>为研发活动提供直接服务的人员包括为研发活动提供资料文献、材料供应、设备维护等服务的人员（含中试车间、实验室、试验基地等的工人），但不包括为研发活动提供间接服务的保卫、医疗保健、司机、食堂人员、茶炉工、水暖工、清洁工等人员。</a:t>
            </a:r>
          </a:p>
          <a:p>
            <a:endParaRPr lang="zh-CN" altLang="en-US" dirty="0"/>
          </a:p>
        </p:txBody>
      </p:sp>
    </p:spTree>
    <p:extLst>
      <p:ext uri="{BB962C8B-B14F-4D97-AF65-F5344CB8AC3E}">
        <p14:creationId xmlns:p14="http://schemas.microsoft.com/office/powerpoint/2010/main" val="3800371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sz="4000" smtClean="0"/>
              <a:t>研发人员合计中全职人员（</a:t>
            </a:r>
            <a:r>
              <a:rPr lang="en-US" altLang="zh-CN" sz="4000" smtClean="0"/>
              <a:t>8</a:t>
            </a:r>
            <a:r>
              <a:rPr lang="zh-CN" altLang="en-US" sz="4000" smtClean="0"/>
              <a:t>）</a:t>
            </a:r>
          </a:p>
        </p:txBody>
      </p:sp>
      <p:sp>
        <p:nvSpPr>
          <p:cNvPr id="25603" name="内容占位符 2"/>
          <p:cNvSpPr>
            <a:spLocks noGrp="1"/>
          </p:cNvSpPr>
          <p:nvPr>
            <p:ph idx="1"/>
          </p:nvPr>
        </p:nvSpPr>
        <p:spPr/>
        <p:txBody>
          <a:bodyPr/>
          <a:lstStyle/>
          <a:p>
            <a:r>
              <a:rPr lang="zh-CN" altLang="en-US" smtClean="0"/>
              <a:t>指报告期内企业研发人员中实际从事研发活动的时间占制度工作时间</a:t>
            </a:r>
            <a:r>
              <a:rPr lang="en-US" altLang="zh-CN" smtClean="0"/>
              <a:t>90%</a:t>
            </a:r>
            <a:r>
              <a:rPr lang="zh-CN" altLang="en-US" smtClean="0"/>
              <a:t>及以上的人员。在企业研发活动管理部门（科研管理处、部、科等）专职从事研发管理工作的人员、企业办研发机构中专职从事研发活动以及管理和直接服务人员，以及上述人员以外主要从事研发项目活动的人员可视作全职人员。</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zh-CN" altLang="en-US" sz="4000" smtClean="0"/>
              <a:t>研发经费支出合计（</a:t>
            </a:r>
            <a:r>
              <a:rPr lang="en-US" altLang="zh-CN" sz="4000" smtClean="0"/>
              <a:t>54</a:t>
            </a:r>
            <a:r>
              <a:rPr lang="zh-CN" altLang="en-US" sz="4000" smtClean="0"/>
              <a:t>）</a:t>
            </a:r>
          </a:p>
        </p:txBody>
      </p:sp>
      <p:sp>
        <p:nvSpPr>
          <p:cNvPr id="26627" name="内容占位符 2"/>
          <p:cNvSpPr>
            <a:spLocks noGrp="1"/>
          </p:cNvSpPr>
          <p:nvPr>
            <p:ph idx="1"/>
          </p:nvPr>
        </p:nvSpPr>
        <p:spPr/>
        <p:txBody>
          <a:bodyPr/>
          <a:lstStyle/>
          <a:p>
            <a:r>
              <a:rPr lang="zh-CN" altLang="en-US" smtClean="0"/>
              <a:t>指报告期内企业研发活动的经费支出合计，包括企业内部的日常研发经费支出，当年形成用于研发的固定资产支出和委托外单位开展研发的经费支出。</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zh-CN" altLang="en-US" sz="4000" smtClean="0"/>
              <a:t>研发经费支出合计中使用来自政府部门的研发资金（</a:t>
            </a:r>
            <a:r>
              <a:rPr lang="en-US" altLang="zh-CN" sz="4000" smtClean="0"/>
              <a:t>21</a:t>
            </a:r>
            <a:r>
              <a:rPr lang="zh-CN" altLang="en-US" sz="4000" smtClean="0"/>
              <a:t>） </a:t>
            </a:r>
          </a:p>
        </p:txBody>
      </p:sp>
      <p:sp>
        <p:nvSpPr>
          <p:cNvPr id="27651" name="内容占位符 2"/>
          <p:cNvSpPr>
            <a:spLocks noGrp="1"/>
          </p:cNvSpPr>
          <p:nvPr>
            <p:ph idx="1"/>
          </p:nvPr>
        </p:nvSpPr>
        <p:spPr/>
        <p:txBody>
          <a:bodyPr/>
          <a:lstStyle/>
          <a:p>
            <a:r>
              <a:rPr lang="zh-CN" altLang="en-US" smtClean="0"/>
              <a:t>指报告期内企业使用的从政府有关部门得到的研发活动资金，包括纳入国家计划的中间试验费、政府科技贷款等。</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en-US" sz="4000" smtClean="0"/>
              <a:t>企业内部的日常研发经费支出（</a:t>
            </a:r>
            <a:r>
              <a:rPr lang="en-US" altLang="zh-CN" sz="4000" smtClean="0"/>
              <a:t>9</a:t>
            </a:r>
            <a:r>
              <a:rPr lang="zh-CN" altLang="en-US" sz="4000" smtClean="0"/>
              <a:t>）</a:t>
            </a:r>
          </a:p>
        </p:txBody>
      </p:sp>
      <p:sp>
        <p:nvSpPr>
          <p:cNvPr id="28675" name="内容占位符 2"/>
          <p:cNvSpPr>
            <a:spLocks noGrp="1"/>
          </p:cNvSpPr>
          <p:nvPr>
            <p:ph idx="1"/>
          </p:nvPr>
        </p:nvSpPr>
        <p:spPr/>
        <p:txBody>
          <a:bodyPr/>
          <a:lstStyle/>
          <a:p>
            <a:r>
              <a:rPr lang="zh-CN" altLang="en-US" sz="2400" dirty="0" smtClean="0"/>
              <a:t>指报告期内企业内部研发活动的直接支出，以及用于研发活动的管理费、服务费以及外协加工费等支出。</a:t>
            </a:r>
            <a:endParaRPr lang="en-US" altLang="zh-CN" sz="2400" dirty="0" smtClean="0"/>
          </a:p>
          <a:p>
            <a:endParaRPr lang="en-US" altLang="zh-CN" sz="2400" dirty="0" smtClean="0">
              <a:solidFill>
                <a:srgbClr val="FF0000"/>
              </a:solidFill>
            </a:endParaRPr>
          </a:p>
          <a:p>
            <a:endParaRPr lang="en-US" altLang="zh-CN" sz="2400" dirty="0" smtClean="0"/>
          </a:p>
          <a:p>
            <a:endParaRPr lang="en-US" altLang="zh-CN" sz="2400" dirty="0"/>
          </a:p>
        </p:txBody>
      </p:sp>
      <p:graphicFrame>
        <p:nvGraphicFramePr>
          <p:cNvPr id="2" name="表格 1"/>
          <p:cNvGraphicFramePr>
            <a:graphicFrameLocks noGrp="1"/>
          </p:cNvGraphicFramePr>
          <p:nvPr>
            <p:extLst>
              <p:ext uri="{D42A27DB-BD31-4B8C-83A1-F6EECF244321}">
                <p14:modId xmlns:p14="http://schemas.microsoft.com/office/powerpoint/2010/main" val="132059001"/>
              </p:ext>
            </p:extLst>
          </p:nvPr>
        </p:nvGraphicFramePr>
        <p:xfrm>
          <a:off x="323528" y="2492896"/>
          <a:ext cx="8568952" cy="4182422"/>
        </p:xfrm>
        <a:graphic>
          <a:graphicData uri="http://schemas.openxmlformats.org/drawingml/2006/table">
            <a:tbl>
              <a:tblPr firstRow="1" bandRow="1">
                <a:tableStyleId>{C4B1156A-380E-4F78-BDF5-A606A8083BF9}</a:tableStyleId>
              </a:tblPr>
              <a:tblGrid>
                <a:gridCol w="4392488"/>
                <a:gridCol w="4176464"/>
              </a:tblGrid>
              <a:tr h="677222">
                <a:tc>
                  <a:txBody>
                    <a:bodyPr/>
                    <a:lstStyle/>
                    <a:p>
                      <a:pPr algn="ctr"/>
                      <a:r>
                        <a:rPr lang="zh-CN" altLang="en-US" sz="2800" dirty="0" smtClean="0"/>
                        <a:t>包括</a:t>
                      </a:r>
                      <a:endParaRPr lang="zh-CN" altLang="en-US" sz="2800" dirty="0"/>
                    </a:p>
                  </a:txBody>
                  <a:tcPr anchor="ctr"/>
                </a:tc>
                <a:tc>
                  <a:txBody>
                    <a:bodyPr/>
                    <a:lstStyle/>
                    <a:p>
                      <a:pPr marL="0" algn="ctr" defTabSz="914400" rtl="0" eaLnBrk="1" latinLnBrk="0" hangingPunct="1"/>
                      <a:r>
                        <a:rPr lang="zh-CN" altLang="en-US" sz="2800" b="1" kern="1200" dirty="0" smtClean="0">
                          <a:solidFill>
                            <a:schemeClr val="dk1"/>
                          </a:solidFill>
                          <a:latin typeface="+mn-lt"/>
                          <a:ea typeface="+mn-ea"/>
                          <a:cs typeface="+mn-cs"/>
                        </a:rPr>
                        <a:t>不包括</a:t>
                      </a:r>
                      <a:endParaRPr lang="zh-CN" altLang="en-US" sz="2800" b="1" kern="1200" dirty="0">
                        <a:solidFill>
                          <a:schemeClr val="dk1"/>
                        </a:solidFill>
                        <a:latin typeface="+mn-lt"/>
                        <a:ea typeface="+mn-ea"/>
                        <a:cs typeface="+mn-cs"/>
                      </a:endParaRPr>
                    </a:p>
                  </a:txBody>
                  <a:tcPr anchor="ctr"/>
                </a:tc>
              </a:tr>
              <a:tr h="3355226">
                <a:tc>
                  <a:txBody>
                    <a:bodyPr/>
                    <a:lstStyle/>
                    <a:p>
                      <a:r>
                        <a:rPr lang="en-US" altLang="zh-CN" sz="2800" dirty="0" smtClean="0"/>
                        <a:t>1.</a:t>
                      </a:r>
                      <a:r>
                        <a:rPr lang="zh-CN" altLang="en-US" sz="2800" dirty="0" smtClean="0"/>
                        <a:t>人员人工费</a:t>
                      </a:r>
                      <a:endParaRPr lang="en-US" altLang="zh-CN" sz="2800" dirty="0" smtClean="0"/>
                    </a:p>
                    <a:p>
                      <a:r>
                        <a:rPr lang="en-US" altLang="zh-CN" sz="2800" dirty="0" smtClean="0"/>
                        <a:t>2.</a:t>
                      </a:r>
                      <a:r>
                        <a:rPr lang="zh-CN" altLang="en-US" sz="2800" dirty="0" smtClean="0"/>
                        <a:t>直接投入（包括原材料费等）</a:t>
                      </a:r>
                      <a:endParaRPr lang="en-US" altLang="zh-CN" sz="2800" dirty="0" smtClean="0"/>
                    </a:p>
                    <a:p>
                      <a:r>
                        <a:rPr lang="en-US" altLang="zh-CN" sz="2800" dirty="0" smtClean="0"/>
                        <a:t>3.</a:t>
                      </a:r>
                      <a:r>
                        <a:rPr lang="zh-CN" altLang="en-US" sz="2800" dirty="0" smtClean="0"/>
                        <a:t>折旧费用与长期费用摊销</a:t>
                      </a:r>
                      <a:endParaRPr lang="en-US" altLang="zh-CN" sz="2800" dirty="0" smtClean="0"/>
                    </a:p>
                    <a:p>
                      <a:r>
                        <a:rPr lang="en-US" altLang="zh-CN" sz="2800" dirty="0" smtClean="0"/>
                        <a:t>4.</a:t>
                      </a:r>
                      <a:r>
                        <a:rPr lang="zh-CN" altLang="en-US" sz="2800" dirty="0" smtClean="0"/>
                        <a:t>无形资产摊销</a:t>
                      </a:r>
                      <a:endParaRPr lang="en-US" altLang="zh-CN" sz="2800" dirty="0" smtClean="0"/>
                    </a:p>
                    <a:p>
                      <a:r>
                        <a:rPr lang="en-US" altLang="zh-CN" sz="2800" dirty="0" smtClean="0"/>
                        <a:t>5.</a:t>
                      </a:r>
                      <a:r>
                        <a:rPr lang="zh-CN" altLang="en-US" sz="2800" dirty="0" smtClean="0"/>
                        <a:t>其他费用（含设计费、装备调试费等）</a:t>
                      </a:r>
                      <a:endParaRPr lang="zh-CN" altLang="en-US" sz="2800" dirty="0"/>
                    </a:p>
                  </a:txBody>
                  <a:tcPr/>
                </a:tc>
                <a:tc>
                  <a:txBody>
                    <a:bodyPr/>
                    <a:lstStyle/>
                    <a:p>
                      <a:r>
                        <a:rPr lang="en-US" altLang="zh-CN" sz="2800" dirty="0" smtClean="0"/>
                        <a:t>1.</a:t>
                      </a:r>
                      <a:r>
                        <a:rPr lang="zh-CN" altLang="en-US" sz="2800" dirty="0" smtClean="0"/>
                        <a:t>当年形成用于研发的固定资产支出</a:t>
                      </a:r>
                      <a:endParaRPr lang="en-US" altLang="zh-CN" sz="2800" dirty="0" smtClean="0"/>
                    </a:p>
                    <a:p>
                      <a:r>
                        <a:rPr lang="en-US" altLang="zh-CN" sz="2800" dirty="0" smtClean="0"/>
                        <a:t>2.</a:t>
                      </a:r>
                      <a:r>
                        <a:rPr lang="zh-CN" altLang="en-US" sz="2800" dirty="0" smtClean="0"/>
                        <a:t>委托外单位开展研发的经费支出</a:t>
                      </a:r>
                      <a:endParaRPr lang="en-US" altLang="zh-CN" sz="2800" dirty="0" smtClean="0"/>
                    </a:p>
                    <a:p>
                      <a:r>
                        <a:rPr lang="en-US" altLang="zh-CN" sz="2800" dirty="0" smtClean="0"/>
                        <a:t>3.</a:t>
                      </a:r>
                      <a:r>
                        <a:rPr lang="zh-CN" altLang="en-US" sz="2800" dirty="0" smtClean="0"/>
                        <a:t>生产性活动支出</a:t>
                      </a:r>
                      <a:endParaRPr lang="en-US" altLang="zh-CN" sz="2800" dirty="0" smtClean="0"/>
                    </a:p>
                    <a:p>
                      <a:r>
                        <a:rPr lang="en-US" altLang="zh-CN" sz="2800" dirty="0" smtClean="0"/>
                        <a:t>4.</a:t>
                      </a:r>
                      <a:r>
                        <a:rPr lang="zh-CN" altLang="en-US" sz="2800" dirty="0" smtClean="0"/>
                        <a:t>归还贷款支出</a:t>
                      </a:r>
                      <a:endParaRPr lang="en-US" altLang="zh-CN" sz="2800" dirty="0" smtClean="0"/>
                    </a:p>
                    <a:p>
                      <a:r>
                        <a:rPr lang="en-US" altLang="zh-CN" sz="2800" dirty="0" smtClean="0"/>
                        <a:t>5.</a:t>
                      </a:r>
                      <a:r>
                        <a:rPr lang="zh-CN" altLang="en-US" sz="2800" dirty="0" smtClean="0"/>
                        <a:t>购买专利等无形资产支出</a:t>
                      </a:r>
                      <a:endParaRPr lang="zh-CN" altLang="en-US" sz="2800" dirty="0"/>
                    </a:p>
                  </a:txBody>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对于在财务上单独核算研究开发费或技术开发费的企业，该指标直接抄取相应会计科目当年实际发生</a:t>
            </a:r>
            <a:r>
              <a:rPr lang="zh-CN" altLang="en-US" dirty="0" smtClean="0"/>
              <a:t>额</a:t>
            </a:r>
            <a:r>
              <a:rPr lang="zh-CN" altLang="en-US" dirty="0"/>
              <a:t>。</a:t>
            </a:r>
            <a:endParaRPr lang="en-US" altLang="zh-CN" dirty="0" smtClean="0"/>
          </a:p>
          <a:p>
            <a:r>
              <a:rPr lang="zh-CN" altLang="en-US" dirty="0" smtClean="0"/>
              <a:t>对于</a:t>
            </a:r>
            <a:r>
              <a:rPr lang="zh-CN" altLang="en-US" dirty="0"/>
              <a:t>在财务上未单独核算研究开发费或技术开发费的企业，该指标应分项目归集整理，即按项目分列人员劳务费、原材料费、其他费用等支出项，再加上未列入项目经费的相关人员工资、管理和服务费用等支出取得。</a:t>
            </a:r>
          </a:p>
          <a:p>
            <a:endParaRPr lang="zh-CN" altLang="en-US" dirty="0"/>
          </a:p>
        </p:txBody>
      </p:sp>
    </p:spTree>
    <p:extLst>
      <p:ext uri="{BB962C8B-B14F-4D97-AF65-F5344CB8AC3E}">
        <p14:creationId xmlns:p14="http://schemas.microsoft.com/office/powerpoint/2010/main" val="42660197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r>
              <a:rPr lang="zh-CN" altLang="en-US" sz="4000" dirty="0" smtClean="0"/>
              <a:t>企业内部的日常研发经费支出中人员人工费（包含各种补贴）（</a:t>
            </a:r>
            <a:r>
              <a:rPr lang="en-US" altLang="zh-CN" sz="4000" dirty="0" smtClean="0"/>
              <a:t>10</a:t>
            </a:r>
            <a:r>
              <a:rPr lang="zh-CN" altLang="en-US" sz="4000" dirty="0" smtClean="0"/>
              <a:t>）</a:t>
            </a:r>
          </a:p>
        </p:txBody>
      </p:sp>
      <p:sp>
        <p:nvSpPr>
          <p:cNvPr id="29699" name="内容占位符 2"/>
          <p:cNvSpPr>
            <a:spLocks noGrp="1"/>
          </p:cNvSpPr>
          <p:nvPr>
            <p:ph idx="1"/>
          </p:nvPr>
        </p:nvSpPr>
        <p:spPr/>
        <p:txBody>
          <a:bodyPr/>
          <a:lstStyle/>
          <a:p>
            <a:r>
              <a:rPr lang="zh-CN" altLang="en-US" smtClean="0"/>
              <a:t>指报告期内企业支付给研发人员的工资薪金，包括基本工资、奖金、津贴、补贴、各种保险、年终加薪、加班工资以及与研发人员任职或者受雇有关的其他支出。</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r>
              <a:rPr lang="zh-CN" altLang="en-US" sz="4000" smtClean="0"/>
              <a:t>企业内部的日常研发经费支出中原材料费（</a:t>
            </a:r>
            <a:r>
              <a:rPr lang="en-US" altLang="zh-CN" sz="4000" smtClean="0"/>
              <a:t>11</a:t>
            </a:r>
            <a:r>
              <a:rPr lang="zh-CN" altLang="en-US" sz="4000" smtClean="0"/>
              <a:t>）</a:t>
            </a:r>
          </a:p>
        </p:txBody>
      </p:sp>
      <p:sp>
        <p:nvSpPr>
          <p:cNvPr id="30723" name="内容占位符 2"/>
          <p:cNvSpPr>
            <a:spLocks noGrp="1"/>
          </p:cNvSpPr>
          <p:nvPr>
            <p:ph idx="1"/>
          </p:nvPr>
        </p:nvSpPr>
        <p:spPr/>
        <p:txBody>
          <a:bodyPr/>
          <a:lstStyle/>
          <a:p>
            <a:r>
              <a:rPr lang="zh-CN" altLang="en-US" dirty="0" smtClean="0"/>
              <a:t>指报告期内企业为实施研发项目而购买的原材料等相关支出。</a:t>
            </a:r>
            <a:endParaRPr lang="en-US" altLang="zh-CN" dirty="0" smtClean="0"/>
          </a:p>
          <a:p>
            <a:r>
              <a:rPr lang="zh-CN" altLang="en-US" dirty="0" smtClean="0"/>
              <a:t>如：水和燃料（包括煤气和电）使用费等，实际消耗的原材料、辅助材料、备用配件、外购半成品，用于中间试验和产品试制达不到固定资产标准的模具、样品、样机及一般测试手段购置费、试制产品的检验费等。</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sz="4000" smtClean="0"/>
              <a:t>企业内部的日常研发经费支出中折旧费用与长期费用摊销（</a:t>
            </a:r>
            <a:r>
              <a:rPr lang="en-US" altLang="zh-CN" sz="4000" smtClean="0"/>
              <a:t>12</a:t>
            </a:r>
            <a:r>
              <a:rPr lang="zh-CN" altLang="en-US" sz="4000" smtClean="0"/>
              <a:t>）</a:t>
            </a:r>
            <a:endParaRPr lang="zh-CN" altLang="en-US" smtClean="0"/>
          </a:p>
        </p:txBody>
      </p:sp>
      <p:sp>
        <p:nvSpPr>
          <p:cNvPr id="31747" name="内容占位符 2"/>
          <p:cNvSpPr>
            <a:spLocks noGrp="1"/>
          </p:cNvSpPr>
          <p:nvPr>
            <p:ph idx="1"/>
          </p:nvPr>
        </p:nvSpPr>
        <p:spPr/>
        <p:txBody>
          <a:bodyPr/>
          <a:lstStyle/>
          <a:p>
            <a:r>
              <a:rPr lang="zh-CN" altLang="en-US" smtClean="0"/>
              <a:t>指报告期内企业为实施研发活动而购置的仪器和设备以及在用建筑物的折旧费用，包括研发设施改建、改装、装修和修理过程中发生的长期待摊费用。</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r>
              <a:rPr lang="zh-CN" altLang="en-US" sz="4000" smtClean="0"/>
              <a:t>企业内部的日常研发经费支出中无形资产摊销（</a:t>
            </a:r>
            <a:r>
              <a:rPr lang="en-US" altLang="zh-CN" sz="4000" smtClean="0"/>
              <a:t>13</a:t>
            </a:r>
            <a:r>
              <a:rPr lang="zh-CN" altLang="en-US" sz="4000" smtClean="0"/>
              <a:t>）</a:t>
            </a:r>
          </a:p>
        </p:txBody>
      </p:sp>
      <p:sp>
        <p:nvSpPr>
          <p:cNvPr id="32771" name="内容占位符 2"/>
          <p:cNvSpPr>
            <a:spLocks noGrp="1"/>
          </p:cNvSpPr>
          <p:nvPr>
            <p:ph idx="1"/>
          </p:nvPr>
        </p:nvSpPr>
        <p:spPr/>
        <p:txBody>
          <a:bodyPr/>
          <a:lstStyle/>
          <a:p>
            <a:r>
              <a:rPr lang="zh-CN" altLang="en-US" smtClean="0"/>
              <a:t>指报告期内企业因研发活动需要购入的专有技术（包括专利、非专利发明、许可证、专有技术、设计和计算方法等）所发生的费用摊销。</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zh-CN" altLang="en-US" sz="4000" smtClean="0"/>
              <a:t>什么是研发</a:t>
            </a:r>
          </a:p>
        </p:txBody>
      </p:sp>
      <p:sp>
        <p:nvSpPr>
          <p:cNvPr id="5123" name="内容占位符 2"/>
          <p:cNvSpPr>
            <a:spLocks noGrp="1"/>
          </p:cNvSpPr>
          <p:nvPr>
            <p:ph idx="1"/>
          </p:nvPr>
        </p:nvSpPr>
        <p:spPr/>
        <p:txBody>
          <a:bodyPr/>
          <a:lstStyle/>
          <a:p>
            <a:r>
              <a:rPr lang="zh-CN" altLang="en-US" smtClean="0"/>
              <a:t>研究与试验发展简称研发 ，指在科学技术领域，为增加知识总量、以及运用这些知识去创造新的应用进行的系统的创造性的活动，包括基础研究、应用研究、试验发展三类活动。</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r>
              <a:rPr lang="zh-CN" altLang="en-US" sz="4000" smtClean="0"/>
              <a:t>企业内部的日常研发经费支出中的其他费用（</a:t>
            </a:r>
            <a:r>
              <a:rPr lang="en-US" altLang="zh-CN" sz="4000" smtClean="0"/>
              <a:t>14</a:t>
            </a:r>
            <a:r>
              <a:rPr lang="zh-CN" altLang="en-US" sz="4000" smtClean="0"/>
              <a:t>）</a:t>
            </a:r>
          </a:p>
        </p:txBody>
      </p:sp>
      <p:sp>
        <p:nvSpPr>
          <p:cNvPr id="33795" name="内容占位符 2"/>
          <p:cNvSpPr>
            <a:spLocks noGrp="1"/>
          </p:cNvSpPr>
          <p:nvPr>
            <p:ph idx="1"/>
          </p:nvPr>
        </p:nvSpPr>
        <p:spPr/>
        <p:txBody>
          <a:bodyPr/>
          <a:lstStyle/>
          <a:p>
            <a:r>
              <a:rPr lang="zh-CN" altLang="en-US" smtClean="0"/>
              <a:t>指报告期内企业为研发活动所发生的除人员人工费、原材料费、折旧费用与长期费用摊销、无形资产摊销等费用之外的其他费用，包括用于研发活动的设计费、装备调试费、办公费、通讯费、专利申请维护费、高新科技研发保险费等。</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AF02EF6D-8462-4D4A-BCA0-2F2C87E08B81}" type="slidenum">
              <a:rPr lang="en-US" altLang="zh-CN" smtClean="0"/>
              <a:pPr/>
              <a:t>41</a:t>
            </a:fld>
            <a:endParaRPr lang="en-US" altLang="zh-CN" smtClean="0"/>
          </a:p>
        </p:txBody>
      </p:sp>
      <p:sp>
        <p:nvSpPr>
          <p:cNvPr id="34819" name="Rectangle 2"/>
          <p:cNvSpPr>
            <a:spLocks noGrp="1" noChangeArrowheads="1"/>
          </p:cNvSpPr>
          <p:nvPr>
            <p:ph type="title"/>
          </p:nvPr>
        </p:nvSpPr>
        <p:spPr/>
        <p:txBody>
          <a:bodyPr/>
          <a:lstStyle/>
          <a:p>
            <a:r>
              <a:rPr lang="zh-CN" altLang="en-US" sz="2800" b="1" smtClean="0">
                <a:solidFill>
                  <a:srgbClr val="FFFF66"/>
                </a:solidFill>
              </a:rPr>
              <a:t>  研发经费情况</a:t>
            </a:r>
            <a:endParaRPr lang="zh-CN" altLang="zh-CN" sz="2800" b="1" smtClean="0">
              <a:solidFill>
                <a:srgbClr val="FFFF66"/>
              </a:solidFill>
            </a:endParaRPr>
          </a:p>
        </p:txBody>
      </p:sp>
      <p:graphicFrame>
        <p:nvGraphicFramePr>
          <p:cNvPr id="3" name="表格 2"/>
          <p:cNvGraphicFramePr>
            <a:graphicFrameLocks noGrp="1"/>
          </p:cNvGraphicFramePr>
          <p:nvPr/>
        </p:nvGraphicFramePr>
        <p:xfrm>
          <a:off x="0" y="0"/>
          <a:ext cx="9144000" cy="6862763"/>
        </p:xfrm>
        <a:graphic>
          <a:graphicData uri="http://schemas.openxmlformats.org/drawingml/2006/table">
            <a:tbl>
              <a:tblPr/>
              <a:tblGrid>
                <a:gridCol w="982663"/>
                <a:gridCol w="982662"/>
                <a:gridCol w="1284288"/>
                <a:gridCol w="1435100"/>
                <a:gridCol w="2268537"/>
                <a:gridCol w="2190750"/>
              </a:tblGrid>
              <a:tr h="473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一级科目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a:noFill/>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二级科目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三级科目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四级科目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五级科目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六级科目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r>
              <a:tr h="266700">
                <a:tc rowSpan="2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研发支出</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a:noFill/>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rowSpan="2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研发项目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rowSpan="2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费用化支出与资本化支出</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rowSpan="2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1</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、自行开发　　　　　　　　</a:t>
                      </a:r>
                      <a:r>
                        <a:rPr kumimoji="0" lang="en-US" altLang="zh-CN" sz="1600" b="1" i="0" u="none" strike="noStrike" cap="none" normalizeH="0" baseline="0" smtClean="0">
                          <a:ln>
                            <a:noFill/>
                          </a:ln>
                          <a:solidFill>
                            <a:srgbClr val="000000"/>
                          </a:solidFill>
                          <a:effectLst/>
                          <a:latin typeface="Arial" pitchFamily="34" charset="0"/>
                          <a:ea typeface="宋体" pitchFamily="2" charset="-122"/>
                        </a:rPr>
                        <a:t>2</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、合作开发　　　　　　　　</a:t>
                      </a:r>
                      <a:r>
                        <a:rPr kumimoji="0" lang="en-US" altLang="zh-CN" sz="1600" b="1" i="0" u="none" strike="noStrike" cap="none" normalizeH="0" baseline="0" smtClean="0">
                          <a:ln>
                            <a:noFill/>
                          </a:ln>
                          <a:solidFill>
                            <a:srgbClr val="000000"/>
                          </a:solidFill>
                          <a:effectLst/>
                          <a:latin typeface="Arial" pitchFamily="34" charset="0"/>
                          <a:ea typeface="宋体" pitchFamily="2" charset="-122"/>
                        </a:rPr>
                        <a:t>3</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、集中开发</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人员人工费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工资薪金</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奖金补贴</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7">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直接投入</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材料燃料和动力</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测试手段购置费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工装及检验费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仪器设备维护费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仪器设备租赁费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设备购置费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折旧费用及长期待摊费用</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仪器设备</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长期待摊费用</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设计费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装备调试费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无形资产摊销</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研发软件</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专利权</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非专利发明（技术）</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其他无形资产摊销</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其他费用</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勘探现场试验费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研发成果相关费用</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图书资料及翻译费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5558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4</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、委托开发</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r>
            </a:tbl>
          </a:graphicData>
        </a:graphic>
      </p:graphicFrame>
    </p:spTree>
  </p:cSld>
  <p:clrMapOvr>
    <a:masterClrMapping/>
  </p:clrMapOvr>
  <p:transition spd="slow">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6FF2C007-CBDA-446F-B99B-028E2D362888}" type="slidenum">
              <a:rPr lang="en-US" altLang="zh-CN" smtClean="0"/>
              <a:pPr/>
              <a:t>42</a:t>
            </a:fld>
            <a:endParaRPr lang="en-US" altLang="zh-CN" smtClean="0"/>
          </a:p>
        </p:txBody>
      </p:sp>
      <p:sp>
        <p:nvSpPr>
          <p:cNvPr id="35843" name="Rectangle 2"/>
          <p:cNvSpPr>
            <a:spLocks noGrp="1" noChangeArrowheads="1"/>
          </p:cNvSpPr>
          <p:nvPr>
            <p:ph type="title"/>
          </p:nvPr>
        </p:nvSpPr>
        <p:spPr/>
        <p:txBody>
          <a:bodyPr/>
          <a:lstStyle/>
          <a:p>
            <a:r>
              <a:rPr lang="zh-CN" altLang="en-US" sz="2800" b="1" smtClean="0">
                <a:solidFill>
                  <a:srgbClr val="FFFF66"/>
                </a:solidFill>
              </a:rPr>
              <a:t>  研发经费情况</a:t>
            </a:r>
            <a:endParaRPr lang="zh-CN" altLang="zh-CN" sz="2800" b="1" smtClean="0">
              <a:solidFill>
                <a:srgbClr val="FFFF66"/>
              </a:solidFill>
            </a:endParaRPr>
          </a:p>
        </p:txBody>
      </p:sp>
      <p:graphicFrame>
        <p:nvGraphicFramePr>
          <p:cNvPr id="3" name="表格 2"/>
          <p:cNvGraphicFramePr>
            <a:graphicFrameLocks noGrp="1"/>
          </p:cNvGraphicFramePr>
          <p:nvPr/>
        </p:nvGraphicFramePr>
        <p:xfrm>
          <a:off x="0" y="0"/>
          <a:ext cx="9144000" cy="6862763"/>
        </p:xfrm>
        <a:graphic>
          <a:graphicData uri="http://schemas.openxmlformats.org/drawingml/2006/table">
            <a:tbl>
              <a:tblPr/>
              <a:tblGrid>
                <a:gridCol w="982663"/>
                <a:gridCol w="982662"/>
                <a:gridCol w="1284288"/>
                <a:gridCol w="1435100"/>
                <a:gridCol w="2268537"/>
                <a:gridCol w="2190750"/>
              </a:tblGrid>
              <a:tr h="473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一级科目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a:noFill/>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二级科目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三级科目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四级科目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五级科目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六级科目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a:noFill/>
                    </a:lnT>
                    <a:lnB w="19050" cap="flat" cmpd="sng" algn="ctr">
                      <a:solidFill>
                        <a:srgbClr val="0D0D0D"/>
                      </a:solidFill>
                      <a:prstDash val="solid"/>
                      <a:round/>
                      <a:headEnd type="none" w="med" len="med"/>
                      <a:tailEnd type="none" w="med" len="med"/>
                    </a:lnB>
                    <a:lnTlToBr>
                      <a:noFill/>
                    </a:lnTlToBr>
                    <a:lnBlToTr>
                      <a:noFill/>
                    </a:lnBlToTr>
                    <a:solidFill>
                      <a:srgbClr val="7F7F7F"/>
                    </a:solidFill>
                  </a:tcPr>
                </a:tc>
              </a:tr>
              <a:tr h="266700">
                <a:tc rowSpan="2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研发支出</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a:noFill/>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rowSpan="2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研发项目</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rowSpan="2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费用化支出与资本化支出</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rowSpan="2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1</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、自行开发　　　　　　　　</a:t>
                      </a:r>
                      <a:r>
                        <a:rPr kumimoji="0" lang="en-US" altLang="zh-CN" sz="1600" b="1" i="0" u="none" strike="noStrike" cap="none" normalizeH="0" baseline="0" smtClean="0">
                          <a:ln>
                            <a:noFill/>
                          </a:ln>
                          <a:solidFill>
                            <a:srgbClr val="000000"/>
                          </a:solidFill>
                          <a:effectLst/>
                          <a:latin typeface="Arial" pitchFamily="34" charset="0"/>
                          <a:ea typeface="宋体" pitchFamily="2" charset="-122"/>
                        </a:rPr>
                        <a:t>2</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、合作开发　　　　　　　　</a:t>
                      </a:r>
                      <a:r>
                        <a:rPr kumimoji="0" lang="en-US" altLang="zh-CN" sz="1600" b="1" i="0" u="none" strike="noStrike" cap="none" normalizeH="0" baseline="0" smtClean="0">
                          <a:ln>
                            <a:noFill/>
                          </a:ln>
                          <a:solidFill>
                            <a:srgbClr val="000000"/>
                          </a:solidFill>
                          <a:effectLst/>
                          <a:latin typeface="Arial" pitchFamily="34" charset="0"/>
                          <a:ea typeface="宋体" pitchFamily="2" charset="-122"/>
                        </a:rPr>
                        <a:t>3</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、集中开发</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人员人工费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工资薪金</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奖金补贴</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7">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直接投入</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材料燃料和动力</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测试手段购置费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工装及检验费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仪器设备维护费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仪器设备租赁费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设备购置费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折旧费用及长期待摊费用</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仪器设备</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长期待摊费用</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设计费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装备调试费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无形资产摊销</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研发软件</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专利权</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非专利发明（技术）</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其他无形资产摊销</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其他费用</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勘探现场试验费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研发成果相关费用</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图书资料及翻译费</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667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其他</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w="19050" cap="flat" cmpd="sng" algn="ctr">
                      <a:solidFill>
                        <a:srgbClr val="0D0D0D"/>
                      </a:solidFill>
                      <a:prstDash val="solid"/>
                      <a:round/>
                      <a:headEnd type="none" w="med" len="med"/>
                      <a:tailEnd type="none" w="med" len="med"/>
                    </a:lnB>
                    <a:lnTlToBr>
                      <a:noFill/>
                    </a:lnTlToBr>
                    <a:lnBlToTr>
                      <a:noFill/>
                    </a:lnBlToTr>
                    <a:solidFill>
                      <a:srgbClr val="E8E8ED"/>
                    </a:solidFill>
                  </a:tcPr>
                </a:tc>
              </a:tr>
              <a:tr h="25558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Arial" pitchFamily="34" charset="0"/>
                          <a:ea typeface="宋体" pitchFamily="2" charset="-122"/>
                        </a:rPr>
                        <a:t>4</a:t>
                      </a:r>
                      <a:r>
                        <a:rPr kumimoji="0" lang="zh-CN" altLang="en-US" sz="1600" b="1" i="0" u="none" strike="noStrike" cap="none" normalizeH="0" baseline="0" smtClean="0">
                          <a:ln>
                            <a:noFill/>
                          </a:ln>
                          <a:solidFill>
                            <a:srgbClr val="000000"/>
                          </a:solidFill>
                          <a:effectLst/>
                          <a:latin typeface="Arial" pitchFamily="34" charset="0"/>
                          <a:ea typeface="宋体" pitchFamily="2" charset="-122"/>
                        </a:rPr>
                        <a:t>、委托开发</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w="19050" cap="flat" cmpd="sng" algn="ctr">
                      <a:solidFill>
                        <a:srgbClr val="0D0D0D"/>
                      </a:solidFill>
                      <a:prstDash val="solid"/>
                      <a:round/>
                      <a:headEnd type="none" w="med" len="med"/>
                      <a:tailEnd type="none" w="med" len="med"/>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Arial" pitchFamily="34" charset="0"/>
                          <a:ea typeface="宋体" pitchFamily="2" charset="-122"/>
                        </a:rPr>
                        <a:t>　</a:t>
                      </a:r>
                      <a:endParaRPr kumimoji="0" lang="zh-CN" altLang="en-US" sz="1600" b="1" i="0" u="none" strike="noStrike" cap="none" normalizeH="0" baseline="0" smtClean="0">
                        <a:ln>
                          <a:noFill/>
                        </a:ln>
                        <a:solidFill>
                          <a:srgbClr val="000000"/>
                        </a:solidFill>
                        <a:effectLst/>
                        <a:latin typeface="Times New Roman" pitchFamily="18" charset="0"/>
                        <a:ea typeface="宋体" pitchFamily="2" charset="-122"/>
                      </a:endParaRPr>
                    </a:p>
                  </a:txBody>
                  <a:tcPr marL="33293" marR="33293" marT="0" marB="0" anchor="ctr" horzOverflow="overflow">
                    <a:lnL w="19050" cap="flat" cmpd="sng" algn="ctr">
                      <a:solidFill>
                        <a:srgbClr val="0D0D0D"/>
                      </a:solidFill>
                      <a:prstDash val="solid"/>
                      <a:round/>
                      <a:headEnd type="none" w="med" len="med"/>
                      <a:tailEnd type="none" w="med" len="med"/>
                    </a:lnL>
                    <a:lnR>
                      <a:noFill/>
                    </a:lnR>
                    <a:lnT w="19050" cap="flat" cmpd="sng" algn="ctr">
                      <a:solidFill>
                        <a:srgbClr val="0D0D0D"/>
                      </a:solidFill>
                      <a:prstDash val="solid"/>
                      <a:round/>
                      <a:headEnd type="none" w="med" len="med"/>
                      <a:tailEnd type="none" w="med" len="med"/>
                    </a:lnT>
                    <a:lnB>
                      <a:noFill/>
                    </a:lnB>
                    <a:lnTlToBr>
                      <a:noFill/>
                    </a:lnTlToBr>
                    <a:lnBlToTr>
                      <a:noFill/>
                    </a:lnBlToTr>
                    <a:solidFill>
                      <a:srgbClr val="E8E8ED"/>
                    </a:solidFill>
                  </a:tcPr>
                </a:tc>
              </a:tr>
            </a:tbl>
          </a:graphicData>
        </a:graphic>
      </p:graphicFrame>
      <p:sp>
        <p:nvSpPr>
          <p:cNvPr id="2" name="矩形 1"/>
          <p:cNvSpPr/>
          <p:nvPr/>
        </p:nvSpPr>
        <p:spPr>
          <a:xfrm>
            <a:off x="-36513" y="476250"/>
            <a:ext cx="4716463" cy="7921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800" dirty="0">
                <a:ln w="0"/>
                <a:solidFill>
                  <a:schemeClr val="tx1"/>
                </a:solidFill>
                <a:effectLst>
                  <a:outerShdw blurRad="38100" dist="19050" dir="2700000" algn="tl" rotWithShape="0">
                    <a:schemeClr val="dk1">
                      <a:alpha val="40000"/>
                    </a:schemeClr>
                  </a:outerShdw>
                </a:effectLst>
              </a:rPr>
              <a:t>人员人工费</a:t>
            </a:r>
            <a:endParaRPr lang="zh-CN" altLang="en-US" sz="2800" dirty="0">
              <a:ln w="0"/>
              <a:solidFill>
                <a:schemeClr val="tx1"/>
              </a:solidFill>
              <a:effectLst>
                <a:outerShdw blurRad="38100" dist="19050" dir="2700000" algn="tl" rotWithShape="0">
                  <a:schemeClr val="dk1">
                    <a:alpha val="40000"/>
                  </a:schemeClr>
                </a:outerShdw>
              </a:effectLst>
            </a:endParaRPr>
          </a:p>
        </p:txBody>
      </p:sp>
      <p:sp>
        <p:nvSpPr>
          <p:cNvPr id="6" name="矩形 5"/>
          <p:cNvSpPr/>
          <p:nvPr/>
        </p:nvSpPr>
        <p:spPr>
          <a:xfrm>
            <a:off x="-36513" y="1268413"/>
            <a:ext cx="4716463" cy="350837"/>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zh-CN" altLang="zh-CN" sz="2800" dirty="0">
                <a:ln w="0"/>
                <a:solidFill>
                  <a:schemeClr val="tx1"/>
                </a:solidFill>
                <a:effectLst>
                  <a:outerShdw blurRad="38100" dist="19050" dir="2700000" algn="tl" rotWithShape="0">
                    <a:schemeClr val="dk1">
                      <a:alpha val="40000"/>
                    </a:schemeClr>
                  </a:outerShdw>
                </a:effectLst>
              </a:rPr>
              <a:t>原材料费</a:t>
            </a:r>
            <a:endParaRPr lang="zh-CN" altLang="en-US" sz="2800" dirty="0">
              <a:ln w="0"/>
              <a:solidFill>
                <a:schemeClr val="tx1"/>
              </a:solidFill>
              <a:effectLst>
                <a:outerShdw blurRad="38100" dist="19050" dir="2700000" algn="tl" rotWithShape="0">
                  <a:schemeClr val="dk1">
                    <a:alpha val="40000"/>
                  </a:schemeClr>
                </a:outerShdw>
              </a:effectLst>
            </a:endParaRPr>
          </a:p>
        </p:txBody>
      </p:sp>
      <p:sp>
        <p:nvSpPr>
          <p:cNvPr id="7" name="矩形 6"/>
          <p:cNvSpPr/>
          <p:nvPr/>
        </p:nvSpPr>
        <p:spPr>
          <a:xfrm>
            <a:off x="-36513" y="1628775"/>
            <a:ext cx="4716463" cy="1512888"/>
          </a:xfrm>
          <a:prstGeom prst="rect">
            <a:avLst/>
          </a:prstGeom>
          <a:solidFill>
            <a:schemeClr val="accent3">
              <a:lumMod val="65000"/>
            </a:schemeClr>
          </a:solidFill>
        </p:spPr>
        <p:style>
          <a:lnRef idx="0">
            <a:schemeClr val="accent2"/>
          </a:lnRef>
          <a:fillRef idx="3">
            <a:schemeClr val="accent2"/>
          </a:fillRef>
          <a:effectRef idx="3">
            <a:schemeClr val="accent2"/>
          </a:effectRef>
          <a:fontRef idx="minor">
            <a:schemeClr val="lt1"/>
          </a:fontRef>
        </p:style>
        <p:txBody>
          <a:bodyPr anchor="ctr"/>
          <a:lstStyle/>
          <a:p>
            <a:pPr algn="ctr">
              <a:defRPr/>
            </a:pPr>
            <a:r>
              <a:rPr lang="zh-CN" altLang="en-US" sz="2800" dirty="0">
                <a:ln w="0"/>
                <a:solidFill>
                  <a:schemeClr val="tx1"/>
                </a:solidFill>
                <a:effectLst>
                  <a:outerShdw blurRad="38100" dist="19050" dir="2700000" algn="tl" rotWithShape="0">
                    <a:schemeClr val="dk1">
                      <a:alpha val="40000"/>
                    </a:schemeClr>
                  </a:outerShdw>
                </a:effectLst>
              </a:rPr>
              <a:t>其他费用</a:t>
            </a:r>
          </a:p>
        </p:txBody>
      </p:sp>
      <p:sp>
        <p:nvSpPr>
          <p:cNvPr id="8" name="矩形 7"/>
          <p:cNvSpPr/>
          <p:nvPr/>
        </p:nvSpPr>
        <p:spPr>
          <a:xfrm>
            <a:off x="-36513" y="3141663"/>
            <a:ext cx="4716463" cy="7921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800" dirty="0">
                <a:ln w="0"/>
                <a:solidFill>
                  <a:schemeClr val="tx1"/>
                </a:solidFill>
                <a:effectLst>
                  <a:outerShdw blurRad="38100" dist="19050" dir="2700000" algn="tl" rotWithShape="0">
                    <a:schemeClr val="dk1">
                      <a:alpha val="40000"/>
                    </a:schemeClr>
                  </a:outerShdw>
                </a:effectLst>
              </a:rPr>
              <a:t>折旧费用与长期费用摊销</a:t>
            </a:r>
            <a:endParaRPr lang="zh-CN" altLang="en-US" sz="2800" dirty="0">
              <a:ln w="0"/>
              <a:solidFill>
                <a:schemeClr val="tx1"/>
              </a:solidFill>
              <a:effectLst>
                <a:outerShdw blurRad="38100" dist="19050" dir="2700000" algn="tl" rotWithShape="0">
                  <a:schemeClr val="dk1">
                    <a:alpha val="40000"/>
                  </a:schemeClr>
                </a:outerShdw>
              </a:effectLst>
            </a:endParaRPr>
          </a:p>
        </p:txBody>
      </p:sp>
      <p:sp>
        <p:nvSpPr>
          <p:cNvPr id="9" name="矩形 8"/>
          <p:cNvSpPr/>
          <p:nvPr/>
        </p:nvSpPr>
        <p:spPr>
          <a:xfrm>
            <a:off x="-36513" y="4508500"/>
            <a:ext cx="4716463" cy="1008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800" dirty="0">
                <a:ln w="0"/>
                <a:solidFill>
                  <a:schemeClr val="tx1"/>
                </a:solidFill>
                <a:effectLst>
                  <a:outerShdw blurRad="38100" dist="19050" dir="2700000" algn="tl" rotWithShape="0">
                    <a:schemeClr val="dk1">
                      <a:alpha val="40000"/>
                    </a:schemeClr>
                  </a:outerShdw>
                </a:effectLst>
              </a:rPr>
              <a:t>折旧费用与长期费用摊销</a:t>
            </a:r>
            <a:endParaRPr lang="zh-CN" altLang="en-US" sz="2800" dirty="0">
              <a:ln w="0"/>
              <a:solidFill>
                <a:schemeClr val="tx1"/>
              </a:solidFill>
              <a:effectLst>
                <a:outerShdw blurRad="38100" dist="19050" dir="2700000" algn="tl" rotWithShape="0">
                  <a:schemeClr val="dk1">
                    <a:alpha val="40000"/>
                  </a:schemeClr>
                </a:outerShdw>
              </a:effectLst>
            </a:endParaRPr>
          </a:p>
        </p:txBody>
      </p:sp>
      <p:sp>
        <p:nvSpPr>
          <p:cNvPr id="10" name="矩形 9"/>
          <p:cNvSpPr/>
          <p:nvPr/>
        </p:nvSpPr>
        <p:spPr>
          <a:xfrm>
            <a:off x="-36513" y="3933825"/>
            <a:ext cx="4716463" cy="574675"/>
          </a:xfrm>
          <a:prstGeom prst="rect">
            <a:avLst/>
          </a:prstGeom>
          <a:solidFill>
            <a:schemeClr val="accent3">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ln w="0"/>
                <a:solidFill>
                  <a:schemeClr val="tx1"/>
                </a:solidFill>
                <a:effectLst>
                  <a:outerShdw blurRad="38100" dist="19050" dir="2700000" algn="tl" rotWithShape="0">
                    <a:schemeClr val="dk1">
                      <a:alpha val="40000"/>
                    </a:schemeClr>
                  </a:outerShdw>
                </a:effectLst>
              </a:rPr>
              <a:t>其他费用</a:t>
            </a:r>
          </a:p>
        </p:txBody>
      </p:sp>
      <p:sp>
        <p:nvSpPr>
          <p:cNvPr id="11" name="矩形 10"/>
          <p:cNvSpPr/>
          <p:nvPr/>
        </p:nvSpPr>
        <p:spPr>
          <a:xfrm>
            <a:off x="-36513" y="5516563"/>
            <a:ext cx="4716463" cy="1081087"/>
          </a:xfrm>
          <a:prstGeom prst="rect">
            <a:avLst/>
          </a:prstGeom>
          <a:solidFill>
            <a:schemeClr val="accent3">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ln w="0"/>
                <a:solidFill>
                  <a:schemeClr val="tx1"/>
                </a:solidFill>
                <a:effectLst>
                  <a:outerShdw blurRad="38100" dist="19050" dir="2700000" algn="tl" rotWithShape="0">
                    <a:schemeClr val="dk1">
                      <a:alpha val="40000"/>
                    </a:schemeClr>
                  </a:outerShdw>
                </a:effectLst>
              </a:rPr>
              <a:t>其他费用</a:t>
            </a:r>
          </a:p>
        </p:txBody>
      </p:sp>
      <p:sp>
        <p:nvSpPr>
          <p:cNvPr id="12" name="矩形 11"/>
          <p:cNvSpPr/>
          <p:nvPr/>
        </p:nvSpPr>
        <p:spPr>
          <a:xfrm>
            <a:off x="-36513" y="6597650"/>
            <a:ext cx="3313113" cy="2873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1600" dirty="0">
                <a:ln w="0"/>
                <a:solidFill>
                  <a:schemeClr val="tx1"/>
                </a:solidFill>
                <a:effectLst>
                  <a:outerShdw blurRad="38100" dist="19050" dir="2700000" algn="tl" rotWithShape="0">
                    <a:schemeClr val="dk1">
                      <a:alpha val="40000"/>
                    </a:schemeClr>
                  </a:outerShdw>
                </a:effectLst>
              </a:rPr>
              <a:t>委托外单位开展研发的经费支出</a:t>
            </a:r>
            <a:endParaRPr lang="zh-CN" altLang="en-US" sz="160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ransition spd="slow">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r>
              <a:rPr lang="zh-CN" altLang="en-US" sz="4000" smtClean="0"/>
              <a:t>当年形成用于研发的固定资产支出 （</a:t>
            </a:r>
            <a:r>
              <a:rPr lang="en-US" altLang="zh-CN" sz="4000" smtClean="0"/>
              <a:t>19</a:t>
            </a:r>
            <a:r>
              <a:rPr lang="zh-CN" altLang="en-US" sz="4000" smtClean="0"/>
              <a:t>）</a:t>
            </a:r>
          </a:p>
        </p:txBody>
      </p:sp>
      <p:sp>
        <p:nvSpPr>
          <p:cNvPr id="36867" name="内容占位符 2"/>
          <p:cNvSpPr>
            <a:spLocks noGrp="1"/>
          </p:cNvSpPr>
          <p:nvPr>
            <p:ph idx="1"/>
          </p:nvPr>
        </p:nvSpPr>
        <p:spPr/>
        <p:txBody>
          <a:bodyPr/>
          <a:lstStyle/>
          <a:p>
            <a:r>
              <a:rPr lang="zh-CN" altLang="en-US" smtClean="0"/>
              <a:t>指报告期内企业形成的用于研发的固定资产原价。对于研发与生产共用的固定资产应按比例进行分摊，其中仪器和设备一般应按使用时间进行分摊，建筑物一般应按使用面积进行分摊。</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r>
              <a:rPr lang="zh-CN" altLang="en-US" sz="4000" smtClean="0"/>
              <a:t>当年形成用于研发的固定资产支出中的仪器和设备（</a:t>
            </a:r>
            <a:r>
              <a:rPr lang="en-US" altLang="zh-CN" sz="4000" smtClean="0"/>
              <a:t>20</a:t>
            </a:r>
            <a:r>
              <a:rPr lang="zh-CN" altLang="en-US" sz="4000" smtClean="0"/>
              <a:t>）</a:t>
            </a:r>
          </a:p>
        </p:txBody>
      </p:sp>
      <p:sp>
        <p:nvSpPr>
          <p:cNvPr id="37891" name="内容占位符 2"/>
          <p:cNvSpPr>
            <a:spLocks noGrp="1"/>
          </p:cNvSpPr>
          <p:nvPr>
            <p:ph idx="1"/>
          </p:nvPr>
        </p:nvSpPr>
        <p:spPr/>
        <p:txBody>
          <a:bodyPr/>
          <a:lstStyle/>
          <a:p>
            <a:r>
              <a:rPr lang="zh-CN" altLang="en-US" smtClean="0"/>
              <a:t>指报告期内企业形成的用于研发的固定资产中的仪器和设备原价。其中，设备包括用于科技活动的各类机器和设备、试验测量仪器、运输工具、工装工具等。</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r>
              <a:rPr lang="zh-CN" altLang="en-US" sz="3600" smtClean="0"/>
              <a:t>委托外单位开展研发的经费支出（</a:t>
            </a:r>
            <a:r>
              <a:rPr lang="en-US" altLang="zh-CN" sz="3600" smtClean="0"/>
              <a:t>15</a:t>
            </a:r>
            <a:r>
              <a:rPr lang="zh-CN" altLang="en-US" sz="3600" smtClean="0"/>
              <a:t>）</a:t>
            </a:r>
          </a:p>
        </p:txBody>
      </p:sp>
      <p:sp>
        <p:nvSpPr>
          <p:cNvPr id="38915" name="内容占位符 2"/>
          <p:cNvSpPr>
            <a:spLocks noGrp="1"/>
          </p:cNvSpPr>
          <p:nvPr>
            <p:ph idx="1"/>
          </p:nvPr>
        </p:nvSpPr>
        <p:spPr/>
        <p:txBody>
          <a:bodyPr/>
          <a:lstStyle/>
          <a:p>
            <a:r>
              <a:rPr lang="zh-CN" altLang="en-US" smtClean="0"/>
              <a:t>指报告期内企业委托外单位或与外单位合作进行研发活动而拨给对方的经费。不包括外协加工费。</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r>
              <a:rPr lang="zh-CN" altLang="en-US" dirty="0" smtClean="0"/>
              <a:t>期末机构数（</a:t>
            </a:r>
            <a:r>
              <a:rPr lang="en-US" altLang="zh-CN" dirty="0" smtClean="0"/>
              <a:t>24</a:t>
            </a:r>
            <a:r>
              <a:rPr lang="zh-CN" altLang="en-US" dirty="0" smtClean="0"/>
              <a:t>） </a:t>
            </a:r>
          </a:p>
        </p:txBody>
      </p:sp>
      <p:sp>
        <p:nvSpPr>
          <p:cNvPr id="39939" name="内容占位符 2"/>
          <p:cNvSpPr>
            <a:spLocks noGrp="1"/>
          </p:cNvSpPr>
          <p:nvPr>
            <p:ph idx="1"/>
          </p:nvPr>
        </p:nvSpPr>
        <p:spPr/>
        <p:txBody>
          <a:bodyPr/>
          <a:lstStyle/>
          <a:p>
            <a:r>
              <a:rPr lang="zh-CN" altLang="en-US" dirty="0" smtClean="0"/>
              <a:t>指报告期末企业办研发机构的数量。企业办研发机构指企业自办（或与外单位合办），管理上同生产系统相对独立（或单独核算）的专门研发活动机构，如企业办的技术中心、研究院所、开发中心、开发部、实验室、中试车间、试验基地等。</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484784"/>
            <a:ext cx="8856984" cy="4525963"/>
          </a:xfrm>
        </p:spPr>
        <p:txBody>
          <a:bodyPr/>
          <a:lstStyle/>
          <a:p>
            <a:r>
              <a:rPr lang="zh-CN" altLang="en-US" sz="2800" dirty="0"/>
              <a:t>企业办研发活动机构经过资源整合，被国家或省级有关部门认定为国家级或省级技术中心的，应按一个机构填报</a:t>
            </a:r>
            <a:r>
              <a:rPr lang="zh-CN" altLang="en-US" sz="2800" dirty="0" smtClean="0"/>
              <a:t>。</a:t>
            </a:r>
            <a:endParaRPr lang="en-US" altLang="zh-CN" sz="2800" dirty="0" smtClean="0"/>
          </a:p>
          <a:p>
            <a:r>
              <a:rPr lang="zh-CN" altLang="en-US" sz="2800" dirty="0" smtClean="0"/>
              <a:t>与</a:t>
            </a:r>
            <a:r>
              <a:rPr lang="zh-CN" altLang="en-US" sz="2800" dirty="0"/>
              <a:t>外单位合办的研发活动机构若主要由本企业出资兴办，则由本企业统计，否则应由合办方统计</a:t>
            </a:r>
            <a:r>
              <a:rPr lang="zh-CN" altLang="en-US" sz="2800" dirty="0" smtClean="0"/>
              <a:t>。</a:t>
            </a:r>
            <a:endParaRPr lang="en-US" altLang="zh-CN" sz="2800" dirty="0" smtClean="0"/>
          </a:p>
          <a:p>
            <a:r>
              <a:rPr lang="zh-CN" altLang="en-US" sz="2800" dirty="0" smtClean="0"/>
              <a:t>企业</a:t>
            </a:r>
            <a:r>
              <a:rPr lang="zh-CN" altLang="en-US" sz="2800" dirty="0"/>
              <a:t>研发管理职能处（科）室（如科研处、技术科等）一般不统计在内；若科研处、技术科等同时挂有研发活动机构的牌子，视其报告期内主要工作任务而定，主要任务是从事研发活动的可以统计，否则不予统计</a:t>
            </a:r>
            <a:r>
              <a:rPr lang="zh-CN" altLang="en-US" sz="2800" dirty="0" smtClean="0"/>
              <a:t>。</a:t>
            </a:r>
            <a:endParaRPr lang="en-US" altLang="zh-CN" sz="2800" dirty="0" smtClean="0"/>
          </a:p>
          <a:p>
            <a:r>
              <a:rPr lang="zh-CN" altLang="en-US" sz="2800" dirty="0" smtClean="0"/>
              <a:t>本</a:t>
            </a:r>
            <a:r>
              <a:rPr lang="zh-CN" altLang="en-US" sz="2800" dirty="0"/>
              <a:t>指标不含企业在国外或港澳台设立的研发活动机构数。</a:t>
            </a:r>
            <a:endParaRPr lang="zh-CN" altLang="en-US" dirty="0"/>
          </a:p>
          <a:p>
            <a:endParaRPr lang="zh-CN" altLang="en-US" dirty="0"/>
          </a:p>
        </p:txBody>
      </p:sp>
    </p:spTree>
    <p:extLst>
      <p:ext uri="{BB962C8B-B14F-4D97-AF65-F5344CB8AC3E}">
        <p14:creationId xmlns:p14="http://schemas.microsoft.com/office/powerpoint/2010/main" val="14197382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p:cNvSpPr>
            <a:spLocks noGrp="1"/>
          </p:cNvSpPr>
          <p:nvPr>
            <p:ph type="title"/>
          </p:nvPr>
        </p:nvSpPr>
        <p:spPr/>
        <p:txBody>
          <a:bodyPr/>
          <a:lstStyle/>
          <a:p>
            <a:r>
              <a:rPr lang="zh-CN" altLang="en-US" sz="4000" smtClean="0"/>
              <a:t>机构人员合计（</a:t>
            </a:r>
            <a:r>
              <a:rPr lang="en-US" altLang="zh-CN" sz="4000" smtClean="0"/>
              <a:t>25</a:t>
            </a:r>
            <a:r>
              <a:rPr lang="zh-CN" altLang="en-US" sz="4000" smtClean="0"/>
              <a:t>） </a:t>
            </a:r>
          </a:p>
        </p:txBody>
      </p:sp>
      <p:sp>
        <p:nvSpPr>
          <p:cNvPr id="40963" name="内容占位符 2"/>
          <p:cNvSpPr>
            <a:spLocks noGrp="1"/>
          </p:cNvSpPr>
          <p:nvPr>
            <p:ph idx="1"/>
          </p:nvPr>
        </p:nvSpPr>
        <p:spPr/>
        <p:txBody>
          <a:bodyPr/>
          <a:lstStyle/>
          <a:p>
            <a:r>
              <a:rPr lang="zh-CN" altLang="en-US" smtClean="0"/>
              <a:t>指报告期内企业办研发活动机构中从事研发活动的人员合计。</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a:lstStyle/>
          <a:p>
            <a:r>
              <a:rPr lang="zh-CN" altLang="en-US" sz="4000" smtClean="0"/>
              <a:t>机构经费支出（</a:t>
            </a:r>
            <a:r>
              <a:rPr lang="en-US" altLang="zh-CN" sz="4000" smtClean="0"/>
              <a:t>29</a:t>
            </a:r>
            <a:r>
              <a:rPr lang="zh-CN" altLang="en-US" sz="4000" smtClean="0"/>
              <a:t>）</a:t>
            </a:r>
          </a:p>
        </p:txBody>
      </p:sp>
      <p:sp>
        <p:nvSpPr>
          <p:cNvPr id="41987" name="内容占位符 2"/>
          <p:cNvSpPr>
            <a:spLocks noGrp="1"/>
          </p:cNvSpPr>
          <p:nvPr>
            <p:ph idx="1"/>
          </p:nvPr>
        </p:nvSpPr>
        <p:spPr/>
        <p:txBody>
          <a:bodyPr/>
          <a:lstStyle/>
          <a:p>
            <a:r>
              <a:rPr lang="zh-CN" altLang="en-US" dirty="0" smtClean="0"/>
              <a:t>指报告期内企业办研发机构用于内部开展研发活动实际支出的总费用。</a:t>
            </a:r>
            <a:endParaRPr lang="en-US" altLang="zh-CN" dirty="0" smtClean="0"/>
          </a:p>
          <a:p>
            <a:pPr marL="0" indent="0">
              <a:buNone/>
            </a:pPr>
            <a:endParaRPr lang="en-US" altLang="zh-CN" dirty="0"/>
          </a:p>
        </p:txBody>
      </p:sp>
      <p:graphicFrame>
        <p:nvGraphicFramePr>
          <p:cNvPr id="2" name="表格 1"/>
          <p:cNvGraphicFramePr>
            <a:graphicFrameLocks noGrp="1"/>
          </p:cNvGraphicFramePr>
          <p:nvPr>
            <p:extLst>
              <p:ext uri="{D42A27DB-BD31-4B8C-83A1-F6EECF244321}">
                <p14:modId xmlns:p14="http://schemas.microsoft.com/office/powerpoint/2010/main" val="1655144225"/>
              </p:ext>
            </p:extLst>
          </p:nvPr>
        </p:nvGraphicFramePr>
        <p:xfrm>
          <a:off x="683568" y="2708920"/>
          <a:ext cx="7632848" cy="3746739"/>
        </p:xfrm>
        <a:graphic>
          <a:graphicData uri="http://schemas.openxmlformats.org/drawingml/2006/table">
            <a:tbl>
              <a:tblPr firstRow="1" bandRow="1">
                <a:tableStyleId>{8A107856-5554-42FB-B03E-39F5DBC370BA}</a:tableStyleId>
              </a:tblPr>
              <a:tblGrid>
                <a:gridCol w="3960440"/>
                <a:gridCol w="3672408"/>
              </a:tblGrid>
              <a:tr h="668259">
                <a:tc>
                  <a:txBody>
                    <a:bodyPr/>
                    <a:lstStyle/>
                    <a:p>
                      <a:pPr algn="ctr"/>
                      <a:r>
                        <a:rPr lang="zh-CN" altLang="en-US" sz="2400" dirty="0" smtClean="0"/>
                        <a:t>包括</a:t>
                      </a:r>
                      <a:endParaRPr lang="zh-CN" altLang="en-US" sz="2400" dirty="0"/>
                    </a:p>
                  </a:txBody>
                  <a:tcPr anchor="ctr"/>
                </a:tc>
                <a:tc>
                  <a:txBody>
                    <a:bodyPr/>
                    <a:lstStyle/>
                    <a:p>
                      <a:pPr algn="ctr"/>
                      <a:r>
                        <a:rPr lang="zh-CN" altLang="en-US" sz="2400" dirty="0" smtClean="0"/>
                        <a:t>不包括</a:t>
                      </a:r>
                      <a:endParaRPr lang="zh-CN" altLang="en-US" sz="2400" dirty="0"/>
                    </a:p>
                  </a:txBody>
                  <a:tcPr anchor="ctr"/>
                </a:tc>
              </a:tr>
              <a:tr h="3076157">
                <a:tc>
                  <a:txBody>
                    <a:bodyPr/>
                    <a:lstStyle/>
                    <a:p>
                      <a:r>
                        <a:rPr lang="en-US" altLang="zh-CN" sz="2800" dirty="0" smtClean="0"/>
                        <a:t>1.</a:t>
                      </a:r>
                      <a:r>
                        <a:rPr lang="zh-CN" altLang="en-US" sz="2800" dirty="0" smtClean="0"/>
                        <a:t>机构人员劳务费（含工资）支出</a:t>
                      </a:r>
                      <a:endParaRPr lang="en-US" altLang="zh-CN" sz="2800" dirty="0" smtClean="0"/>
                    </a:p>
                    <a:p>
                      <a:r>
                        <a:rPr lang="en-US" altLang="zh-CN" sz="2800" dirty="0" smtClean="0"/>
                        <a:t>2.</a:t>
                      </a:r>
                      <a:r>
                        <a:rPr lang="zh-CN" altLang="en-US" sz="2800" dirty="0" smtClean="0"/>
                        <a:t>机构业务费支出</a:t>
                      </a:r>
                      <a:endParaRPr lang="en-US" altLang="zh-CN" sz="2800" dirty="0" smtClean="0"/>
                    </a:p>
                    <a:p>
                      <a:r>
                        <a:rPr lang="en-US" altLang="zh-CN" sz="2800" dirty="0" smtClean="0"/>
                        <a:t>3.</a:t>
                      </a:r>
                      <a:r>
                        <a:rPr lang="zh-CN" altLang="en-US" sz="2800" dirty="0" smtClean="0"/>
                        <a:t>管理费支出</a:t>
                      </a:r>
                      <a:endParaRPr lang="en-US" altLang="zh-CN" sz="2800" dirty="0" smtClean="0"/>
                    </a:p>
                    <a:p>
                      <a:r>
                        <a:rPr lang="en-US" altLang="zh-CN" sz="2800" dirty="0" smtClean="0"/>
                        <a:t>4.</a:t>
                      </a:r>
                      <a:r>
                        <a:rPr lang="zh-CN" altLang="en-US" sz="2800" dirty="0" smtClean="0"/>
                        <a:t>固定资产购建支出</a:t>
                      </a:r>
                      <a:endParaRPr lang="en-US" altLang="zh-CN" sz="2800" dirty="0" smtClean="0"/>
                    </a:p>
                    <a:p>
                      <a:r>
                        <a:rPr lang="en-US" altLang="zh-CN" sz="2800" dirty="0" smtClean="0"/>
                        <a:t>5.</a:t>
                      </a:r>
                      <a:r>
                        <a:rPr lang="zh-CN" altLang="en-US" sz="2800" dirty="0" smtClean="0"/>
                        <a:t>其他维持机构正常工作的日常费用</a:t>
                      </a:r>
                      <a:endParaRPr lang="zh-CN" altLang="en-US" sz="2800" dirty="0"/>
                    </a:p>
                  </a:txBody>
                  <a:tcPr/>
                </a:tc>
                <a:tc>
                  <a:txBody>
                    <a:bodyPr/>
                    <a:lstStyle/>
                    <a:p>
                      <a:r>
                        <a:rPr lang="en-US" altLang="zh-CN" sz="2800" dirty="0" smtClean="0"/>
                        <a:t>1.</a:t>
                      </a:r>
                      <a:r>
                        <a:rPr lang="zh-CN" altLang="en-US" sz="2800" dirty="0" smtClean="0"/>
                        <a:t>相关折旧费用</a:t>
                      </a:r>
                      <a:endParaRPr lang="en-US" altLang="zh-CN" sz="2800" dirty="0" smtClean="0"/>
                    </a:p>
                    <a:p>
                      <a:r>
                        <a:rPr lang="en-US" altLang="zh-CN" sz="2800" dirty="0" smtClean="0"/>
                        <a:t>2.</a:t>
                      </a:r>
                      <a:r>
                        <a:rPr lang="zh-CN" altLang="en-US" sz="2800" dirty="0" smtClean="0"/>
                        <a:t>长期费用摊销和无形资产摊销</a:t>
                      </a:r>
                      <a:endParaRPr lang="zh-CN" altLang="en-US" sz="2800" dirty="0"/>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t>基础研究</a:t>
            </a:r>
            <a:endParaRPr lang="zh-CN" altLang="en-US" sz="4000" dirty="0"/>
          </a:p>
        </p:txBody>
      </p:sp>
      <p:sp>
        <p:nvSpPr>
          <p:cNvPr id="3" name="内容占位符 2"/>
          <p:cNvSpPr>
            <a:spLocks noGrp="1"/>
          </p:cNvSpPr>
          <p:nvPr>
            <p:ph idx="1"/>
          </p:nvPr>
        </p:nvSpPr>
        <p:spPr/>
        <p:txBody>
          <a:bodyPr/>
          <a:lstStyle/>
          <a:p>
            <a:r>
              <a:rPr lang="zh-CN" altLang="en-US" dirty="0" smtClean="0"/>
              <a:t>指为了获得关于现象和可观察事实的基本原理的新知识（揭示客观事物的本质、运动规律，获得新发现、新学说）而进行的实验性或理论性研究，它不以任何专门或特定的应用或使用为目的。其成果以科学论文和科学著作为主要形式。</a:t>
            </a:r>
            <a:endParaRPr lang="zh-CN" altLang="en-US" dirty="0"/>
          </a:p>
        </p:txBody>
      </p:sp>
    </p:spTree>
    <p:extLst>
      <p:ext uri="{BB962C8B-B14F-4D97-AF65-F5344CB8AC3E}">
        <p14:creationId xmlns:p14="http://schemas.microsoft.com/office/powerpoint/2010/main" val="41547787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p:cNvSpPr>
            <a:spLocks noGrp="1"/>
          </p:cNvSpPr>
          <p:nvPr>
            <p:ph type="title"/>
          </p:nvPr>
        </p:nvSpPr>
        <p:spPr/>
        <p:txBody>
          <a:bodyPr/>
          <a:lstStyle/>
          <a:p>
            <a:r>
              <a:rPr lang="zh-CN" altLang="en-US" sz="4000" smtClean="0"/>
              <a:t>期末仪器和设备原价 （</a:t>
            </a:r>
            <a:r>
              <a:rPr lang="en-US" altLang="zh-CN" sz="4000" smtClean="0"/>
              <a:t>30</a:t>
            </a:r>
            <a:r>
              <a:rPr lang="zh-CN" altLang="en-US" sz="4000" smtClean="0"/>
              <a:t>）</a:t>
            </a:r>
          </a:p>
        </p:txBody>
      </p:sp>
      <p:sp>
        <p:nvSpPr>
          <p:cNvPr id="43011" name="内容占位符 2"/>
          <p:cNvSpPr>
            <a:spLocks noGrp="1"/>
          </p:cNvSpPr>
          <p:nvPr>
            <p:ph idx="1"/>
          </p:nvPr>
        </p:nvSpPr>
        <p:spPr/>
        <p:txBody>
          <a:bodyPr/>
          <a:lstStyle/>
          <a:p>
            <a:r>
              <a:rPr lang="zh-CN" altLang="en-US" smtClean="0"/>
              <a:t>指报告期末企业办研发机构固定资产中仪器和设备的原价， 不包括长期闲置不用的仪器和设备。</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zh-CN" altLang="en-US" sz="4000" smtClean="0"/>
              <a:t>当年专利申请受理数 （</a:t>
            </a:r>
            <a:r>
              <a:rPr lang="en-US" altLang="zh-CN" sz="4000" smtClean="0"/>
              <a:t>32</a:t>
            </a:r>
            <a:r>
              <a:rPr lang="zh-CN" altLang="en-US" sz="4000" smtClean="0"/>
              <a:t>）</a:t>
            </a:r>
          </a:p>
        </p:txBody>
      </p:sp>
      <p:sp>
        <p:nvSpPr>
          <p:cNvPr id="44035" name="内容占位符 2"/>
          <p:cNvSpPr>
            <a:spLocks noGrp="1"/>
          </p:cNvSpPr>
          <p:nvPr>
            <p:ph idx="1"/>
          </p:nvPr>
        </p:nvSpPr>
        <p:spPr/>
        <p:txBody>
          <a:bodyPr/>
          <a:lstStyle/>
          <a:p>
            <a:r>
              <a:rPr lang="zh-CN" altLang="en-US" smtClean="0"/>
              <a:t>指报告期内企业作为第一申请人向境内外知识产权行政部门提出专利申请并被受理的件数。</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p:cNvSpPr>
            <a:spLocks noGrp="1"/>
          </p:cNvSpPr>
          <p:nvPr>
            <p:ph type="title"/>
          </p:nvPr>
        </p:nvSpPr>
        <p:spPr/>
        <p:txBody>
          <a:bodyPr/>
          <a:lstStyle/>
          <a:p>
            <a:r>
              <a:rPr lang="zh-CN" altLang="en-US" sz="3600" smtClean="0"/>
              <a:t>当年专利申请受理数中发明专利 （</a:t>
            </a:r>
            <a:r>
              <a:rPr lang="en-US" altLang="zh-CN" sz="3600" smtClean="0"/>
              <a:t>33</a:t>
            </a:r>
            <a:r>
              <a:rPr lang="zh-CN" altLang="en-US" sz="3600" smtClean="0"/>
              <a:t>）</a:t>
            </a:r>
          </a:p>
        </p:txBody>
      </p:sp>
      <p:sp>
        <p:nvSpPr>
          <p:cNvPr id="45059" name="内容占位符 2"/>
          <p:cNvSpPr>
            <a:spLocks noGrp="1"/>
          </p:cNvSpPr>
          <p:nvPr>
            <p:ph idx="1"/>
          </p:nvPr>
        </p:nvSpPr>
        <p:spPr/>
        <p:txBody>
          <a:bodyPr/>
          <a:lstStyle/>
          <a:p>
            <a:r>
              <a:rPr lang="zh-CN" altLang="en-US" smtClean="0"/>
              <a:t>指报告期内企业作为第一申请人向境内外知识产权行政部门提出发明专利申请并被受理的件数。</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p:txBody>
          <a:bodyPr/>
          <a:lstStyle/>
          <a:p>
            <a:r>
              <a:rPr lang="zh-CN" altLang="en-US" sz="4000" smtClean="0"/>
              <a:t>期末有效发明专利数 （</a:t>
            </a:r>
            <a:r>
              <a:rPr lang="en-US" altLang="zh-CN" sz="4000" smtClean="0"/>
              <a:t>34</a:t>
            </a:r>
            <a:r>
              <a:rPr lang="zh-CN" altLang="en-US" sz="4000" smtClean="0"/>
              <a:t>）</a:t>
            </a:r>
          </a:p>
        </p:txBody>
      </p:sp>
      <p:sp>
        <p:nvSpPr>
          <p:cNvPr id="46083" name="内容占位符 2"/>
          <p:cNvSpPr>
            <a:spLocks noGrp="1"/>
          </p:cNvSpPr>
          <p:nvPr>
            <p:ph idx="1"/>
          </p:nvPr>
        </p:nvSpPr>
        <p:spPr/>
        <p:txBody>
          <a:bodyPr/>
          <a:lstStyle/>
          <a:p>
            <a:r>
              <a:rPr lang="zh-CN" altLang="en-US" smtClean="0"/>
              <a:t>指报告期末企业作为第一专利权人拥有的、经境内外知识产权行政部门授权且在有效期内的发明专利件数。</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p:txBody>
          <a:bodyPr/>
          <a:lstStyle/>
          <a:p>
            <a:r>
              <a:rPr lang="zh-CN" altLang="en-US" sz="3600" smtClean="0"/>
              <a:t>期末有效发明专利数中已被实施 （</a:t>
            </a:r>
            <a:r>
              <a:rPr lang="en-US" altLang="zh-CN" sz="3600" smtClean="0"/>
              <a:t>52</a:t>
            </a:r>
            <a:r>
              <a:rPr lang="zh-CN" altLang="en-US" sz="3600" smtClean="0"/>
              <a:t>）</a:t>
            </a:r>
          </a:p>
        </p:txBody>
      </p:sp>
      <p:sp>
        <p:nvSpPr>
          <p:cNvPr id="47107" name="内容占位符 2"/>
          <p:cNvSpPr>
            <a:spLocks noGrp="1"/>
          </p:cNvSpPr>
          <p:nvPr>
            <p:ph idx="1"/>
          </p:nvPr>
        </p:nvSpPr>
        <p:spPr/>
        <p:txBody>
          <a:bodyPr/>
          <a:lstStyle/>
          <a:p>
            <a:r>
              <a:rPr lang="zh-CN" altLang="en-US" dirty="0" smtClean="0"/>
              <a:t>指报告期末企业作为第一专利权人拥有的、经境内外知识产权行政部门授权且在有效期内的发明专利中已被实施的件数。</a:t>
            </a:r>
            <a:endParaRPr lang="en-US" altLang="zh-CN" dirty="0" smtClean="0"/>
          </a:p>
          <a:p>
            <a:r>
              <a:rPr lang="zh-CN" altLang="en-US" dirty="0" smtClean="0"/>
              <a:t>专利实施是指专利权人自行或其他单位及个人经专利权人许可，为生产经营目的制造、使用、许诺销售、销售、进口其专利产品，或者使用其专利方法以及使用、许诺销售、销售、进口依照该专利方法直接获得的产品。</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r>
              <a:rPr lang="en-US" altLang="zh-CN" sz="3600" smtClean="0"/>
              <a:t>*</a:t>
            </a:r>
            <a:r>
              <a:rPr lang="zh-CN" altLang="en-US" sz="3600" smtClean="0"/>
              <a:t>期末有效发明专利数中境外授权（</a:t>
            </a:r>
            <a:r>
              <a:rPr lang="en-US" altLang="zh-CN" sz="3600" smtClean="0"/>
              <a:t>35</a:t>
            </a:r>
            <a:r>
              <a:rPr lang="zh-CN" altLang="en-US" sz="3600" smtClean="0"/>
              <a:t>）</a:t>
            </a:r>
          </a:p>
        </p:txBody>
      </p:sp>
      <p:sp>
        <p:nvSpPr>
          <p:cNvPr id="48131" name="内容占位符 2"/>
          <p:cNvSpPr>
            <a:spLocks noGrp="1"/>
          </p:cNvSpPr>
          <p:nvPr>
            <p:ph idx="1"/>
          </p:nvPr>
        </p:nvSpPr>
        <p:spPr/>
        <p:txBody>
          <a:bodyPr/>
          <a:lstStyle/>
          <a:p>
            <a:r>
              <a:rPr lang="zh-CN" altLang="en-US" smtClean="0"/>
              <a:t>指报告期末企业作为第一专利权人拥有的、经国外或港澳台知识产权行政部门授予且在有效期内的发明专利件数。</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p:cNvSpPr>
            <a:spLocks noGrp="1"/>
          </p:cNvSpPr>
          <p:nvPr>
            <p:ph type="title"/>
          </p:nvPr>
        </p:nvSpPr>
        <p:spPr/>
        <p:txBody>
          <a:bodyPr/>
          <a:lstStyle/>
          <a:p>
            <a:r>
              <a:rPr lang="en-US" altLang="zh-CN" sz="4000" smtClean="0"/>
              <a:t>*</a:t>
            </a:r>
            <a:r>
              <a:rPr lang="zh-CN" altLang="en-US" sz="4000" smtClean="0"/>
              <a:t>专利所有权转让及许可数 （</a:t>
            </a:r>
            <a:r>
              <a:rPr lang="en-US" altLang="zh-CN" sz="4000" smtClean="0"/>
              <a:t>36</a:t>
            </a:r>
            <a:r>
              <a:rPr lang="zh-CN" altLang="en-US" sz="4000" smtClean="0"/>
              <a:t>）</a:t>
            </a:r>
          </a:p>
        </p:txBody>
      </p:sp>
      <p:sp>
        <p:nvSpPr>
          <p:cNvPr id="49155" name="内容占位符 2"/>
          <p:cNvSpPr>
            <a:spLocks noGrp="1"/>
          </p:cNvSpPr>
          <p:nvPr>
            <p:ph idx="1"/>
          </p:nvPr>
        </p:nvSpPr>
        <p:spPr/>
        <p:txBody>
          <a:bodyPr/>
          <a:lstStyle/>
          <a:p>
            <a:r>
              <a:rPr lang="zh-CN" altLang="en-US" smtClean="0"/>
              <a:t>指报告期内企业向外单位转让专利所有权或允许专利技术由被许可单位使用的专利件数。</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p:nvPr>
        </p:nvSpPr>
        <p:spPr/>
        <p:txBody>
          <a:bodyPr/>
          <a:lstStyle/>
          <a:p>
            <a:r>
              <a:rPr lang="en-US" altLang="zh-CN" sz="4000" smtClean="0"/>
              <a:t>*</a:t>
            </a:r>
            <a:r>
              <a:rPr lang="zh-CN" altLang="en-US" sz="4000" smtClean="0"/>
              <a:t>专利所有权转让及许可收入 （</a:t>
            </a:r>
            <a:r>
              <a:rPr lang="en-US" altLang="zh-CN" sz="4000" smtClean="0"/>
              <a:t>37</a:t>
            </a:r>
            <a:r>
              <a:rPr lang="zh-CN" altLang="en-US" sz="4000" smtClean="0"/>
              <a:t>）</a:t>
            </a:r>
          </a:p>
        </p:txBody>
      </p:sp>
      <p:sp>
        <p:nvSpPr>
          <p:cNvPr id="50179" name="内容占位符 2"/>
          <p:cNvSpPr>
            <a:spLocks noGrp="1"/>
          </p:cNvSpPr>
          <p:nvPr>
            <p:ph idx="1"/>
          </p:nvPr>
        </p:nvSpPr>
        <p:spPr/>
        <p:txBody>
          <a:bodyPr/>
          <a:lstStyle/>
          <a:p>
            <a:r>
              <a:rPr lang="zh-CN" altLang="en-US" smtClean="0"/>
              <a:t>指报告期内企业向外单位转让专利所有权或允许专利技术由被许可单位使用而得到的收入。包括当年从被转让方或被许可方得到的一次性付款和分期付款收入，以及利润分成、股息收入等。</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p:txBody>
          <a:bodyPr/>
          <a:lstStyle/>
          <a:p>
            <a:r>
              <a:rPr lang="en-US" altLang="zh-CN" sz="4000" smtClean="0"/>
              <a:t>*</a:t>
            </a:r>
            <a:r>
              <a:rPr lang="zh-CN" altLang="en-US" sz="4000" smtClean="0"/>
              <a:t>新产品产值 （</a:t>
            </a:r>
            <a:r>
              <a:rPr lang="en-US" altLang="zh-CN" sz="4000" smtClean="0"/>
              <a:t>38</a:t>
            </a:r>
            <a:r>
              <a:rPr lang="zh-CN" altLang="en-US" sz="4000" smtClean="0"/>
              <a:t>）</a:t>
            </a:r>
          </a:p>
        </p:txBody>
      </p:sp>
      <p:sp>
        <p:nvSpPr>
          <p:cNvPr id="51203" name="内容占位符 2"/>
          <p:cNvSpPr>
            <a:spLocks noGrp="1"/>
          </p:cNvSpPr>
          <p:nvPr>
            <p:ph idx="1"/>
          </p:nvPr>
        </p:nvSpPr>
        <p:spPr/>
        <p:txBody>
          <a:bodyPr/>
          <a:lstStyle/>
          <a:p>
            <a:r>
              <a:rPr lang="zh-CN" altLang="en-US" smtClean="0"/>
              <a:t>指报告期内企业生产的新产品的产值。新产品是指采用新技术原理、新设计构思研制、生产的全新产品，或在结构、材质、工艺等某一方面比原有产品有明显改进，从而显著提高了产品性能或扩大了使用功能的产品。新产品既包括经政府有关部门认定并在有效期内的新产品，也包括企业自行研制开发，未经政府有关部门认定，从投产之日起一年之内的新产品。</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p:cNvSpPr>
            <a:spLocks noGrp="1"/>
          </p:cNvSpPr>
          <p:nvPr>
            <p:ph type="title"/>
          </p:nvPr>
        </p:nvSpPr>
        <p:spPr/>
        <p:txBody>
          <a:bodyPr/>
          <a:lstStyle/>
          <a:p>
            <a:r>
              <a:rPr lang="en-US" altLang="zh-CN" sz="4000" smtClean="0"/>
              <a:t>*</a:t>
            </a:r>
            <a:r>
              <a:rPr lang="zh-CN" altLang="en-US" sz="4000" smtClean="0"/>
              <a:t>新产品销售收入（</a:t>
            </a:r>
            <a:r>
              <a:rPr lang="en-US" altLang="zh-CN" sz="4000" smtClean="0"/>
              <a:t>39</a:t>
            </a:r>
            <a:r>
              <a:rPr lang="zh-CN" altLang="en-US" sz="4000" smtClean="0"/>
              <a:t>） </a:t>
            </a:r>
          </a:p>
        </p:txBody>
      </p:sp>
      <p:sp>
        <p:nvSpPr>
          <p:cNvPr id="52227" name="内容占位符 2"/>
          <p:cNvSpPr>
            <a:spLocks noGrp="1"/>
          </p:cNvSpPr>
          <p:nvPr>
            <p:ph idx="1"/>
          </p:nvPr>
        </p:nvSpPr>
        <p:spPr/>
        <p:txBody>
          <a:bodyPr/>
          <a:lstStyle/>
          <a:p>
            <a:r>
              <a:rPr lang="zh-CN" altLang="en-US" smtClean="0"/>
              <a:t>指报告期内企业销售新产品实现的销售收入</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t>应用研究</a:t>
            </a:r>
            <a:endParaRPr lang="zh-CN" altLang="en-US" sz="4000" dirty="0"/>
          </a:p>
        </p:txBody>
      </p:sp>
      <p:sp>
        <p:nvSpPr>
          <p:cNvPr id="3" name="内容占位符 2"/>
          <p:cNvSpPr>
            <a:spLocks noGrp="1"/>
          </p:cNvSpPr>
          <p:nvPr>
            <p:ph idx="1"/>
          </p:nvPr>
        </p:nvSpPr>
        <p:spPr/>
        <p:txBody>
          <a:bodyPr/>
          <a:lstStyle/>
          <a:p>
            <a:r>
              <a:rPr lang="zh-CN" altLang="en-US" dirty="0" smtClean="0"/>
              <a:t>指为获得新知识而进行的创造性研究，主要针对某一特定的目的或目标。应用研究是为了确定基础研究成果可能的用途，或是为达到预定的目标探索应采取的新方法（原理性）或新途径。其成果形式以科学论文、专著、原理性模型或发明专利为主。</a:t>
            </a:r>
            <a:endParaRPr lang="zh-CN" altLang="en-US" dirty="0"/>
          </a:p>
        </p:txBody>
      </p:sp>
    </p:spTree>
    <p:extLst>
      <p:ext uri="{BB962C8B-B14F-4D97-AF65-F5344CB8AC3E}">
        <p14:creationId xmlns:p14="http://schemas.microsoft.com/office/powerpoint/2010/main" val="234870989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p:nvPr>
        </p:nvSpPr>
        <p:spPr/>
        <p:txBody>
          <a:bodyPr/>
          <a:lstStyle/>
          <a:p>
            <a:r>
              <a:rPr lang="en-US" altLang="zh-CN" sz="4000" smtClean="0"/>
              <a:t>*</a:t>
            </a:r>
            <a:r>
              <a:rPr lang="zh-CN" altLang="en-US" sz="4000" smtClean="0"/>
              <a:t>发表科技论文 （</a:t>
            </a:r>
            <a:r>
              <a:rPr lang="en-US" altLang="zh-CN" sz="4000" smtClean="0"/>
              <a:t>41</a:t>
            </a:r>
            <a:r>
              <a:rPr lang="zh-CN" altLang="en-US" sz="4000" smtClean="0"/>
              <a:t>）</a:t>
            </a:r>
          </a:p>
        </p:txBody>
      </p:sp>
      <p:sp>
        <p:nvSpPr>
          <p:cNvPr id="53251" name="内容占位符 2"/>
          <p:cNvSpPr>
            <a:spLocks noGrp="1"/>
          </p:cNvSpPr>
          <p:nvPr>
            <p:ph idx="1"/>
          </p:nvPr>
        </p:nvSpPr>
        <p:spPr/>
        <p:txBody>
          <a:bodyPr/>
          <a:lstStyle/>
          <a:p>
            <a:r>
              <a:rPr lang="zh-CN" altLang="en-US" smtClean="0"/>
              <a:t>指报告期内企业立项的研发项目产生的、并在有正规刊号的刊物上发表的科技论文数量。</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p:cNvSpPr>
            <a:spLocks noGrp="1"/>
          </p:cNvSpPr>
          <p:nvPr>
            <p:ph type="title"/>
          </p:nvPr>
        </p:nvSpPr>
        <p:spPr/>
        <p:txBody>
          <a:bodyPr/>
          <a:lstStyle/>
          <a:p>
            <a:r>
              <a:rPr lang="en-US" altLang="zh-CN" sz="4000" smtClean="0"/>
              <a:t>*</a:t>
            </a:r>
            <a:r>
              <a:rPr lang="zh-CN" altLang="en-US" sz="4000" smtClean="0"/>
              <a:t>期末拥有注册商标 （</a:t>
            </a:r>
            <a:r>
              <a:rPr lang="en-US" altLang="zh-CN" sz="4000" smtClean="0"/>
              <a:t>42</a:t>
            </a:r>
            <a:r>
              <a:rPr lang="zh-CN" altLang="en-US" sz="4000" smtClean="0"/>
              <a:t>）</a:t>
            </a:r>
          </a:p>
        </p:txBody>
      </p:sp>
      <p:sp>
        <p:nvSpPr>
          <p:cNvPr id="54275" name="内容占位符 2"/>
          <p:cNvSpPr>
            <a:spLocks noGrp="1"/>
          </p:cNvSpPr>
          <p:nvPr>
            <p:ph idx="1"/>
          </p:nvPr>
        </p:nvSpPr>
        <p:spPr/>
        <p:txBody>
          <a:bodyPr/>
          <a:lstStyle/>
          <a:p>
            <a:r>
              <a:rPr lang="zh-CN" altLang="en-US" smtClean="0"/>
              <a:t>指报告期末企业作为第一商标注册人拥有的、经境内外商标行政部门核准注册且在有效期内的商标件数。包括在境内和境外注册的商标件数，一件商标在境内外同时注册时只统计一件。</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p:nvPr>
        </p:nvSpPr>
        <p:spPr/>
        <p:txBody>
          <a:bodyPr/>
          <a:lstStyle/>
          <a:p>
            <a:r>
              <a:rPr lang="en-US" altLang="zh-CN" sz="3600" smtClean="0"/>
              <a:t>*</a:t>
            </a:r>
            <a:r>
              <a:rPr lang="zh-CN" altLang="en-US" sz="3600" smtClean="0"/>
              <a:t>期末拥有注册商标中境外注册 （</a:t>
            </a:r>
            <a:r>
              <a:rPr lang="en-US" altLang="zh-CN" sz="3600" smtClean="0"/>
              <a:t>43</a:t>
            </a:r>
            <a:r>
              <a:rPr lang="zh-CN" altLang="en-US" sz="3600" smtClean="0"/>
              <a:t>）</a:t>
            </a:r>
          </a:p>
        </p:txBody>
      </p:sp>
      <p:sp>
        <p:nvSpPr>
          <p:cNvPr id="55299" name="内容占位符 2"/>
          <p:cNvSpPr>
            <a:spLocks noGrp="1"/>
          </p:cNvSpPr>
          <p:nvPr>
            <p:ph idx="1"/>
          </p:nvPr>
        </p:nvSpPr>
        <p:spPr/>
        <p:txBody>
          <a:bodyPr/>
          <a:lstStyle/>
          <a:p>
            <a:r>
              <a:rPr lang="zh-CN" altLang="en-US" smtClean="0"/>
              <a:t>指报告期末企业作为第一商标注册人拥有的、经国外或港澳台商标行政部门核准注册且在有效期内的商标件数。</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ph type="title"/>
          </p:nvPr>
        </p:nvSpPr>
        <p:spPr/>
        <p:txBody>
          <a:bodyPr/>
          <a:lstStyle/>
          <a:p>
            <a:r>
              <a:rPr lang="en-US" altLang="zh-CN" sz="4000" smtClean="0"/>
              <a:t>*</a:t>
            </a:r>
            <a:r>
              <a:rPr lang="zh-CN" altLang="en-US" sz="4000" smtClean="0"/>
              <a:t>形成国家或行业标准 （</a:t>
            </a:r>
            <a:r>
              <a:rPr lang="en-US" altLang="zh-CN" sz="4000" smtClean="0"/>
              <a:t>44</a:t>
            </a:r>
            <a:r>
              <a:rPr lang="zh-CN" altLang="en-US" sz="4000" smtClean="0"/>
              <a:t>）</a:t>
            </a:r>
          </a:p>
        </p:txBody>
      </p:sp>
      <p:sp>
        <p:nvSpPr>
          <p:cNvPr id="56323" name="内容占位符 2"/>
          <p:cNvSpPr>
            <a:spLocks noGrp="1"/>
          </p:cNvSpPr>
          <p:nvPr>
            <p:ph idx="1"/>
          </p:nvPr>
        </p:nvSpPr>
        <p:spPr/>
        <p:txBody>
          <a:bodyPr/>
          <a:lstStyle/>
          <a:p>
            <a:r>
              <a:rPr lang="zh-CN" altLang="en-US" smtClean="0"/>
              <a:t>指报告期内企业在自主研发或自主知识产权基础上形成的经有关部门批准的国家或行业标准项数。</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p:cNvSpPr>
          <p:nvPr>
            <p:ph type="title"/>
          </p:nvPr>
        </p:nvSpPr>
        <p:spPr/>
        <p:txBody>
          <a:bodyPr/>
          <a:lstStyle/>
          <a:p>
            <a:r>
              <a:rPr lang="zh-CN" altLang="en-US" sz="3600" smtClean="0"/>
              <a:t>研究开发费用加计扣除减免税 （</a:t>
            </a:r>
            <a:r>
              <a:rPr lang="en-US" altLang="zh-CN" sz="3600" smtClean="0"/>
              <a:t>45</a:t>
            </a:r>
            <a:r>
              <a:rPr lang="zh-CN" altLang="en-US" sz="3600" smtClean="0"/>
              <a:t>）</a:t>
            </a:r>
          </a:p>
        </p:txBody>
      </p:sp>
      <p:sp>
        <p:nvSpPr>
          <p:cNvPr id="57347" name="内容占位符 2"/>
          <p:cNvSpPr>
            <a:spLocks noGrp="1"/>
          </p:cNvSpPr>
          <p:nvPr>
            <p:ph idx="1"/>
          </p:nvPr>
        </p:nvSpPr>
        <p:spPr/>
        <p:txBody>
          <a:bodyPr/>
          <a:lstStyle/>
          <a:p>
            <a:r>
              <a:rPr lang="zh-CN" altLang="en-US" smtClean="0"/>
              <a:t>指报告期内企业按有关政策和税法规定税前加计扣除的研究开发活动费用所得税，按当年税务部门实际减免的税额填报。对尚未得到当年减免税额的企业，按上年实际减免税额填报。</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5"/>
          <p:cNvSpPr txBox="1">
            <a:spLocks noGrp="1" noChangeArrowheads="1"/>
          </p:cNvSpPr>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a:fld id="{0334C8E5-FE3B-4CEF-8C97-80DA1ADB224F}" type="slidenum">
              <a:rPr lang="en-US" altLang="zh-CN" sz="1400"/>
              <a:pPr algn="r"/>
              <a:t>65</a:t>
            </a:fld>
            <a:endParaRPr lang="en-US" altLang="zh-CN" sz="1400"/>
          </a:p>
        </p:txBody>
      </p:sp>
      <p:sp>
        <p:nvSpPr>
          <p:cNvPr id="58371" name="Rectangle 2"/>
          <p:cNvSpPr>
            <a:spLocks noGrp="1" noChangeArrowheads="1"/>
          </p:cNvSpPr>
          <p:nvPr>
            <p:ph type="title" idx="4294967295"/>
          </p:nvPr>
        </p:nvSpPr>
        <p:spPr>
          <a:xfrm>
            <a:off x="457200" y="333375"/>
            <a:ext cx="8229600" cy="1143000"/>
          </a:xfrm>
        </p:spPr>
        <p:txBody>
          <a:bodyPr/>
          <a:lstStyle/>
          <a:p>
            <a:pPr eaLnBrk="1" hangingPunct="1"/>
            <a:r>
              <a:rPr lang="zh-CN" altLang="en-US" sz="2000" b="1" smtClean="0">
                <a:solidFill>
                  <a:schemeClr val="tx1"/>
                </a:solidFill>
              </a:rPr>
              <a:t>财政部、国家税务总局、科技部关于完善研究开发费用税前加计扣除政策的通知　财税</a:t>
            </a:r>
            <a:r>
              <a:rPr lang="en-US" altLang="zh-CN" sz="2000" b="1" smtClean="0">
                <a:solidFill>
                  <a:schemeClr val="tx1"/>
                </a:solidFill>
              </a:rPr>
              <a:t>〔2015〕119</a:t>
            </a:r>
            <a:r>
              <a:rPr lang="zh-CN" altLang="en-US" sz="2000" b="1" smtClean="0">
                <a:solidFill>
                  <a:schemeClr val="tx1"/>
                </a:solidFill>
              </a:rPr>
              <a:t>号</a:t>
            </a:r>
          </a:p>
        </p:txBody>
      </p:sp>
      <p:graphicFrame>
        <p:nvGraphicFramePr>
          <p:cNvPr id="71798" name="Group 118"/>
          <p:cNvGraphicFramePr>
            <a:graphicFrameLocks noGrp="1"/>
          </p:cNvGraphicFramePr>
          <p:nvPr>
            <p:extLst>
              <p:ext uri="{D42A27DB-BD31-4B8C-83A1-F6EECF244321}">
                <p14:modId xmlns:p14="http://schemas.microsoft.com/office/powerpoint/2010/main" val="1067004744"/>
              </p:ext>
            </p:extLst>
          </p:nvPr>
        </p:nvGraphicFramePr>
        <p:xfrm>
          <a:off x="323850" y="2205038"/>
          <a:ext cx="8640763" cy="4537077"/>
        </p:xfrm>
        <a:graphic>
          <a:graphicData uri="http://schemas.openxmlformats.org/drawingml/2006/table">
            <a:tbl>
              <a:tblPr/>
              <a:tblGrid>
                <a:gridCol w="2159000"/>
                <a:gridCol w="6481763"/>
              </a:tblGrid>
              <a:tr h="776288">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人员人工费用</a:t>
                      </a:r>
                      <a:endParaRPr kumimoji="0" lang="zh-CN" altLang="en-US"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381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直接从事研发活动人员的工资薪金、基本养老保险费、基本医疗保险费、失业保险费、工伤保险费、生育保险费和住房公积金，以及外聘研发人员的劳务费用。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381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323850">
                <a:tc rowSpan="3">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直接投入费用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研发活动直接消耗的材料、燃料和动力费用。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550863">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用于中间试验和产品试制的模具、工艺装备开发及制造费，不构成固定资产的样品、样机及一般测试手段购置费，试制产品的检验费。</a:t>
                      </a:r>
                      <a:endParaRPr kumimoji="0" lang="zh-CN" altLang="en-US"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549275">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用于研发活动的仪器、设备的运行维护、调整、检验、维修等费用，以及通过经营租赁方式租入的用于研发活动的仪器、设备租赁费。</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32385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折旧费用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用于研发活动的仪器、设备的折旧费。</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550863">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4.</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无形资产摊销</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用于研发活动的软件、专利权、非专利技术</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包括许可证、专有技术、设计和计算方法等</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的摊销费用。</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r>
              <a:tr h="458788">
                <a:tc grid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a:t>
                      </a:r>
                      <a:r>
                        <a:rPr kumimoji="0" lang="zh-CN" altLang="en-US" sz="1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新产品设计费、新工艺规程制定费、新药研制的临床试验费、勘探开发技术的现场试验费。</a:t>
                      </a:r>
                      <a:endPar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cap="flat">
                      <a:noFill/>
                    </a:lnR>
                    <a:lnT w="12700" cap="flat" cmpd="sng" algn="ctr">
                      <a:solidFill>
                        <a:srgbClr val="FFFF66"/>
                      </a:solidFill>
                      <a:prstDash val="solid"/>
                      <a:round/>
                      <a:headEnd type="none" w="med" len="med"/>
                      <a:tailEnd type="none" w="med" len="med"/>
                    </a:lnT>
                    <a:lnB w="12700" cap="flat" cmpd="sng" algn="ctr">
                      <a:solidFill>
                        <a:srgbClr val="FFFF66"/>
                      </a:solidFill>
                      <a:prstDash val="solid"/>
                      <a:round/>
                      <a:headEnd type="none" w="med" len="med"/>
                      <a:tailEnd type="none" w="med" len="med"/>
                    </a:lnB>
                    <a:lnTlToBr>
                      <a:noFill/>
                    </a:lnTlToBr>
                    <a:lnBlToTr>
                      <a:noFill/>
                    </a:lnBlToTr>
                    <a:noFill/>
                  </a:tcPr>
                </a:tc>
                <a:tc hMerge="1">
                  <a:txBody>
                    <a:bodyPr/>
                    <a:lstStyle/>
                    <a:p>
                      <a:endParaRPr lang="zh-CN"/>
                    </a:p>
                  </a:txBody>
                  <a:tcPr/>
                </a:tc>
              </a:tr>
              <a:tr h="100330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　　</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6.</a:t>
                      </a: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其他相关费用</a:t>
                      </a:r>
                      <a:endParaRPr kumimoji="0" lang="zh-CN" altLang="en-US"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cap="flat">
                      <a:noFill/>
                    </a:lnL>
                    <a:lnR w="12700" cap="flat" cmpd="sng" algn="ctr">
                      <a:solidFill>
                        <a:srgbClr val="FFFF66"/>
                      </a:solidFill>
                      <a:prstDash val="solid"/>
                      <a:round/>
                      <a:headEnd type="none" w="med" len="med"/>
                      <a:tailEnd type="none" w="med" len="med"/>
                    </a:lnR>
                    <a:lnT w="12700" cap="flat" cmpd="sng" algn="ctr">
                      <a:solidFill>
                        <a:srgbClr val="FFFF66"/>
                      </a:solidFill>
                      <a:prstDash val="solid"/>
                      <a:round/>
                      <a:headEnd type="none" w="med" len="med"/>
                      <a:tailEnd type="none" w="med" len="med"/>
                    </a:lnT>
                    <a:lnB w="38100" cap="flat" cmpd="sng" algn="ctr">
                      <a:solidFill>
                        <a:srgbClr val="FFFF66"/>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0" fontAlgn="ctr" latinLnBrk="0" hangingPunct="0">
                        <a:lnSpc>
                          <a:spcPct val="100000"/>
                        </a:lnSpc>
                        <a:spcBef>
                          <a:spcPct val="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　　与研发活动直接相关的其他费用，如技术图书资料费、资料翻译费、专家咨询费、高新科技研发保险费，研发成果的检索、分析、评议、论证、鉴定、评审、评估、验收费用，知识产权的申请费、注册费、代理费，差旅费、会议费等。此项费用总额不得超过可加计扣除研发费用总额的</a:t>
                      </a:r>
                      <a:r>
                        <a:rPr kumimoji="0" lang="en-US" altLang="zh-CN" sz="1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a:t>
                      </a:r>
                      <a:r>
                        <a:rPr kumimoji="0" lang="zh-CN" altLang="en-US" sz="1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a:t>
                      </a:r>
                      <a:endParaRPr kumimoji="0" lang="zh-CN" altLang="en-US" sz="1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FFFF66"/>
                      </a:solidFill>
                      <a:prstDash val="solid"/>
                      <a:round/>
                      <a:headEnd type="none" w="med" len="med"/>
                      <a:tailEnd type="none" w="med" len="med"/>
                    </a:lnL>
                    <a:lnR cap="flat">
                      <a:noFill/>
                    </a:lnR>
                    <a:lnT w="12700" cap="flat" cmpd="sng" algn="ctr">
                      <a:solidFill>
                        <a:srgbClr val="FFFF66"/>
                      </a:solidFill>
                      <a:prstDash val="solid"/>
                      <a:round/>
                      <a:headEnd type="none" w="med" len="med"/>
                      <a:tailEnd type="none" w="med" len="med"/>
                    </a:lnT>
                    <a:lnB w="38100" cap="flat" cmpd="sng" algn="ctr">
                      <a:solidFill>
                        <a:srgbClr val="FFFF66"/>
                      </a:solidFill>
                      <a:prstDash val="solid"/>
                      <a:round/>
                      <a:headEnd type="none" w="med" len="med"/>
                      <a:tailEnd type="none" w="med" len="med"/>
                    </a:lnB>
                    <a:lnTlToBr>
                      <a:noFill/>
                    </a:lnTlToBr>
                    <a:lnBlToTr>
                      <a:noFill/>
                    </a:lnBlToTr>
                    <a:noFill/>
                  </a:tcPr>
                </a:tc>
              </a:tr>
            </a:tbl>
          </a:graphicData>
        </a:graphic>
      </p:graphicFrame>
      <p:sp>
        <p:nvSpPr>
          <p:cNvPr id="58397" name="Rectangle 3"/>
          <p:cNvSpPr>
            <a:spLocks noChangeArrowheads="1"/>
          </p:cNvSpPr>
          <p:nvPr/>
        </p:nvSpPr>
        <p:spPr bwMode="auto">
          <a:xfrm>
            <a:off x="468313" y="1700213"/>
            <a:ext cx="5976937"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spcBef>
                <a:spcPct val="20000"/>
              </a:spcBef>
            </a:pPr>
            <a:r>
              <a:rPr lang="zh-CN" altLang="en-US" sz="1600" b="1"/>
              <a:t>允许加计扣除的研发费用</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p:cNvSpPr>
            <a:spLocks noGrp="1"/>
          </p:cNvSpPr>
          <p:nvPr>
            <p:ph type="title"/>
          </p:nvPr>
        </p:nvSpPr>
        <p:spPr/>
        <p:txBody>
          <a:bodyPr/>
          <a:lstStyle/>
          <a:p>
            <a:r>
              <a:rPr lang="zh-CN" altLang="en-US" sz="4000" smtClean="0"/>
              <a:t>高新技术企业减免税 （</a:t>
            </a:r>
            <a:r>
              <a:rPr lang="en-US" altLang="zh-CN" sz="4000" smtClean="0"/>
              <a:t>46</a:t>
            </a:r>
            <a:r>
              <a:rPr lang="zh-CN" altLang="en-US" sz="4000" smtClean="0"/>
              <a:t>）</a:t>
            </a:r>
          </a:p>
        </p:txBody>
      </p:sp>
      <p:sp>
        <p:nvSpPr>
          <p:cNvPr id="59395" name="内容占位符 2"/>
          <p:cNvSpPr>
            <a:spLocks noGrp="1"/>
          </p:cNvSpPr>
          <p:nvPr>
            <p:ph idx="1"/>
          </p:nvPr>
        </p:nvSpPr>
        <p:spPr/>
        <p:txBody>
          <a:bodyPr/>
          <a:lstStyle/>
          <a:p>
            <a:r>
              <a:rPr lang="zh-CN" altLang="en-US" smtClean="0"/>
              <a:t>指报告期内高新技术企业按照国家有关政策依法享受的企业所得税减免额，按当年税务部门实际减免的税额填报。对尚未得到当年减免税额的企业，按上年实际减免税额填报。</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p:txBody>
          <a:bodyPr/>
          <a:lstStyle/>
          <a:p>
            <a:r>
              <a:rPr lang="en-US" altLang="zh-CN" sz="4000" smtClean="0"/>
              <a:t>*</a:t>
            </a:r>
            <a:r>
              <a:rPr lang="zh-CN" altLang="en-US" sz="4000" smtClean="0"/>
              <a:t>引进境外技术经费支出 （</a:t>
            </a:r>
            <a:r>
              <a:rPr lang="en-US" altLang="zh-CN" sz="4000" smtClean="0"/>
              <a:t>47</a:t>
            </a:r>
            <a:r>
              <a:rPr lang="zh-CN" altLang="en-US" sz="4000" smtClean="0"/>
              <a:t>）</a:t>
            </a:r>
          </a:p>
        </p:txBody>
      </p:sp>
      <p:sp>
        <p:nvSpPr>
          <p:cNvPr id="60419" name="内容占位符 2"/>
          <p:cNvSpPr>
            <a:spLocks noGrp="1"/>
          </p:cNvSpPr>
          <p:nvPr>
            <p:ph idx="1"/>
          </p:nvPr>
        </p:nvSpPr>
        <p:spPr/>
        <p:txBody>
          <a:bodyPr/>
          <a:lstStyle/>
          <a:p>
            <a:r>
              <a:rPr lang="zh-CN" altLang="en-US" smtClean="0"/>
              <a:t>指报告期内企业用于购买国外或港澳台技术的费用支出，包括产品设计、工艺流程、图纸、配方、专利等技术资料的费用支出，以及购买关键设备、仪器、样机和样件等的费用支出。</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1"/>
          <p:cNvSpPr>
            <a:spLocks noGrp="1"/>
          </p:cNvSpPr>
          <p:nvPr>
            <p:ph type="title"/>
          </p:nvPr>
        </p:nvSpPr>
        <p:spPr/>
        <p:txBody>
          <a:bodyPr/>
          <a:lstStyle/>
          <a:p>
            <a:r>
              <a:rPr lang="en-US" altLang="zh-CN" sz="4000" smtClean="0"/>
              <a:t>*</a:t>
            </a:r>
            <a:r>
              <a:rPr lang="zh-CN" altLang="en-US" sz="4000" smtClean="0"/>
              <a:t>引进境外技术的消化吸收经费支出 （</a:t>
            </a:r>
            <a:r>
              <a:rPr lang="en-US" altLang="zh-CN" sz="4000" smtClean="0"/>
              <a:t>48</a:t>
            </a:r>
            <a:r>
              <a:rPr lang="zh-CN" altLang="en-US" sz="4000" smtClean="0"/>
              <a:t>）</a:t>
            </a:r>
          </a:p>
        </p:txBody>
      </p:sp>
      <p:sp>
        <p:nvSpPr>
          <p:cNvPr id="61443" name="内容占位符 2"/>
          <p:cNvSpPr>
            <a:spLocks noGrp="1"/>
          </p:cNvSpPr>
          <p:nvPr>
            <p:ph idx="1"/>
          </p:nvPr>
        </p:nvSpPr>
        <p:spPr/>
        <p:txBody>
          <a:bodyPr/>
          <a:lstStyle/>
          <a:p>
            <a:r>
              <a:rPr lang="zh-CN" altLang="en-US" smtClean="0"/>
              <a:t>指报告期内企业引进技术的消化吸收经费支出。引进技术的消化吸收指对引进技术的掌握、应用、复制而开展的工作，以及在此基础上的创新。引进技术的消化吸收经费支出包括：人员培训费、测绘费、参加消化吸收人员的工资、工装、工艺开发费、必备的配套设备费、翻版费等。消化吸收经费支出中属于研发活动的经费支出，除包含在本项外，还要计入研发经费支出中。</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标题 1"/>
          <p:cNvSpPr>
            <a:spLocks noGrp="1"/>
          </p:cNvSpPr>
          <p:nvPr>
            <p:ph type="title"/>
          </p:nvPr>
        </p:nvSpPr>
        <p:spPr/>
        <p:txBody>
          <a:bodyPr/>
          <a:lstStyle/>
          <a:p>
            <a:r>
              <a:rPr lang="en-US" altLang="zh-CN" sz="4000" smtClean="0"/>
              <a:t>*</a:t>
            </a:r>
            <a:r>
              <a:rPr lang="zh-CN" altLang="en-US" sz="4000" smtClean="0"/>
              <a:t>购买境内技术经费支出 （</a:t>
            </a:r>
            <a:r>
              <a:rPr lang="en-US" altLang="zh-CN" sz="4000" smtClean="0"/>
              <a:t>49</a:t>
            </a:r>
            <a:r>
              <a:rPr lang="zh-CN" altLang="en-US" sz="4000" smtClean="0"/>
              <a:t>）</a:t>
            </a:r>
          </a:p>
        </p:txBody>
      </p:sp>
      <p:sp>
        <p:nvSpPr>
          <p:cNvPr id="62467" name="内容占位符 2"/>
          <p:cNvSpPr>
            <a:spLocks noGrp="1"/>
          </p:cNvSpPr>
          <p:nvPr>
            <p:ph idx="1"/>
          </p:nvPr>
        </p:nvSpPr>
        <p:spPr/>
        <p:txBody>
          <a:bodyPr/>
          <a:lstStyle/>
          <a:p>
            <a:r>
              <a:rPr lang="zh-CN" altLang="en-US" smtClean="0"/>
              <a:t>指报告期内企业购买境内其他单位研发成果的经费支出。包括购买产品设计、工艺流程、图纸、配方、专利、技术诀窍及关键设备的费用支出。</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smtClean="0"/>
              <a:t>试验发展</a:t>
            </a:r>
            <a:endParaRPr lang="zh-CN" altLang="en-US" sz="4000" dirty="0"/>
          </a:p>
        </p:txBody>
      </p:sp>
      <p:sp>
        <p:nvSpPr>
          <p:cNvPr id="3" name="内容占位符 2"/>
          <p:cNvSpPr>
            <a:spLocks noGrp="1"/>
          </p:cNvSpPr>
          <p:nvPr>
            <p:ph idx="1"/>
          </p:nvPr>
        </p:nvSpPr>
        <p:spPr/>
        <p:txBody>
          <a:bodyPr/>
          <a:lstStyle/>
          <a:p>
            <a:r>
              <a:rPr lang="zh-CN" altLang="en-US" sz="2800" dirty="0" smtClean="0"/>
              <a:t>指利用从基础研究、应用研究和实际经验所获得的现有知识，为产生新的产品、材料和装置，建立新的工艺、系统和服务，以及对已产生和建立的上述各项作实质性的改进而进行的系统性工作。其成果形式主要是专利、专有技术、具有新产品基本特征的产品原型或具有新装置基本特征的原始样机等。在社会科学领域，试验发展是指把通过基础研究、应用研究获得的知识转变成可以实施的计划（包括为进行检验和评估实施示范项目）的过程。人文科学领域没有对应的试验发展活动。</a:t>
            </a:r>
            <a:endParaRPr lang="zh-CN" altLang="en-US" sz="2800" dirty="0"/>
          </a:p>
        </p:txBody>
      </p:sp>
    </p:spTree>
    <p:extLst>
      <p:ext uri="{BB962C8B-B14F-4D97-AF65-F5344CB8AC3E}">
        <p14:creationId xmlns:p14="http://schemas.microsoft.com/office/powerpoint/2010/main" val="222593620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标题 1"/>
          <p:cNvSpPr>
            <a:spLocks noGrp="1"/>
          </p:cNvSpPr>
          <p:nvPr>
            <p:ph type="title"/>
          </p:nvPr>
        </p:nvSpPr>
        <p:spPr/>
        <p:txBody>
          <a:bodyPr/>
          <a:lstStyle/>
          <a:p>
            <a:r>
              <a:rPr lang="en-US" altLang="zh-CN" sz="4000" smtClean="0"/>
              <a:t>*</a:t>
            </a:r>
            <a:r>
              <a:rPr lang="zh-CN" altLang="en-US" sz="4000" smtClean="0"/>
              <a:t>技术改造经费支出 （</a:t>
            </a:r>
            <a:r>
              <a:rPr lang="en-US" altLang="zh-CN" sz="4000" smtClean="0"/>
              <a:t>50</a:t>
            </a:r>
            <a:r>
              <a:rPr lang="zh-CN" altLang="en-US" sz="4000" smtClean="0"/>
              <a:t>）</a:t>
            </a:r>
          </a:p>
        </p:txBody>
      </p:sp>
      <p:sp>
        <p:nvSpPr>
          <p:cNvPr id="63491" name="内容占位符 2"/>
          <p:cNvSpPr>
            <a:spLocks noGrp="1"/>
          </p:cNvSpPr>
          <p:nvPr>
            <p:ph idx="1"/>
          </p:nvPr>
        </p:nvSpPr>
        <p:spPr/>
        <p:txBody>
          <a:bodyPr/>
          <a:lstStyle/>
          <a:p>
            <a:r>
              <a:rPr lang="zh-CN" altLang="en-US" smtClean="0"/>
              <a:t>指报告期内企业进行技术改造而发生的费用支出。技术改造指企业在坚持科技进步的前提下，将研发成果应用于生产的各个领域（产品、设备、工艺等），用先进工艺、设备代替落后工艺、设备，实现以内涵为主的扩大再生产，从而提高产品质量、促进产品更新换代、节约能源、降低消耗，全面提高综合经济效益。</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1"/>
          <p:cNvSpPr>
            <a:spLocks noGrp="1"/>
          </p:cNvSpPr>
          <p:nvPr>
            <p:ph type="title"/>
          </p:nvPr>
        </p:nvSpPr>
        <p:spPr/>
        <p:txBody>
          <a:bodyPr/>
          <a:lstStyle/>
          <a:p>
            <a:r>
              <a:rPr lang="zh-CN" altLang="en-US" sz="4000" smtClean="0"/>
              <a:t>期末企业在境外设立的研发机构数 （</a:t>
            </a:r>
            <a:r>
              <a:rPr lang="en-US" altLang="zh-CN" sz="4000" smtClean="0"/>
              <a:t>51</a:t>
            </a:r>
            <a:r>
              <a:rPr lang="zh-CN" altLang="en-US" sz="4000" smtClean="0"/>
              <a:t>）</a:t>
            </a:r>
          </a:p>
        </p:txBody>
      </p:sp>
      <p:sp>
        <p:nvSpPr>
          <p:cNvPr id="64515" name="内容占位符 2"/>
          <p:cNvSpPr>
            <a:spLocks noGrp="1"/>
          </p:cNvSpPr>
          <p:nvPr>
            <p:ph idx="1"/>
          </p:nvPr>
        </p:nvSpPr>
        <p:spPr/>
        <p:txBody>
          <a:bodyPr/>
          <a:lstStyle/>
          <a:p>
            <a:r>
              <a:rPr lang="zh-CN" altLang="en-US" smtClean="0"/>
              <a:t>指报告期末企业在国外或港澳台自办（或与外单位合办）的专门研发活动机构。与外单位合办的科技活动机构若主要由本企业出资兴办，则由本企业统计，否则应由合办方统计。</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 1"/>
          <p:cNvSpPr>
            <a:spLocks noGrp="1"/>
          </p:cNvSpPr>
          <p:nvPr>
            <p:ph type="title"/>
          </p:nvPr>
        </p:nvSpPr>
        <p:spPr/>
        <p:txBody>
          <a:bodyPr/>
          <a:lstStyle/>
          <a:p>
            <a:r>
              <a:rPr lang="zh-CN" altLang="en-US" sz="4000" smtClean="0"/>
              <a:t>表内审核关系</a:t>
            </a:r>
            <a:endParaRPr lang="en-US" altLang="zh-CN" sz="4000" smtClean="0"/>
          </a:p>
        </p:txBody>
      </p:sp>
      <p:sp>
        <p:nvSpPr>
          <p:cNvPr id="3" name="内容占位符 2"/>
          <p:cNvSpPr>
            <a:spLocks noGrp="1"/>
          </p:cNvSpPr>
          <p:nvPr>
            <p:ph idx="1"/>
          </p:nvPr>
        </p:nvSpPr>
        <p:spPr/>
        <p:txBody>
          <a:bodyPr>
            <a:normAutofit/>
          </a:bodyPr>
          <a:lstStyle/>
          <a:p>
            <a:pPr>
              <a:defRPr/>
            </a:pPr>
            <a:r>
              <a:rPr lang="en-US" altLang="zh-CN" dirty="0" smtClean="0"/>
              <a:t>(1)3</a:t>
            </a:r>
            <a:r>
              <a:rPr lang="zh-CN" altLang="zh-CN" dirty="0"/>
              <a:t>≥</a:t>
            </a:r>
            <a:r>
              <a:rPr lang="en-US" altLang="zh-CN" dirty="0"/>
              <a:t>6 </a:t>
            </a:r>
            <a:r>
              <a:rPr lang="en-US" altLang="zh-CN" dirty="0" smtClean="0"/>
              <a:t>        (2)3</a:t>
            </a:r>
            <a:r>
              <a:rPr lang="zh-CN" altLang="zh-CN" dirty="0"/>
              <a:t>≥</a:t>
            </a:r>
            <a:r>
              <a:rPr lang="en-US" altLang="zh-CN" dirty="0"/>
              <a:t>8           </a:t>
            </a:r>
            <a:r>
              <a:rPr lang="en-US" altLang="zh-CN" dirty="0" smtClean="0"/>
              <a:t>(3)3</a:t>
            </a:r>
            <a:r>
              <a:rPr lang="zh-CN" altLang="zh-CN" dirty="0"/>
              <a:t>≥</a:t>
            </a:r>
            <a:r>
              <a:rPr lang="en-US" altLang="zh-CN" dirty="0"/>
              <a:t>53</a:t>
            </a:r>
            <a:r>
              <a:rPr lang="zh-CN" altLang="zh-CN" dirty="0"/>
              <a:t>≥</a:t>
            </a:r>
            <a:r>
              <a:rPr lang="en-US" altLang="zh-CN" dirty="0" smtClean="0"/>
              <a:t>26+27</a:t>
            </a:r>
          </a:p>
          <a:p>
            <a:pPr>
              <a:defRPr/>
            </a:pPr>
            <a:r>
              <a:rPr lang="en-US" altLang="zh-CN" dirty="0" smtClean="0"/>
              <a:t>(4)3</a:t>
            </a:r>
            <a:r>
              <a:rPr lang="zh-CN" altLang="zh-CN" dirty="0" smtClean="0"/>
              <a:t>≥</a:t>
            </a:r>
            <a:r>
              <a:rPr lang="en-US" altLang="zh-CN" dirty="0" smtClean="0"/>
              <a:t>25</a:t>
            </a:r>
            <a:r>
              <a:rPr lang="zh-CN" altLang="zh-CN" dirty="0" smtClean="0"/>
              <a:t>≥</a:t>
            </a:r>
            <a:r>
              <a:rPr lang="en-US" altLang="zh-CN" dirty="0" smtClean="0"/>
              <a:t>26+27</a:t>
            </a:r>
            <a:endParaRPr lang="zh-CN" altLang="zh-CN" dirty="0"/>
          </a:p>
          <a:p>
            <a:pPr>
              <a:defRPr/>
            </a:pPr>
            <a:r>
              <a:rPr lang="en-US" altLang="zh-CN" dirty="0"/>
              <a:t>(5)54=9+19+15</a:t>
            </a:r>
            <a:r>
              <a:rPr lang="zh-CN" altLang="zh-CN" dirty="0"/>
              <a:t>≥</a:t>
            </a:r>
            <a:r>
              <a:rPr lang="en-US" altLang="zh-CN" dirty="0"/>
              <a:t>21           (6)9=10+11+12+13+14       </a:t>
            </a:r>
            <a:endParaRPr lang="en-US" altLang="zh-CN" dirty="0" smtClean="0"/>
          </a:p>
          <a:p>
            <a:pPr>
              <a:defRPr/>
            </a:pPr>
            <a:r>
              <a:rPr lang="en-US" altLang="zh-CN" dirty="0" smtClean="0"/>
              <a:t>(</a:t>
            </a:r>
            <a:r>
              <a:rPr lang="en-US" altLang="zh-CN" dirty="0"/>
              <a:t>7)</a:t>
            </a:r>
            <a:r>
              <a:rPr lang="zh-CN" altLang="zh-CN" dirty="0"/>
              <a:t>若</a:t>
            </a:r>
            <a:r>
              <a:rPr lang="en-US" altLang="zh-CN" dirty="0"/>
              <a:t>3&gt;0</a:t>
            </a:r>
            <a:r>
              <a:rPr lang="zh-CN" altLang="zh-CN" dirty="0"/>
              <a:t>，则</a:t>
            </a:r>
            <a:r>
              <a:rPr lang="en-US" altLang="zh-CN" dirty="0"/>
              <a:t>10&gt;0    </a:t>
            </a:r>
            <a:r>
              <a:rPr lang="en-US" altLang="zh-CN" dirty="0" smtClean="0"/>
              <a:t> </a:t>
            </a:r>
            <a:r>
              <a:rPr lang="en-US" altLang="zh-CN" dirty="0"/>
              <a:t>(8)</a:t>
            </a:r>
            <a:r>
              <a:rPr lang="zh-CN" altLang="zh-CN" dirty="0"/>
              <a:t>若</a:t>
            </a:r>
            <a:r>
              <a:rPr lang="en-US" altLang="zh-CN" dirty="0"/>
              <a:t>10&gt;0</a:t>
            </a:r>
            <a:r>
              <a:rPr lang="zh-CN" altLang="zh-CN" dirty="0"/>
              <a:t>，则</a:t>
            </a:r>
            <a:r>
              <a:rPr lang="en-US" altLang="zh-CN" dirty="0"/>
              <a:t>3&gt;0    </a:t>
            </a:r>
            <a:endParaRPr lang="zh-CN" altLang="zh-CN" dirty="0"/>
          </a:p>
          <a:p>
            <a:pPr>
              <a:defRPr/>
            </a:pPr>
            <a:r>
              <a:rPr lang="en-US" altLang="zh-CN" dirty="0"/>
              <a:t>(9)19</a:t>
            </a:r>
            <a:r>
              <a:rPr lang="zh-CN" altLang="zh-CN" dirty="0"/>
              <a:t>≥</a:t>
            </a:r>
            <a:r>
              <a:rPr lang="en-US" altLang="zh-CN" dirty="0"/>
              <a:t>20              </a:t>
            </a:r>
            <a:r>
              <a:rPr lang="en-US" altLang="zh-CN" dirty="0" smtClean="0"/>
              <a:t> </a:t>
            </a:r>
          </a:p>
          <a:p>
            <a:pPr>
              <a:defRPr/>
            </a:pPr>
            <a:r>
              <a:rPr lang="en-US" altLang="zh-CN" dirty="0" smtClean="0"/>
              <a:t>(10)15=16+17+55+18</a:t>
            </a:r>
            <a:endParaRPr lang="zh-CN" altLang="en-US" dirty="0"/>
          </a:p>
        </p:txBody>
      </p:sp>
    </p:spTree>
  </p:cSld>
  <p:clrMapOvr>
    <a:masterClrMapping/>
  </p:clrMapOvr>
  <p:transition spd="slow">
    <p:pull/>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defRPr/>
            </a:pPr>
            <a:r>
              <a:rPr lang="en-US" altLang="zh-CN" dirty="0"/>
              <a:t>(11)9+19-12-13</a:t>
            </a:r>
            <a:r>
              <a:rPr lang="zh-CN" altLang="zh-CN" dirty="0"/>
              <a:t>≥</a:t>
            </a:r>
            <a:r>
              <a:rPr lang="en-US" altLang="zh-CN" dirty="0"/>
              <a:t>29         (12)30</a:t>
            </a:r>
            <a:r>
              <a:rPr lang="zh-CN" altLang="zh-CN" dirty="0"/>
              <a:t>≥</a:t>
            </a:r>
            <a:r>
              <a:rPr lang="en-US" altLang="zh-CN" dirty="0"/>
              <a:t>31      </a:t>
            </a:r>
            <a:endParaRPr lang="zh-CN" altLang="zh-CN" dirty="0"/>
          </a:p>
          <a:p>
            <a:pPr>
              <a:defRPr/>
            </a:pPr>
            <a:r>
              <a:rPr lang="en-US" altLang="zh-CN" dirty="0"/>
              <a:t>(13)</a:t>
            </a:r>
            <a:r>
              <a:rPr lang="zh-CN" altLang="zh-CN" dirty="0"/>
              <a:t>若</a:t>
            </a:r>
            <a:r>
              <a:rPr lang="en-US" altLang="zh-CN" dirty="0"/>
              <a:t>24&gt;0</a:t>
            </a:r>
            <a:r>
              <a:rPr lang="zh-CN" altLang="zh-CN" dirty="0"/>
              <a:t>，则</a:t>
            </a:r>
            <a:r>
              <a:rPr lang="en-US" altLang="zh-CN" dirty="0"/>
              <a:t>25&gt;0</a:t>
            </a:r>
            <a:r>
              <a:rPr lang="zh-CN" altLang="zh-CN" dirty="0"/>
              <a:t>且</a:t>
            </a:r>
            <a:r>
              <a:rPr lang="en-US" altLang="zh-CN" dirty="0"/>
              <a:t>29&gt;0 </a:t>
            </a:r>
            <a:endParaRPr lang="en-US" altLang="zh-CN" dirty="0" smtClean="0"/>
          </a:p>
          <a:p>
            <a:pPr>
              <a:defRPr/>
            </a:pPr>
            <a:r>
              <a:rPr lang="en-US" altLang="zh-CN" dirty="0" smtClean="0"/>
              <a:t>(</a:t>
            </a:r>
            <a:r>
              <a:rPr lang="en-US" altLang="zh-CN" dirty="0"/>
              <a:t>14)</a:t>
            </a:r>
            <a:r>
              <a:rPr lang="zh-CN" altLang="zh-CN" dirty="0"/>
              <a:t>若</a:t>
            </a:r>
            <a:r>
              <a:rPr lang="en-US" altLang="zh-CN" dirty="0"/>
              <a:t>25&gt;0</a:t>
            </a:r>
            <a:r>
              <a:rPr lang="zh-CN" altLang="zh-CN" dirty="0"/>
              <a:t>，则</a:t>
            </a:r>
            <a:r>
              <a:rPr lang="en-US" altLang="zh-CN" dirty="0"/>
              <a:t>24&gt;0</a:t>
            </a:r>
            <a:r>
              <a:rPr lang="zh-CN" altLang="zh-CN" dirty="0"/>
              <a:t>且</a:t>
            </a:r>
            <a:r>
              <a:rPr lang="en-US" altLang="zh-CN" dirty="0"/>
              <a:t>29&gt;0 </a:t>
            </a:r>
            <a:endParaRPr lang="en-US" altLang="zh-CN" dirty="0" smtClean="0"/>
          </a:p>
          <a:p>
            <a:pPr>
              <a:defRPr/>
            </a:pPr>
            <a:r>
              <a:rPr lang="en-US" altLang="zh-CN" dirty="0" smtClean="0"/>
              <a:t>(</a:t>
            </a:r>
            <a:r>
              <a:rPr lang="en-US" altLang="zh-CN" dirty="0"/>
              <a:t>15)</a:t>
            </a:r>
            <a:r>
              <a:rPr lang="zh-CN" altLang="zh-CN" dirty="0"/>
              <a:t>若</a:t>
            </a:r>
            <a:r>
              <a:rPr lang="en-US" altLang="zh-CN" dirty="0"/>
              <a:t>29&gt;0</a:t>
            </a:r>
            <a:r>
              <a:rPr lang="zh-CN" altLang="zh-CN" dirty="0"/>
              <a:t>，则</a:t>
            </a:r>
            <a:r>
              <a:rPr lang="en-US" altLang="zh-CN" dirty="0"/>
              <a:t>24&gt;0</a:t>
            </a:r>
            <a:r>
              <a:rPr lang="zh-CN" altLang="zh-CN" dirty="0"/>
              <a:t>且</a:t>
            </a:r>
            <a:r>
              <a:rPr lang="en-US" altLang="zh-CN" dirty="0"/>
              <a:t>25&gt;0  </a:t>
            </a:r>
            <a:endParaRPr lang="en-US" altLang="zh-CN" dirty="0" smtClean="0"/>
          </a:p>
          <a:p>
            <a:pPr>
              <a:defRPr/>
            </a:pPr>
            <a:r>
              <a:rPr lang="en-US" altLang="zh-CN" dirty="0" smtClean="0"/>
              <a:t>(</a:t>
            </a:r>
            <a:r>
              <a:rPr lang="en-US" altLang="zh-CN" dirty="0"/>
              <a:t>16)</a:t>
            </a:r>
            <a:r>
              <a:rPr lang="zh-CN" altLang="zh-CN" dirty="0"/>
              <a:t>若</a:t>
            </a:r>
            <a:r>
              <a:rPr lang="en-US" altLang="zh-CN" dirty="0"/>
              <a:t>30&gt;0</a:t>
            </a:r>
            <a:r>
              <a:rPr lang="zh-CN" altLang="zh-CN" dirty="0"/>
              <a:t>，则</a:t>
            </a:r>
            <a:r>
              <a:rPr lang="en-US" altLang="zh-CN" dirty="0"/>
              <a:t>24&gt;0  </a:t>
            </a:r>
            <a:endParaRPr lang="zh-CN" altLang="zh-CN" dirty="0"/>
          </a:p>
          <a:p>
            <a:pPr>
              <a:defRPr/>
            </a:pPr>
            <a:r>
              <a:rPr lang="en-US" altLang="zh-CN" dirty="0"/>
              <a:t>(17)32</a:t>
            </a:r>
            <a:r>
              <a:rPr lang="zh-CN" altLang="zh-CN" dirty="0"/>
              <a:t>≥</a:t>
            </a:r>
            <a:r>
              <a:rPr lang="en-US" altLang="zh-CN" dirty="0"/>
              <a:t>33                  (18)34</a:t>
            </a:r>
            <a:r>
              <a:rPr lang="zh-CN" altLang="zh-CN" dirty="0"/>
              <a:t>≥</a:t>
            </a:r>
            <a:r>
              <a:rPr lang="en-US" altLang="zh-CN" dirty="0"/>
              <a:t>52                 (19)34</a:t>
            </a:r>
            <a:r>
              <a:rPr lang="zh-CN" altLang="zh-CN" dirty="0"/>
              <a:t>≥</a:t>
            </a:r>
            <a:r>
              <a:rPr lang="en-US" altLang="zh-CN" dirty="0"/>
              <a:t>35                 </a:t>
            </a:r>
            <a:r>
              <a:rPr lang="en-US" altLang="zh-CN" dirty="0" smtClean="0"/>
              <a:t> (</a:t>
            </a:r>
            <a:r>
              <a:rPr lang="en-US" altLang="zh-CN" dirty="0"/>
              <a:t>20)39</a:t>
            </a:r>
            <a:r>
              <a:rPr lang="zh-CN" altLang="zh-CN" dirty="0"/>
              <a:t>≥</a:t>
            </a:r>
            <a:r>
              <a:rPr lang="en-US" altLang="zh-CN" dirty="0"/>
              <a:t>40       (21)42</a:t>
            </a:r>
            <a:r>
              <a:rPr lang="zh-CN" altLang="zh-CN" dirty="0"/>
              <a:t>≥</a:t>
            </a:r>
            <a:r>
              <a:rPr lang="en-US" altLang="zh-CN" dirty="0"/>
              <a:t>43</a:t>
            </a:r>
            <a:endParaRPr lang="zh-CN" altLang="zh-CN" dirty="0"/>
          </a:p>
          <a:p>
            <a:endParaRPr lang="zh-CN" altLang="en-US" dirty="0"/>
          </a:p>
        </p:txBody>
      </p:sp>
    </p:spTree>
    <p:extLst>
      <p:ext uri="{BB962C8B-B14F-4D97-AF65-F5344CB8AC3E}">
        <p14:creationId xmlns:p14="http://schemas.microsoft.com/office/powerpoint/2010/main" val="30381814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(11)9+19-12-13</a:t>
            </a:r>
            <a:r>
              <a:rPr lang="zh-CN" altLang="zh-CN" dirty="0"/>
              <a:t>≥</a:t>
            </a:r>
            <a:r>
              <a:rPr lang="en-US" altLang="zh-CN" dirty="0" smtClean="0"/>
              <a:t>29</a:t>
            </a:r>
          </a:p>
          <a:p>
            <a:r>
              <a:rPr lang="zh-CN" altLang="en-US" dirty="0" smtClean="0"/>
              <a:t>企业内部的日常研发经费支出</a:t>
            </a:r>
            <a:r>
              <a:rPr lang="en-US" altLang="zh-CN" dirty="0" smtClean="0"/>
              <a:t>+</a:t>
            </a:r>
            <a:r>
              <a:rPr lang="zh-CN" altLang="en-US" dirty="0" smtClean="0"/>
              <a:t>当年形成用于研发的固定资产支出</a:t>
            </a:r>
            <a:r>
              <a:rPr lang="en-US" altLang="zh-CN" dirty="0" smtClean="0"/>
              <a:t>-</a:t>
            </a:r>
            <a:r>
              <a:rPr lang="zh-CN" altLang="en-US" dirty="0" smtClean="0"/>
              <a:t>折旧费用与长期费用摊销</a:t>
            </a:r>
            <a:r>
              <a:rPr lang="en-US" altLang="zh-CN" dirty="0" smtClean="0"/>
              <a:t>-</a:t>
            </a:r>
            <a:r>
              <a:rPr lang="zh-CN" altLang="en-US" dirty="0" smtClean="0"/>
              <a:t>无形资产摊销≥机构经费支出</a:t>
            </a:r>
            <a:endParaRPr lang="zh-CN" altLang="en-US" dirty="0"/>
          </a:p>
        </p:txBody>
      </p:sp>
    </p:spTree>
    <p:extLst>
      <p:ext uri="{BB962C8B-B14F-4D97-AF65-F5344CB8AC3E}">
        <p14:creationId xmlns:p14="http://schemas.microsoft.com/office/powerpoint/2010/main" val="9314304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p:nvPr>
        </p:nvSpPr>
        <p:spPr/>
        <p:txBody>
          <a:bodyPr/>
          <a:lstStyle/>
          <a:p>
            <a:r>
              <a:rPr lang="zh-CN" altLang="en-US" sz="4000" smtClean="0"/>
              <a:t>机构经费支出（</a:t>
            </a:r>
            <a:r>
              <a:rPr lang="en-US" altLang="zh-CN" sz="4000" smtClean="0"/>
              <a:t>29</a:t>
            </a:r>
            <a:r>
              <a:rPr lang="zh-CN" altLang="en-US" sz="4000" smtClean="0"/>
              <a:t>）</a:t>
            </a:r>
          </a:p>
        </p:txBody>
      </p:sp>
      <p:sp>
        <p:nvSpPr>
          <p:cNvPr id="41987" name="内容占位符 2"/>
          <p:cNvSpPr>
            <a:spLocks noGrp="1"/>
          </p:cNvSpPr>
          <p:nvPr>
            <p:ph idx="1"/>
          </p:nvPr>
        </p:nvSpPr>
        <p:spPr/>
        <p:txBody>
          <a:bodyPr/>
          <a:lstStyle/>
          <a:p>
            <a:r>
              <a:rPr lang="zh-CN" altLang="en-US" dirty="0" smtClean="0"/>
              <a:t>指报告期内企业办研发机构用于内部开展研发活动实际支出的总费用。</a:t>
            </a:r>
            <a:endParaRPr lang="en-US" altLang="zh-CN" dirty="0" smtClean="0"/>
          </a:p>
          <a:p>
            <a:pPr marL="0" indent="0">
              <a:buNone/>
            </a:pPr>
            <a:endParaRPr lang="en-US" altLang="zh-CN" dirty="0"/>
          </a:p>
        </p:txBody>
      </p:sp>
      <p:graphicFrame>
        <p:nvGraphicFramePr>
          <p:cNvPr id="2" name="表格 1"/>
          <p:cNvGraphicFramePr>
            <a:graphicFrameLocks noGrp="1"/>
          </p:cNvGraphicFramePr>
          <p:nvPr>
            <p:extLst>
              <p:ext uri="{D42A27DB-BD31-4B8C-83A1-F6EECF244321}">
                <p14:modId xmlns:p14="http://schemas.microsoft.com/office/powerpoint/2010/main" val="3986470975"/>
              </p:ext>
            </p:extLst>
          </p:nvPr>
        </p:nvGraphicFramePr>
        <p:xfrm>
          <a:off x="683568" y="2708920"/>
          <a:ext cx="7632848" cy="3746739"/>
        </p:xfrm>
        <a:graphic>
          <a:graphicData uri="http://schemas.openxmlformats.org/drawingml/2006/table">
            <a:tbl>
              <a:tblPr firstRow="1" bandRow="1">
                <a:tableStyleId>{8A107856-5554-42FB-B03E-39F5DBC370BA}</a:tableStyleId>
              </a:tblPr>
              <a:tblGrid>
                <a:gridCol w="3960440"/>
                <a:gridCol w="3672408"/>
              </a:tblGrid>
              <a:tr h="668259">
                <a:tc>
                  <a:txBody>
                    <a:bodyPr/>
                    <a:lstStyle/>
                    <a:p>
                      <a:pPr algn="ctr"/>
                      <a:r>
                        <a:rPr lang="zh-CN" altLang="en-US" sz="2400" dirty="0" smtClean="0"/>
                        <a:t>包括</a:t>
                      </a:r>
                      <a:endParaRPr lang="zh-CN" altLang="en-US" sz="2400" dirty="0"/>
                    </a:p>
                  </a:txBody>
                  <a:tcPr anchor="ctr"/>
                </a:tc>
                <a:tc>
                  <a:txBody>
                    <a:bodyPr/>
                    <a:lstStyle/>
                    <a:p>
                      <a:pPr algn="ctr"/>
                      <a:r>
                        <a:rPr lang="zh-CN" altLang="en-US" sz="2400" dirty="0" smtClean="0"/>
                        <a:t>不包括</a:t>
                      </a:r>
                      <a:endParaRPr lang="zh-CN" altLang="en-US" sz="2400" dirty="0"/>
                    </a:p>
                  </a:txBody>
                  <a:tcPr anchor="ctr"/>
                </a:tc>
              </a:tr>
              <a:tr h="3076157">
                <a:tc>
                  <a:txBody>
                    <a:bodyPr/>
                    <a:lstStyle/>
                    <a:p>
                      <a:r>
                        <a:rPr lang="en-US" altLang="zh-CN" sz="2800" dirty="0" smtClean="0"/>
                        <a:t>1.</a:t>
                      </a:r>
                      <a:r>
                        <a:rPr lang="zh-CN" altLang="en-US" sz="2800" dirty="0" smtClean="0"/>
                        <a:t>机构人员劳务费（含工资）支出</a:t>
                      </a:r>
                      <a:endParaRPr lang="en-US" altLang="zh-CN" sz="2800" dirty="0" smtClean="0"/>
                    </a:p>
                    <a:p>
                      <a:r>
                        <a:rPr lang="en-US" altLang="zh-CN" sz="2800" dirty="0" smtClean="0"/>
                        <a:t>2.</a:t>
                      </a:r>
                      <a:r>
                        <a:rPr lang="zh-CN" altLang="en-US" sz="2800" dirty="0" smtClean="0"/>
                        <a:t>机构业务费支出</a:t>
                      </a:r>
                      <a:endParaRPr lang="en-US" altLang="zh-CN" sz="2800" dirty="0" smtClean="0"/>
                    </a:p>
                    <a:p>
                      <a:r>
                        <a:rPr lang="en-US" altLang="zh-CN" sz="2800" dirty="0" smtClean="0"/>
                        <a:t>3.</a:t>
                      </a:r>
                      <a:r>
                        <a:rPr lang="zh-CN" altLang="en-US" sz="2800" dirty="0" smtClean="0"/>
                        <a:t>管理费支出</a:t>
                      </a:r>
                      <a:endParaRPr lang="en-US" altLang="zh-CN" sz="2800" dirty="0" smtClean="0"/>
                    </a:p>
                    <a:p>
                      <a:r>
                        <a:rPr lang="en-US" altLang="zh-CN" sz="2800" dirty="0" smtClean="0"/>
                        <a:t>4.</a:t>
                      </a:r>
                      <a:r>
                        <a:rPr lang="zh-CN" altLang="en-US" sz="2800" dirty="0" smtClean="0"/>
                        <a:t>固定资产购建支出</a:t>
                      </a:r>
                      <a:endParaRPr lang="en-US" altLang="zh-CN" sz="2800" dirty="0" smtClean="0"/>
                    </a:p>
                    <a:p>
                      <a:r>
                        <a:rPr lang="en-US" altLang="zh-CN" sz="2800" dirty="0" smtClean="0"/>
                        <a:t>5.</a:t>
                      </a:r>
                      <a:r>
                        <a:rPr lang="zh-CN" altLang="en-US" sz="2800" dirty="0" smtClean="0"/>
                        <a:t>其他维持机构正常工作的日常费用</a:t>
                      </a:r>
                      <a:endParaRPr lang="zh-CN" altLang="en-US" sz="2800" dirty="0"/>
                    </a:p>
                  </a:txBody>
                  <a:tcPr/>
                </a:tc>
                <a:tc>
                  <a:txBody>
                    <a:bodyPr/>
                    <a:lstStyle/>
                    <a:p>
                      <a:r>
                        <a:rPr lang="en-US" altLang="zh-CN" sz="2800" dirty="0" smtClean="0"/>
                        <a:t>1.</a:t>
                      </a:r>
                      <a:r>
                        <a:rPr lang="zh-CN" altLang="en-US" sz="2800" dirty="0" smtClean="0"/>
                        <a:t>相关折旧费用</a:t>
                      </a:r>
                      <a:endParaRPr lang="en-US" altLang="zh-CN" sz="2800" dirty="0" smtClean="0"/>
                    </a:p>
                    <a:p>
                      <a:r>
                        <a:rPr lang="en-US" altLang="zh-CN" sz="2800" dirty="0" smtClean="0"/>
                        <a:t>2.</a:t>
                      </a:r>
                      <a:r>
                        <a:rPr lang="zh-CN" altLang="en-US" sz="2800" dirty="0" smtClean="0"/>
                        <a:t>长期费用摊销和无形资产摊销</a:t>
                      </a:r>
                      <a:endParaRPr lang="zh-CN" altLang="en-US" sz="2800" dirty="0"/>
                    </a:p>
                  </a:txBody>
                  <a:tcPr/>
                </a:tc>
              </a:tr>
            </a:tbl>
          </a:graphicData>
        </a:graphic>
      </p:graphicFrame>
    </p:spTree>
    <p:extLst>
      <p:ext uri="{BB962C8B-B14F-4D97-AF65-F5344CB8AC3E}">
        <p14:creationId xmlns:p14="http://schemas.microsoft.com/office/powerpoint/2010/main" val="188654682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标题 1"/>
          <p:cNvSpPr>
            <a:spLocks noGrp="1"/>
          </p:cNvSpPr>
          <p:nvPr>
            <p:ph type="title"/>
          </p:nvPr>
        </p:nvSpPr>
        <p:spPr/>
        <p:txBody>
          <a:bodyPr/>
          <a:lstStyle/>
          <a:p>
            <a:r>
              <a:rPr lang="zh-CN" altLang="en-US" sz="4000" smtClean="0"/>
              <a:t>表间审核关系</a:t>
            </a:r>
          </a:p>
        </p:txBody>
      </p:sp>
      <p:sp>
        <p:nvSpPr>
          <p:cNvPr id="66563" name="内容占位符 2"/>
          <p:cNvSpPr>
            <a:spLocks noGrp="1"/>
          </p:cNvSpPr>
          <p:nvPr>
            <p:ph idx="1"/>
          </p:nvPr>
        </p:nvSpPr>
        <p:spPr/>
        <p:txBody>
          <a:bodyPr/>
          <a:lstStyle/>
          <a:p>
            <a:r>
              <a:rPr lang="en-US" altLang="zh-CN" dirty="0" smtClean="0"/>
              <a:t>(1)107-2</a:t>
            </a:r>
            <a:r>
              <a:rPr lang="zh-CN" altLang="en-US" dirty="0" smtClean="0"/>
              <a:t>表</a:t>
            </a:r>
            <a:r>
              <a:rPr lang="en-US" altLang="zh-CN" dirty="0" smtClean="0"/>
              <a:t>(3)≥107-1</a:t>
            </a:r>
            <a:r>
              <a:rPr lang="zh-CN" altLang="en-US" dirty="0" smtClean="0"/>
              <a:t>表∑</a:t>
            </a:r>
            <a:r>
              <a:rPr lang="en-US" altLang="zh-CN" dirty="0" smtClean="0"/>
              <a:t>(8)   </a:t>
            </a:r>
            <a:endParaRPr lang="en-US" altLang="zh-CN" dirty="0" smtClean="0"/>
          </a:p>
          <a:p>
            <a:r>
              <a:rPr lang="en-US" altLang="zh-CN" dirty="0" smtClean="0"/>
              <a:t>(</a:t>
            </a:r>
            <a:r>
              <a:rPr lang="en-US" altLang="zh-CN" dirty="0" smtClean="0"/>
              <a:t>2)107-2</a:t>
            </a:r>
            <a:r>
              <a:rPr lang="zh-CN" altLang="en-US" dirty="0" smtClean="0"/>
              <a:t>表</a:t>
            </a:r>
            <a:r>
              <a:rPr lang="en-US" altLang="zh-CN" dirty="0" smtClean="0"/>
              <a:t>(9+20-12-13)≥107-1</a:t>
            </a:r>
            <a:r>
              <a:rPr lang="zh-CN" altLang="en-US" dirty="0" smtClean="0"/>
              <a:t>表∑</a:t>
            </a:r>
            <a:r>
              <a:rPr lang="en-US" altLang="zh-CN" dirty="0" smtClean="0"/>
              <a:t>(10)</a:t>
            </a:r>
          </a:p>
          <a:p>
            <a:r>
              <a:rPr lang="en-US" altLang="zh-CN" dirty="0" smtClean="0"/>
              <a:t>(3)107-2</a:t>
            </a:r>
            <a:r>
              <a:rPr lang="zh-CN" altLang="en-US" dirty="0" smtClean="0"/>
              <a:t>表</a:t>
            </a:r>
            <a:r>
              <a:rPr lang="en-US" altLang="zh-CN" dirty="0" smtClean="0"/>
              <a:t>(21)≥107-1</a:t>
            </a:r>
            <a:r>
              <a:rPr lang="zh-CN" altLang="en-US" dirty="0" smtClean="0"/>
              <a:t>表∑</a:t>
            </a:r>
            <a:r>
              <a:rPr lang="en-US" altLang="zh-CN" dirty="0" smtClean="0"/>
              <a:t>(11) </a:t>
            </a:r>
          </a:p>
          <a:p>
            <a:endParaRPr lang="zh-CN" altLang="en-US" dirty="0" smtClean="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(2)107-2</a:t>
            </a:r>
            <a:r>
              <a:rPr lang="zh-CN" altLang="en-US" dirty="0"/>
              <a:t>表</a:t>
            </a:r>
            <a:r>
              <a:rPr lang="en-US" altLang="zh-CN" dirty="0"/>
              <a:t>(9+20-12-13)≥107-1</a:t>
            </a:r>
            <a:r>
              <a:rPr lang="zh-CN" altLang="en-US" dirty="0"/>
              <a:t>表∑</a:t>
            </a:r>
            <a:r>
              <a:rPr lang="en-US" altLang="zh-CN" dirty="0"/>
              <a:t>(10)</a:t>
            </a:r>
          </a:p>
          <a:p>
            <a:r>
              <a:rPr lang="zh-CN" altLang="zh-CN" dirty="0"/>
              <a:t>企业内部的日常研发经费</a:t>
            </a:r>
            <a:r>
              <a:rPr lang="zh-CN" altLang="zh-CN" dirty="0" smtClean="0"/>
              <a:t>支出</a:t>
            </a:r>
            <a:r>
              <a:rPr lang="en-US" altLang="zh-CN" dirty="0" smtClean="0"/>
              <a:t>+</a:t>
            </a:r>
            <a:r>
              <a:rPr lang="zh-CN" altLang="zh-CN" dirty="0"/>
              <a:t>当年形成用于研发的固定资产支出中的仪器</a:t>
            </a:r>
            <a:r>
              <a:rPr lang="zh-CN" altLang="zh-CN" dirty="0" smtClean="0"/>
              <a:t>设备</a:t>
            </a:r>
            <a:r>
              <a:rPr lang="en-US" altLang="zh-CN" dirty="0" smtClean="0"/>
              <a:t>-</a:t>
            </a:r>
            <a:r>
              <a:rPr lang="zh-CN" altLang="en-US" dirty="0"/>
              <a:t>折旧费用与长期费用摊销</a:t>
            </a:r>
            <a:r>
              <a:rPr lang="en-US" altLang="zh-CN" dirty="0"/>
              <a:t>-</a:t>
            </a:r>
            <a:r>
              <a:rPr lang="zh-CN" altLang="en-US" dirty="0"/>
              <a:t>无形资产摊销</a:t>
            </a:r>
            <a:r>
              <a:rPr lang="zh-CN" altLang="zh-CN" dirty="0" smtClean="0"/>
              <a:t>≥∑</a:t>
            </a:r>
            <a:r>
              <a:rPr lang="zh-CN" altLang="zh-CN" dirty="0"/>
              <a:t>项目经费内部</a:t>
            </a:r>
            <a:r>
              <a:rPr lang="zh-CN" altLang="zh-CN" dirty="0" smtClean="0"/>
              <a:t>支出。</a:t>
            </a:r>
            <a:endParaRPr lang="zh-CN" altLang="zh-CN" dirty="0"/>
          </a:p>
          <a:p>
            <a:endParaRPr lang="zh-CN" altLang="en-US" dirty="0"/>
          </a:p>
        </p:txBody>
      </p:sp>
    </p:spTree>
    <p:extLst>
      <p:ext uri="{BB962C8B-B14F-4D97-AF65-F5344CB8AC3E}">
        <p14:creationId xmlns:p14="http://schemas.microsoft.com/office/powerpoint/2010/main" val="20293085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r>
              <a:rPr lang="en-US" altLang="zh-CN" sz="4000" smtClean="0"/>
              <a:t>10.</a:t>
            </a:r>
            <a:r>
              <a:rPr lang="zh-CN" altLang="en-US" sz="4000" smtClean="0"/>
              <a:t>项目经费内部支出</a:t>
            </a:r>
          </a:p>
        </p:txBody>
      </p:sp>
      <p:sp>
        <p:nvSpPr>
          <p:cNvPr id="16387" name="内容占位符 2"/>
          <p:cNvSpPr>
            <a:spLocks noGrp="1"/>
          </p:cNvSpPr>
          <p:nvPr>
            <p:ph idx="1"/>
          </p:nvPr>
        </p:nvSpPr>
        <p:spPr/>
        <p:txBody>
          <a:bodyPr/>
          <a:lstStyle/>
          <a:p>
            <a:r>
              <a:rPr lang="zh-CN" altLang="en-US" dirty="0" smtClean="0"/>
              <a:t>指报告期内企业内部用于某研发项目的实际经费支出。</a:t>
            </a:r>
            <a:endParaRPr lang="en-US" altLang="zh-CN" dirty="0" smtClean="0"/>
          </a:p>
          <a:p>
            <a:endParaRPr lang="en-US" altLang="zh-CN" dirty="0"/>
          </a:p>
          <a:p>
            <a:pPr marL="0" indent="0">
              <a:buNone/>
            </a:pPr>
            <a:endParaRPr lang="en-US" altLang="zh-CN" dirty="0" smtClean="0"/>
          </a:p>
        </p:txBody>
      </p:sp>
      <p:graphicFrame>
        <p:nvGraphicFramePr>
          <p:cNvPr id="2" name="表格 1"/>
          <p:cNvGraphicFramePr>
            <a:graphicFrameLocks noGrp="1"/>
          </p:cNvGraphicFramePr>
          <p:nvPr>
            <p:extLst>
              <p:ext uri="{D42A27DB-BD31-4B8C-83A1-F6EECF244321}">
                <p14:modId xmlns:p14="http://schemas.microsoft.com/office/powerpoint/2010/main" val="3439968415"/>
              </p:ext>
            </p:extLst>
          </p:nvPr>
        </p:nvGraphicFramePr>
        <p:xfrm>
          <a:off x="683568" y="2708920"/>
          <a:ext cx="7776864" cy="3508353"/>
        </p:xfrm>
        <a:graphic>
          <a:graphicData uri="http://schemas.openxmlformats.org/drawingml/2006/table">
            <a:tbl>
              <a:tblPr firstRow="1" bandRow="1">
                <a:tableStyleId>{8A107856-5554-42FB-B03E-39F5DBC370BA}</a:tableStyleId>
              </a:tblPr>
              <a:tblGrid>
                <a:gridCol w="2388436"/>
                <a:gridCol w="5388428"/>
              </a:tblGrid>
              <a:tr h="533908">
                <a:tc>
                  <a:txBody>
                    <a:bodyPr/>
                    <a:lstStyle/>
                    <a:p>
                      <a:pPr algn="ctr"/>
                      <a:r>
                        <a:rPr lang="zh-CN" altLang="en-US" sz="2400" dirty="0" smtClean="0"/>
                        <a:t>包括</a:t>
                      </a:r>
                      <a:endParaRPr lang="zh-CN" altLang="en-US" sz="2400" dirty="0"/>
                    </a:p>
                  </a:txBody>
                  <a:tcPr anchor="ctr"/>
                </a:tc>
                <a:tc>
                  <a:txBody>
                    <a:bodyPr/>
                    <a:lstStyle/>
                    <a:p>
                      <a:pPr algn="ctr"/>
                      <a:r>
                        <a:rPr lang="zh-CN" altLang="en-US" sz="2400" dirty="0" smtClean="0"/>
                        <a:t>不包括</a:t>
                      </a:r>
                      <a:endParaRPr lang="zh-CN" altLang="en-US" sz="2400" dirty="0"/>
                    </a:p>
                  </a:txBody>
                  <a:tcPr anchor="ctr"/>
                </a:tc>
              </a:tr>
              <a:tr h="2974445">
                <a:tc>
                  <a:txBody>
                    <a:bodyPr/>
                    <a:lstStyle/>
                    <a:p>
                      <a:r>
                        <a:rPr lang="en-US" altLang="zh-CN" sz="2400" dirty="0" smtClean="0"/>
                        <a:t>1.</a:t>
                      </a:r>
                      <a:r>
                        <a:rPr lang="zh-CN" altLang="en-US" sz="2400" dirty="0" smtClean="0"/>
                        <a:t>劳务费</a:t>
                      </a:r>
                      <a:endParaRPr lang="en-US" altLang="zh-CN" sz="2400" dirty="0" smtClean="0"/>
                    </a:p>
                    <a:p>
                      <a:r>
                        <a:rPr lang="en-US" altLang="zh-CN" sz="2400" dirty="0" smtClean="0"/>
                        <a:t>2.</a:t>
                      </a:r>
                      <a:r>
                        <a:rPr lang="zh-CN" altLang="en-US" sz="2400" dirty="0" smtClean="0"/>
                        <a:t>原材料费</a:t>
                      </a:r>
                      <a:endParaRPr lang="en-US" altLang="zh-CN" sz="2400" dirty="0" smtClean="0"/>
                    </a:p>
                    <a:p>
                      <a:r>
                        <a:rPr lang="en-US" altLang="zh-CN" sz="2400" dirty="0" smtClean="0"/>
                        <a:t>3.</a:t>
                      </a:r>
                      <a:r>
                        <a:rPr lang="zh-CN" altLang="en-US" sz="2400" dirty="0" smtClean="0"/>
                        <a:t>设备购置费</a:t>
                      </a:r>
                      <a:endParaRPr lang="en-US" altLang="zh-CN" sz="2400" dirty="0" smtClean="0"/>
                    </a:p>
                    <a:p>
                      <a:r>
                        <a:rPr lang="en-US" altLang="zh-CN" sz="2400" dirty="0" smtClean="0"/>
                        <a:t>4.</a:t>
                      </a:r>
                      <a:r>
                        <a:rPr lang="zh-CN" altLang="en-US" sz="2400" dirty="0" smtClean="0"/>
                        <a:t>其他日常支出</a:t>
                      </a:r>
                      <a:endParaRPr lang="en-US" altLang="zh-CN" sz="2400" dirty="0" smtClean="0"/>
                    </a:p>
                    <a:p>
                      <a:r>
                        <a:rPr lang="en-US" altLang="zh-CN" sz="2400" dirty="0" smtClean="0"/>
                        <a:t>5.</a:t>
                      </a:r>
                      <a:r>
                        <a:rPr lang="zh-CN" altLang="en-US" sz="2400" dirty="0" smtClean="0"/>
                        <a:t>外协加工费</a:t>
                      </a:r>
                      <a:endParaRPr lang="zh-CN" altLang="en-US" sz="2400" dirty="0"/>
                    </a:p>
                  </a:txBody>
                  <a:tcPr/>
                </a:tc>
                <a:tc>
                  <a:txBody>
                    <a:bodyPr/>
                    <a:lstStyle/>
                    <a:p>
                      <a:r>
                        <a:rPr lang="en-US" altLang="zh-CN" sz="2400" dirty="0" smtClean="0"/>
                        <a:t>1.</a:t>
                      </a:r>
                      <a:r>
                        <a:rPr lang="zh-CN" altLang="en-US" sz="2400" dirty="0" smtClean="0"/>
                        <a:t>相关折旧费用</a:t>
                      </a:r>
                      <a:endParaRPr lang="en-US" altLang="zh-CN" sz="2400" dirty="0" smtClean="0"/>
                    </a:p>
                    <a:p>
                      <a:r>
                        <a:rPr lang="en-US" altLang="zh-CN" sz="2400" dirty="0" smtClean="0"/>
                        <a:t>2.</a:t>
                      </a:r>
                      <a:r>
                        <a:rPr lang="zh-CN" altLang="en-US" sz="2400" dirty="0" smtClean="0"/>
                        <a:t>长期费用摊销和无形资产摊销</a:t>
                      </a:r>
                      <a:endParaRPr lang="en-US" altLang="zh-CN" sz="2400" dirty="0" smtClean="0"/>
                    </a:p>
                    <a:p>
                      <a:r>
                        <a:rPr lang="en-US" altLang="zh-CN" sz="2400" dirty="0" smtClean="0"/>
                        <a:t>3.</a:t>
                      </a:r>
                      <a:r>
                        <a:rPr lang="zh-CN" altLang="en-US" sz="2400" dirty="0" smtClean="0"/>
                        <a:t>委托或与外单位合作进行项目研究而拨付给对方使用的经费</a:t>
                      </a:r>
                      <a:endParaRPr lang="en-US" altLang="zh-CN" sz="2400" dirty="0" smtClean="0"/>
                    </a:p>
                    <a:p>
                      <a:r>
                        <a:rPr lang="en-US" altLang="zh-CN" sz="2400" dirty="0" smtClean="0"/>
                        <a:t>4.</a:t>
                      </a:r>
                      <a:r>
                        <a:rPr lang="zh-CN" altLang="en-US" sz="2400" dirty="0" smtClean="0"/>
                        <a:t>企业研发活动管理部门的费用</a:t>
                      </a:r>
                      <a:endParaRPr lang="en-US" altLang="zh-CN" sz="2400" dirty="0" smtClean="0"/>
                    </a:p>
                    <a:p>
                      <a:r>
                        <a:rPr lang="en-US" altLang="zh-CN" sz="2400" dirty="0" smtClean="0"/>
                        <a:t>5.</a:t>
                      </a:r>
                      <a:r>
                        <a:rPr lang="zh-CN" altLang="en-US" sz="2400" dirty="0" smtClean="0"/>
                        <a:t>用于研发活动目的的基建支出</a:t>
                      </a:r>
                      <a:endParaRPr lang="en-US" altLang="zh-CN" sz="2400" dirty="0" smtClean="0"/>
                    </a:p>
                    <a:p>
                      <a:r>
                        <a:rPr lang="en-US" altLang="zh-CN" sz="2400" dirty="0" smtClean="0"/>
                        <a:t>6.</a:t>
                      </a:r>
                      <a:r>
                        <a:rPr lang="zh-CN" altLang="en-US" sz="2400" dirty="0" smtClean="0"/>
                        <a:t>为研发活动提供间接服务人员的费用</a:t>
                      </a:r>
                      <a:endParaRPr lang="zh-CN" altLang="en-US" sz="2400" dirty="0"/>
                    </a:p>
                  </a:txBody>
                  <a:tcPr/>
                </a:tc>
              </a:tr>
            </a:tbl>
          </a:graphicData>
        </a:graphic>
      </p:graphicFrame>
    </p:spTree>
    <p:extLst>
      <p:ext uri="{BB962C8B-B14F-4D97-AF65-F5344CB8AC3E}">
        <p14:creationId xmlns:p14="http://schemas.microsoft.com/office/powerpoint/2010/main" val="408547947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68313" y="260350"/>
            <a:ext cx="8229600" cy="1143000"/>
          </a:xfrm>
        </p:spPr>
        <p:txBody>
          <a:bodyPr/>
          <a:lstStyle/>
          <a:p>
            <a:pPr eaLnBrk="1" hangingPunct="1"/>
            <a:r>
              <a:rPr lang="zh-CN" altLang="en-US" sz="3600" smtClean="0">
                <a:solidFill>
                  <a:schemeClr val="tx1"/>
                </a:solidFill>
              </a:rPr>
              <a:t>四、上报时间和方式</a:t>
            </a:r>
          </a:p>
        </p:txBody>
      </p:sp>
      <p:sp>
        <p:nvSpPr>
          <p:cNvPr id="67587" name="Rectangle 3"/>
          <p:cNvSpPr>
            <a:spLocks noGrp="1" noChangeArrowheads="1"/>
          </p:cNvSpPr>
          <p:nvPr>
            <p:ph type="body" idx="1"/>
          </p:nvPr>
        </p:nvSpPr>
        <p:spPr>
          <a:xfrm>
            <a:off x="539750" y="2060575"/>
            <a:ext cx="7993063" cy="2293938"/>
          </a:xfrm>
        </p:spPr>
        <p:txBody>
          <a:bodyPr/>
          <a:lstStyle/>
          <a:p>
            <a:pPr marL="609600" indent="-609600" eaLnBrk="1" hangingPunct="1">
              <a:lnSpc>
                <a:spcPct val="120000"/>
              </a:lnSpc>
              <a:buFontTx/>
              <a:buNone/>
            </a:pPr>
            <a:r>
              <a:rPr lang="zh-CN" altLang="en-US" sz="2600" b="1" dirty="0" smtClean="0"/>
              <a:t>（一）上报时间：</a:t>
            </a:r>
            <a:endParaRPr lang="en-US" altLang="zh-CN" sz="2600" b="1" dirty="0" smtClean="0"/>
          </a:p>
          <a:p>
            <a:pPr marL="609600" indent="-609600" eaLnBrk="1" hangingPunct="1">
              <a:lnSpc>
                <a:spcPct val="120000"/>
              </a:lnSpc>
              <a:buFontTx/>
              <a:buNone/>
            </a:pPr>
            <a:r>
              <a:rPr lang="zh-CN" altLang="en-US" sz="2600" b="1" dirty="0" smtClean="0"/>
              <a:t>企业端开网时间：</a:t>
            </a:r>
            <a:r>
              <a:rPr lang="en-US" altLang="zh-CN" sz="2600" b="1" dirty="0" smtClean="0"/>
              <a:t>2017</a:t>
            </a:r>
            <a:r>
              <a:rPr lang="zh-CN" altLang="en-US" sz="2600" b="1" dirty="0" smtClean="0"/>
              <a:t>年</a:t>
            </a:r>
            <a:r>
              <a:rPr lang="en-US" altLang="zh-CN" sz="2600" b="1" dirty="0" smtClean="0"/>
              <a:t>1</a:t>
            </a:r>
            <a:r>
              <a:rPr lang="zh-CN" altLang="en-US" sz="2600" b="1" dirty="0" smtClean="0"/>
              <a:t>月</a:t>
            </a:r>
            <a:r>
              <a:rPr lang="en-US" altLang="zh-CN" sz="2600" b="1" dirty="0" smtClean="0"/>
              <a:t>20</a:t>
            </a:r>
            <a:r>
              <a:rPr lang="zh-CN" altLang="en-US" sz="2600" b="1" dirty="0" smtClean="0"/>
              <a:t>日</a:t>
            </a:r>
            <a:r>
              <a:rPr lang="en-US" altLang="zh-CN" sz="2600" b="1" dirty="0" smtClean="0"/>
              <a:t>0</a:t>
            </a:r>
            <a:r>
              <a:rPr lang="zh-CN" altLang="en-US" sz="2600" b="1" dirty="0" smtClean="0"/>
              <a:t>时</a:t>
            </a:r>
            <a:endParaRPr lang="en-US" altLang="zh-CN" sz="2600" b="1" dirty="0" smtClean="0"/>
          </a:p>
          <a:p>
            <a:pPr marL="609600" indent="-609600" eaLnBrk="1" hangingPunct="1">
              <a:lnSpc>
                <a:spcPct val="120000"/>
              </a:lnSpc>
              <a:buFontTx/>
              <a:buNone/>
            </a:pPr>
            <a:r>
              <a:rPr lang="zh-CN" altLang="en-US" sz="2600" b="1" dirty="0" smtClean="0"/>
              <a:t>企业端关网时间：</a:t>
            </a:r>
            <a:r>
              <a:rPr lang="en-US" altLang="zh-CN" sz="2600" b="1" dirty="0" smtClean="0"/>
              <a:t>2017</a:t>
            </a:r>
            <a:r>
              <a:rPr lang="zh-CN" altLang="en-US" sz="2600" b="1" dirty="0" smtClean="0"/>
              <a:t>年</a:t>
            </a:r>
            <a:r>
              <a:rPr lang="en-US" altLang="zh-CN" sz="2600" b="1" dirty="0" smtClean="0">
                <a:solidFill>
                  <a:srgbClr val="FF0000"/>
                </a:solidFill>
              </a:rPr>
              <a:t>3</a:t>
            </a:r>
            <a:r>
              <a:rPr lang="zh-CN" altLang="en-US" sz="2600" b="1" dirty="0" smtClean="0">
                <a:solidFill>
                  <a:srgbClr val="FF0000"/>
                </a:solidFill>
              </a:rPr>
              <a:t>月</a:t>
            </a:r>
            <a:r>
              <a:rPr lang="en-US" altLang="zh-CN" sz="2600" b="1" dirty="0" smtClean="0">
                <a:solidFill>
                  <a:srgbClr val="FF0000"/>
                </a:solidFill>
              </a:rPr>
              <a:t>10</a:t>
            </a:r>
            <a:r>
              <a:rPr lang="zh-CN" altLang="en-US" sz="2600" b="1" dirty="0" smtClean="0">
                <a:solidFill>
                  <a:srgbClr val="FF0000"/>
                </a:solidFill>
              </a:rPr>
              <a:t>日</a:t>
            </a:r>
            <a:r>
              <a:rPr lang="en-US" altLang="zh-CN" sz="2600" b="1" dirty="0" smtClean="0">
                <a:solidFill>
                  <a:srgbClr val="FF0000"/>
                </a:solidFill>
              </a:rPr>
              <a:t>24</a:t>
            </a:r>
            <a:r>
              <a:rPr lang="zh-CN" altLang="en-US" sz="2600" b="1" dirty="0" smtClean="0">
                <a:solidFill>
                  <a:srgbClr val="FF0000"/>
                </a:solidFill>
              </a:rPr>
              <a:t>时</a:t>
            </a:r>
            <a:endParaRPr lang="en-US" altLang="zh-CN" sz="2600" b="1" dirty="0" smtClean="0"/>
          </a:p>
          <a:p>
            <a:pPr marL="609600" indent="-609600" eaLnBrk="1" hangingPunct="1">
              <a:lnSpc>
                <a:spcPct val="120000"/>
              </a:lnSpc>
              <a:buFontTx/>
              <a:buNone/>
            </a:pPr>
            <a:r>
              <a:rPr lang="zh-CN" altLang="en-US" sz="2600" b="1" dirty="0"/>
              <a:t>区</a:t>
            </a:r>
            <a:r>
              <a:rPr lang="zh-CN" altLang="en-US" sz="2600" b="1" dirty="0" smtClean="0"/>
              <a:t>级数据验收截止时间为</a:t>
            </a:r>
            <a:r>
              <a:rPr lang="en-US" altLang="zh-CN" sz="2600" b="1" dirty="0" smtClean="0"/>
              <a:t>2017</a:t>
            </a:r>
            <a:r>
              <a:rPr lang="zh-CN" altLang="en-US" sz="2600" b="1" dirty="0" smtClean="0"/>
              <a:t>年</a:t>
            </a:r>
            <a:r>
              <a:rPr lang="en-US" altLang="zh-CN" sz="2600" b="1" dirty="0" smtClean="0"/>
              <a:t>4</a:t>
            </a:r>
            <a:r>
              <a:rPr lang="zh-CN" altLang="en-US" sz="2600" b="1" dirty="0" smtClean="0"/>
              <a:t>月</a:t>
            </a:r>
            <a:r>
              <a:rPr lang="en-US" altLang="zh-CN" sz="2600" b="1" dirty="0" smtClean="0"/>
              <a:t>5</a:t>
            </a:r>
            <a:r>
              <a:rPr lang="zh-CN" altLang="en-US" sz="2600" b="1" dirty="0" smtClean="0"/>
              <a:t>日</a:t>
            </a:r>
            <a:r>
              <a:rPr lang="en-US" altLang="zh-CN" sz="2600" b="1" dirty="0" smtClean="0"/>
              <a:t>24</a:t>
            </a:r>
            <a:r>
              <a:rPr lang="zh-CN" altLang="en-US" sz="2600" b="1" dirty="0" smtClean="0"/>
              <a:t>时</a:t>
            </a:r>
            <a:endParaRPr lang="en-US" altLang="zh-CN" sz="2600" b="1" dirty="0" smtClean="0"/>
          </a:p>
          <a:p>
            <a:pPr marL="609600" indent="-609600" eaLnBrk="1" hangingPunct="1">
              <a:lnSpc>
                <a:spcPct val="120000"/>
              </a:lnSpc>
              <a:buFontTx/>
              <a:buNone/>
            </a:pPr>
            <a:r>
              <a:rPr lang="zh-CN" altLang="en-US" sz="2600" b="1" dirty="0" smtClean="0"/>
              <a:t>（二）报送地址：</a:t>
            </a:r>
            <a:endParaRPr lang="en-US" altLang="zh-CN" sz="2600" b="1" dirty="0" smtClean="0"/>
          </a:p>
          <a:p>
            <a:pPr marL="609600" indent="-609600" eaLnBrk="1" hangingPunct="1">
              <a:lnSpc>
                <a:spcPct val="120000"/>
              </a:lnSpc>
              <a:buFontTx/>
              <a:buNone/>
            </a:pPr>
            <a:r>
              <a:rPr lang="zh-CN" altLang="en-US" sz="2600" b="1" dirty="0" smtClean="0"/>
              <a:t>  </a:t>
            </a:r>
            <a:r>
              <a:rPr lang="zh-CN" altLang="en-US" sz="2600" b="1" dirty="0" smtClean="0">
                <a:hlinkClick r:id="rId2"/>
              </a:rPr>
              <a:t>统计联网直报平台</a:t>
            </a:r>
            <a:endParaRPr lang="zh-CN" altLang="en-US" sz="2600" b="1"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zh-CN" altLang="en-US" sz="4000" smtClean="0"/>
              <a:t>项目名称 </a:t>
            </a:r>
          </a:p>
        </p:txBody>
      </p:sp>
      <p:sp>
        <p:nvSpPr>
          <p:cNvPr id="6147" name="内容占位符 2"/>
          <p:cNvSpPr>
            <a:spLocks noGrp="1"/>
          </p:cNvSpPr>
          <p:nvPr>
            <p:ph idx="1"/>
          </p:nvPr>
        </p:nvSpPr>
        <p:spPr/>
        <p:txBody>
          <a:bodyPr/>
          <a:lstStyle/>
          <a:p>
            <a:r>
              <a:rPr lang="zh-CN" altLang="en-US" smtClean="0"/>
              <a:t>按企业研发项目的立项计划书、项目任务书或项目合同书等有关立项资料中确定的项目名称填写。</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标题 1"/>
          <p:cNvSpPr>
            <a:spLocks noGrp="1"/>
          </p:cNvSpPr>
          <p:nvPr>
            <p:ph type="title"/>
          </p:nvPr>
        </p:nvSpPr>
        <p:spPr/>
        <p:txBody>
          <a:bodyPr/>
          <a:lstStyle/>
          <a:p>
            <a:r>
              <a:rPr lang="zh-CN" altLang="en-US" smtClean="0"/>
              <a:t>五、填报要求</a:t>
            </a:r>
          </a:p>
        </p:txBody>
      </p:sp>
      <p:sp>
        <p:nvSpPr>
          <p:cNvPr id="3" name="内容占位符 2"/>
          <p:cNvSpPr>
            <a:spLocks noGrp="1"/>
          </p:cNvSpPr>
          <p:nvPr>
            <p:ph idx="1"/>
          </p:nvPr>
        </p:nvSpPr>
        <p:spPr/>
        <p:txBody>
          <a:bodyPr>
            <a:normAutofit/>
          </a:bodyPr>
          <a:lstStyle/>
          <a:p>
            <a:pPr>
              <a:defRPr/>
            </a:pPr>
            <a:r>
              <a:rPr lang="zh-CN" altLang="en-US" dirty="0" smtClean="0"/>
              <a:t>（一）填报规则</a:t>
            </a:r>
            <a:endParaRPr lang="en-US" altLang="zh-CN" dirty="0" smtClean="0"/>
          </a:p>
          <a:p>
            <a:pPr>
              <a:defRPr/>
            </a:pPr>
            <a:r>
              <a:rPr lang="zh-CN" altLang="zh-CN" dirty="0"/>
              <a:t>①广州市科技统计报送单位联网直报统计报表，录入文字一律用汉字，数字一律用阿拉伯数字</a:t>
            </a:r>
            <a:r>
              <a:rPr lang="zh-CN" altLang="zh-CN" dirty="0" smtClean="0"/>
              <a:t>。</a:t>
            </a:r>
            <a:endParaRPr lang="en-US" altLang="zh-CN" dirty="0" smtClean="0"/>
          </a:p>
          <a:p>
            <a:pPr>
              <a:defRPr/>
            </a:pPr>
            <a:r>
              <a:rPr lang="zh-CN" altLang="zh-CN" dirty="0" smtClean="0"/>
              <a:t>②</a:t>
            </a:r>
            <a:r>
              <a:rPr lang="zh-CN" altLang="zh-CN" dirty="0"/>
              <a:t>除注明“—”的指标和特别注明只由其他专业企业填写的指标外，统计表中的各项指标，企业均要填报。</a:t>
            </a:r>
            <a:r>
              <a:rPr lang="en-US" altLang="zh-CN" dirty="0"/>
              <a:t> </a:t>
            </a:r>
            <a:endParaRPr lang="zh-CN" altLang="zh-CN" dirty="0"/>
          </a:p>
          <a:p>
            <a:pPr>
              <a:defRPr/>
            </a:pP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内容占位符 2"/>
          <p:cNvSpPr>
            <a:spLocks noGrp="1"/>
          </p:cNvSpPr>
          <p:nvPr>
            <p:ph idx="1"/>
          </p:nvPr>
        </p:nvSpPr>
        <p:spPr>
          <a:xfrm>
            <a:off x="467544" y="1556792"/>
            <a:ext cx="8229600" cy="5000625"/>
          </a:xfrm>
        </p:spPr>
        <p:txBody>
          <a:bodyPr/>
          <a:lstStyle/>
          <a:p>
            <a:r>
              <a:rPr lang="zh-CN" altLang="zh-CN" dirty="0" smtClean="0"/>
              <a:t>③所有报表指标均需取整数，不保留</a:t>
            </a:r>
            <a:r>
              <a:rPr lang="zh-CN" altLang="zh-CN" dirty="0" smtClean="0"/>
              <a:t>小数</a:t>
            </a:r>
            <a:endParaRPr lang="zh-CN" altLang="zh-CN" dirty="0" smtClean="0"/>
          </a:p>
          <a:p>
            <a:r>
              <a:rPr lang="zh-CN" altLang="zh-CN" dirty="0" smtClean="0"/>
              <a:t>④录入统计报表时，要注意指标的计量单位，不得自行更改计量单位。统计表中所有价值量指标均以人民币计算，凡以外币形式计算的价值量指标，均以报告期末的汇率折合成人民币填报。</a:t>
            </a:r>
          </a:p>
          <a:p>
            <a:r>
              <a:rPr lang="zh-CN" altLang="zh-CN" dirty="0" smtClean="0"/>
              <a:t>⑤统计表中的分类、目录和代码均属全市统一标准，各企业必须严格执行。</a:t>
            </a:r>
          </a:p>
          <a:p>
            <a:endParaRPr lang="zh-CN" altLang="en-US" dirty="0" smtClean="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内容占位符 2"/>
          <p:cNvSpPr>
            <a:spLocks noGrp="1"/>
          </p:cNvSpPr>
          <p:nvPr>
            <p:ph idx="1"/>
          </p:nvPr>
        </p:nvSpPr>
        <p:spPr>
          <a:xfrm>
            <a:off x="467544" y="980728"/>
            <a:ext cx="8229600" cy="5073650"/>
          </a:xfrm>
        </p:spPr>
        <p:txBody>
          <a:bodyPr/>
          <a:lstStyle/>
          <a:p>
            <a:r>
              <a:rPr lang="zh-CN" altLang="zh-CN" dirty="0" smtClean="0"/>
              <a:t>（</a:t>
            </a:r>
            <a:r>
              <a:rPr lang="en-US" altLang="zh-CN" dirty="0" smtClean="0"/>
              <a:t>2</a:t>
            </a:r>
            <a:r>
              <a:rPr lang="zh-CN" altLang="zh-CN" dirty="0" smtClean="0"/>
              <a:t>）审核要求：</a:t>
            </a:r>
          </a:p>
          <a:p>
            <a:r>
              <a:rPr lang="zh-CN" altLang="zh-CN" dirty="0" smtClean="0"/>
              <a:t>①各报送单位使用统计联网程序录入数据后，必须通过电脑程序审核，对统计报表中的每一个指标都要做到逐一严格审查和核对。</a:t>
            </a:r>
          </a:p>
          <a:p>
            <a:r>
              <a:rPr lang="zh-CN" altLang="zh-CN" dirty="0" smtClean="0"/>
              <a:t>②各报送单位对程序提出的警告性问题和数据倒退问题，都必须加以核查及说明。</a:t>
            </a:r>
          </a:p>
          <a:p>
            <a:endParaRPr lang="zh-CN" altLang="zh-CN" dirty="0" smtClean="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type="body" idx="1"/>
          </p:nvPr>
        </p:nvSpPr>
        <p:spPr>
          <a:xfrm>
            <a:off x="1238250" y="1600200"/>
            <a:ext cx="8229600" cy="4525963"/>
          </a:xfrm>
        </p:spPr>
        <p:txBody>
          <a:bodyPr/>
          <a:lstStyle/>
          <a:p>
            <a:pPr eaLnBrk="1" hangingPunct="1">
              <a:lnSpc>
                <a:spcPct val="120000"/>
              </a:lnSpc>
              <a:buFontTx/>
              <a:buNone/>
            </a:pPr>
            <a:r>
              <a:rPr lang="en-US" altLang="zh-CN" sz="20000" smtClean="0">
                <a:solidFill>
                  <a:srgbClr val="FFFF66"/>
                </a:solidFill>
              </a:rPr>
              <a:t>  </a:t>
            </a:r>
            <a:r>
              <a:rPr lang="zh-CN" altLang="en-US" sz="15000" smtClean="0">
                <a:latin typeface="宋徽宗瘦金体" pitchFamily="65" charset="-122"/>
                <a:ea typeface="宋徽宗瘦金体" pitchFamily="65" charset="-122"/>
              </a:rPr>
              <a:t>谢谢</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en-US" altLang="zh-CN" sz="4000" smtClean="0"/>
              <a:t>1.</a:t>
            </a:r>
            <a:r>
              <a:rPr lang="zh-CN" altLang="en-US" sz="4000" smtClean="0"/>
              <a:t>研发项目来源分类目录</a:t>
            </a:r>
          </a:p>
        </p:txBody>
      </p:sp>
      <p:pic>
        <p:nvPicPr>
          <p:cNvPr id="7171" name="Picture 1"/>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52413" y="1700213"/>
            <a:ext cx="9785351" cy="4446587"/>
          </a:xfr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5087</TotalTime>
  <Words>5099</Words>
  <Application>Microsoft Office PowerPoint</Application>
  <PresentationFormat>全屏显示(4:3)</PresentationFormat>
  <Paragraphs>417</Paragraphs>
  <Slides>83</Slides>
  <Notes>2</Notes>
  <HiddenSlides>0</HiddenSlides>
  <MMClips>0</MMClips>
  <ScaleCrop>false</ScaleCrop>
  <HeadingPairs>
    <vt:vector size="4" baseType="variant">
      <vt:variant>
        <vt:lpstr>主题</vt:lpstr>
      </vt:variant>
      <vt:variant>
        <vt:i4>1</vt:i4>
      </vt:variant>
      <vt:variant>
        <vt:lpstr>幻灯片标题</vt:lpstr>
      </vt:variant>
      <vt:variant>
        <vt:i4>83</vt:i4>
      </vt:variant>
    </vt:vector>
  </HeadingPairs>
  <TitlesOfParts>
    <vt:vector size="84" baseType="lpstr">
      <vt:lpstr>默认设计模板</vt:lpstr>
      <vt:lpstr>2016年企业研发报表 说明及实施要点</vt:lpstr>
      <vt:lpstr>一、统计范围</vt:lpstr>
      <vt:lpstr>二、107-1表</vt:lpstr>
      <vt:lpstr>什么是研发</vt:lpstr>
      <vt:lpstr>基础研究</vt:lpstr>
      <vt:lpstr>应用研究</vt:lpstr>
      <vt:lpstr>试验发展</vt:lpstr>
      <vt:lpstr>项目名称 </vt:lpstr>
      <vt:lpstr>1.研发项目来源分类目录</vt:lpstr>
      <vt:lpstr>2.研发项目合作形式分类目录</vt:lpstr>
      <vt:lpstr>3.研发项目成果形式分类目录</vt:lpstr>
      <vt:lpstr>4.研发项目技术经济目标分类目录</vt:lpstr>
      <vt:lpstr>5.项目起始日期 </vt:lpstr>
      <vt:lpstr>6.项目完成日期</vt:lpstr>
      <vt:lpstr>7.跨年研发项目所处主要进展阶段分类目录</vt:lpstr>
      <vt:lpstr>8.参加项目人员</vt:lpstr>
      <vt:lpstr>9.项目人员实际工作时间</vt:lpstr>
      <vt:lpstr>PowerPoint 演示文稿</vt:lpstr>
      <vt:lpstr>10.项目经费内部支出</vt:lpstr>
      <vt:lpstr>10.政府资金 </vt:lpstr>
      <vt:lpstr>表内审核关系</vt:lpstr>
      <vt:lpstr>三、R&amp;D项目核算方法</vt:lpstr>
      <vt:lpstr>PowerPoint 演示文稿</vt:lpstr>
      <vt:lpstr>5.跨年项目所处进展阶段分类目录</vt:lpstr>
      <vt:lpstr>PowerPoint 演示文稿</vt:lpstr>
      <vt:lpstr>PowerPoint 演示文稿</vt:lpstr>
      <vt:lpstr>四、107-2表</vt:lpstr>
      <vt:lpstr>研发人员合计（3）</vt:lpstr>
      <vt:lpstr>研发人员合计（3）</vt:lpstr>
      <vt:lpstr>研发人员合计（3）</vt:lpstr>
      <vt:lpstr>研发人员合计中全职人员（8）</vt:lpstr>
      <vt:lpstr>研发经费支出合计（54）</vt:lpstr>
      <vt:lpstr>研发经费支出合计中使用来自政府部门的研发资金（21） </vt:lpstr>
      <vt:lpstr>企业内部的日常研发经费支出（9）</vt:lpstr>
      <vt:lpstr>PowerPoint 演示文稿</vt:lpstr>
      <vt:lpstr>企业内部的日常研发经费支出中人员人工费（包含各种补贴）（10）</vt:lpstr>
      <vt:lpstr>企业内部的日常研发经费支出中原材料费（11）</vt:lpstr>
      <vt:lpstr>企业内部的日常研发经费支出中折旧费用与长期费用摊销（12）</vt:lpstr>
      <vt:lpstr>企业内部的日常研发经费支出中无形资产摊销（13）</vt:lpstr>
      <vt:lpstr>企业内部的日常研发经费支出中的其他费用（14）</vt:lpstr>
      <vt:lpstr>  研发经费情况</vt:lpstr>
      <vt:lpstr>  研发经费情况</vt:lpstr>
      <vt:lpstr>当年形成用于研发的固定资产支出 （19）</vt:lpstr>
      <vt:lpstr>当年形成用于研发的固定资产支出中的仪器和设备（20）</vt:lpstr>
      <vt:lpstr>委托外单位开展研发的经费支出（15）</vt:lpstr>
      <vt:lpstr>期末机构数（24） </vt:lpstr>
      <vt:lpstr>PowerPoint 演示文稿</vt:lpstr>
      <vt:lpstr>机构人员合计（25） </vt:lpstr>
      <vt:lpstr>机构经费支出（29）</vt:lpstr>
      <vt:lpstr>期末仪器和设备原价 （30）</vt:lpstr>
      <vt:lpstr>当年专利申请受理数 （32）</vt:lpstr>
      <vt:lpstr>当年专利申请受理数中发明专利 （33）</vt:lpstr>
      <vt:lpstr>期末有效发明专利数 （34）</vt:lpstr>
      <vt:lpstr>期末有效发明专利数中已被实施 （52）</vt:lpstr>
      <vt:lpstr>*期末有效发明专利数中境外授权（35）</vt:lpstr>
      <vt:lpstr>*专利所有权转让及许可数 （36）</vt:lpstr>
      <vt:lpstr>*专利所有权转让及许可收入 （37）</vt:lpstr>
      <vt:lpstr>*新产品产值 （38）</vt:lpstr>
      <vt:lpstr>*新产品销售收入（39） </vt:lpstr>
      <vt:lpstr>*发表科技论文 （41）</vt:lpstr>
      <vt:lpstr>*期末拥有注册商标 （42）</vt:lpstr>
      <vt:lpstr>*期末拥有注册商标中境外注册 （43）</vt:lpstr>
      <vt:lpstr>*形成国家或行业标准 （44）</vt:lpstr>
      <vt:lpstr>研究开发费用加计扣除减免税 （45）</vt:lpstr>
      <vt:lpstr>财政部、国家税务总局、科技部关于完善研究开发费用税前加计扣除政策的通知　财税〔2015〕119号</vt:lpstr>
      <vt:lpstr>高新技术企业减免税 （46）</vt:lpstr>
      <vt:lpstr>*引进境外技术经费支出 （47）</vt:lpstr>
      <vt:lpstr>*引进境外技术的消化吸收经费支出 （48）</vt:lpstr>
      <vt:lpstr>*购买境内技术经费支出 （49）</vt:lpstr>
      <vt:lpstr>*技术改造经费支出 （50）</vt:lpstr>
      <vt:lpstr>期末企业在境外设立的研发机构数 （51）</vt:lpstr>
      <vt:lpstr>表内审核关系</vt:lpstr>
      <vt:lpstr>PowerPoint 演示文稿</vt:lpstr>
      <vt:lpstr>PowerPoint 演示文稿</vt:lpstr>
      <vt:lpstr>机构经费支出（29）</vt:lpstr>
      <vt:lpstr>表间审核关系</vt:lpstr>
      <vt:lpstr>PowerPoint 演示文稿</vt:lpstr>
      <vt:lpstr>10.项目经费内部支出</vt:lpstr>
      <vt:lpstr>四、上报时间和方式</vt:lpstr>
      <vt:lpstr>五、填报要求</vt:lpstr>
      <vt:lpstr>PowerPoint 演示文稿</vt:lpstr>
      <vt:lpstr>PowerPoint 演示文稿</vt:lpstr>
      <vt:lpstr>PowerPoint 演示文稿</vt:lpstr>
    </vt:vector>
  </TitlesOfParts>
  <Company>MC SYSTEM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MC SYSTEM</dc:creator>
  <cp:lastModifiedBy>ऐ疄៫u</cp:lastModifiedBy>
  <cp:revision>306</cp:revision>
  <dcterms:created xsi:type="dcterms:W3CDTF">2013-10-05T00:14:39Z</dcterms:created>
  <dcterms:modified xsi:type="dcterms:W3CDTF">2016-11-22T03:43:05Z</dcterms:modified>
</cp:coreProperties>
</file>