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Lst>
  <p:notesMasterIdLst>
    <p:notesMasterId r:id="rId6"/>
  </p:notesMasterIdLst>
  <p:sldIdLst>
    <p:sldId id="529" r:id="rId5"/>
    <p:sldId id="1123" r:id="rId7"/>
    <p:sldId id="1027" r:id="rId8"/>
    <p:sldId id="713" r:id="rId9"/>
    <p:sldId id="1024" r:id="rId10"/>
    <p:sldId id="895" r:id="rId11"/>
    <p:sldId id="629" r:id="rId12"/>
    <p:sldId id="1025" r:id="rId13"/>
    <p:sldId id="1026" r:id="rId14"/>
    <p:sldId id="896" r:id="rId15"/>
    <p:sldId id="1028" r:id="rId16"/>
    <p:sldId id="566" r:id="rId17"/>
    <p:sldId id="898" r:id="rId18"/>
    <p:sldId id="899" r:id="rId19"/>
    <p:sldId id="900" r:id="rId20"/>
    <p:sldId id="594" r:id="rId21"/>
    <p:sldId id="597" r:id="rId22"/>
    <p:sldId id="746" r:id="rId23"/>
    <p:sldId id="596" r:id="rId24"/>
    <p:sldId id="773" r:id="rId25"/>
    <p:sldId id="568" r:id="rId26"/>
    <p:sldId id="569" r:id="rId27"/>
    <p:sldId id="570" r:id="rId28"/>
    <p:sldId id="768" r:id="rId29"/>
    <p:sldId id="771" r:id="rId30"/>
    <p:sldId id="571" r:id="rId31"/>
    <p:sldId id="769" r:id="rId32"/>
    <p:sldId id="770" r:id="rId33"/>
    <p:sldId id="572" r:id="rId34"/>
    <p:sldId id="838" r:id="rId35"/>
    <p:sldId id="700" r:id="rId36"/>
    <p:sldId id="575" r:id="rId37"/>
    <p:sldId id="599" r:id="rId38"/>
    <p:sldId id="902" r:id="rId39"/>
    <p:sldId id="903" r:id="rId40"/>
    <p:sldId id="751" r:id="rId41"/>
    <p:sldId id="749" r:id="rId42"/>
    <p:sldId id="577" r:id="rId43"/>
    <p:sldId id="828" r:id="rId44"/>
    <p:sldId id="829" r:id="rId45"/>
    <p:sldId id="1029" r:id="rId46"/>
    <p:sldId id="1030" r:id="rId47"/>
    <p:sldId id="848" r:id="rId48"/>
    <p:sldId id="849" r:id="rId49"/>
    <p:sldId id="850" r:id="rId50"/>
    <p:sldId id="851" r:id="rId51"/>
    <p:sldId id="852" r:id="rId52"/>
    <p:sldId id="853" r:id="rId53"/>
    <p:sldId id="854" r:id="rId54"/>
    <p:sldId id="856" r:id="rId55"/>
    <p:sldId id="1122" r:id="rId56"/>
    <p:sldId id="601" r:id="rId57"/>
    <p:sldId id="752" r:id="rId58"/>
    <p:sldId id="605" r:id="rId59"/>
    <p:sldId id="831" r:id="rId60"/>
    <p:sldId id="1031" r:id="rId61"/>
    <p:sldId id="865" r:id="rId62"/>
    <p:sldId id="866" r:id="rId63"/>
    <p:sldId id="867" r:id="rId64"/>
    <p:sldId id="874" r:id="rId65"/>
    <p:sldId id="876" r:id="rId66"/>
    <p:sldId id="878" r:id="rId67"/>
    <p:sldId id="879" r:id="rId68"/>
    <p:sldId id="881" r:id="rId69"/>
    <p:sldId id="893" r:id="rId70"/>
    <p:sldId id="532" r:id="rId71"/>
  </p:sldIdLst>
  <p:sldSz cx="9144000" cy="6858000" type="screen4x3"/>
  <p:notesSz cx="6797675" cy="9926955"/>
  <p:kinsoku lang="zh-CN" invalStChars="!),.:;?]}、。—ˇ¨〃々～‖…’”〕〉》」』〗】∶！＂＇），．：；？］｀｜｝·" invalEndChars="([{‘“〔〈《「『〖【（［｛．·"/>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a:srgbClr val="0070C0"/>
    <a:srgbClr val="FF9900"/>
    <a:srgbClr val="FF9933"/>
    <a:srgbClr val="FF6699"/>
    <a:srgbClr val="FFCC66"/>
    <a:srgbClr val="FFFF66"/>
    <a:srgbClr val="F6FC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85" d="100"/>
          <a:sy n="85" d="100"/>
        </p:scale>
        <p:origin x="-1368" y="-72"/>
      </p:cViewPr>
      <p:guideLst>
        <p:guide orient="horz" pos="2441"/>
        <p:guide pos="301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2.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Rectangle 2"/>
          <p:cNvSpPr>
            <a:spLocks noGrp="1"/>
          </p:cNvSpPr>
          <p:nvPr>
            <p:ph type="hdr" sz="quarter"/>
          </p:nvPr>
        </p:nvSpPr>
        <p:spPr>
          <a:xfrm>
            <a:off x="0" y="0"/>
            <a:ext cx="2944813" cy="495300"/>
          </a:xfrm>
          <a:prstGeom prst="rect">
            <a:avLst/>
          </a:prstGeom>
          <a:noFill/>
          <a:ln w="9525">
            <a:noFill/>
          </a:ln>
        </p:spPr>
        <p:txBody>
          <a:bodyPr/>
          <a:p>
            <a:pPr lvl="0" eaLnBrk="0" fontAlgn="base" hangingPunct="0"/>
            <a:endParaRPr lang="zh-CN" altLang="en-US" sz="1200" strike="noStrike" noProof="1" dirty="0">
              <a:latin typeface="Arial" panose="020B0604020202020204" pitchFamily="34" charset="0"/>
            </a:endParaRPr>
          </a:p>
        </p:txBody>
      </p:sp>
      <p:sp>
        <p:nvSpPr>
          <p:cNvPr id="3075" name="Rectangle 3"/>
          <p:cNvSpPr>
            <a:spLocks noGrp="1"/>
          </p:cNvSpPr>
          <p:nvPr>
            <p:ph type="dt"/>
          </p:nvPr>
        </p:nvSpPr>
        <p:spPr>
          <a:xfrm>
            <a:off x="3849688" y="0"/>
            <a:ext cx="2946400" cy="495300"/>
          </a:xfrm>
          <a:prstGeom prst="rect">
            <a:avLst/>
          </a:prstGeom>
          <a:noFill/>
          <a:ln w="9525">
            <a:noFill/>
          </a:ln>
        </p:spPr>
        <p:txBody>
          <a:bodyPr/>
          <a:p>
            <a:pPr lvl="0" algn="r" eaLnBrk="0" fontAlgn="base" hangingPunct="0"/>
            <a:endParaRPr lang="en-US" altLang="x-none" sz="1200" strike="noStrike" noProof="1" dirty="0">
              <a:latin typeface="Arial" panose="020B0604020202020204" pitchFamily="34" charset="0"/>
            </a:endParaRPr>
          </a:p>
        </p:txBody>
      </p:sp>
      <p:sp>
        <p:nvSpPr>
          <p:cNvPr id="5124" name="Rectangle 4"/>
          <p:cNvSpPr>
            <a:spLocks noGrp="1" noRot="1"/>
          </p:cNvSpPr>
          <p:nvPr>
            <p:ph type="sldImg"/>
          </p:nvPr>
        </p:nvSpPr>
        <p:spPr>
          <a:xfrm>
            <a:off x="917575" y="744538"/>
            <a:ext cx="4962525" cy="3722687"/>
          </a:xfrm>
          <a:prstGeom prst="rect">
            <a:avLst/>
          </a:prstGeom>
          <a:noFill/>
          <a:ln w="9525">
            <a:noFill/>
          </a:ln>
        </p:spPr>
      </p:sp>
      <p:sp>
        <p:nvSpPr>
          <p:cNvPr id="5125" name="Rectangle 5"/>
          <p:cNvSpPr>
            <a:spLocks noGrp="1" noRot="1"/>
          </p:cNvSpPr>
          <p:nvPr>
            <p:ph type="body" sz="quarter"/>
          </p:nvPr>
        </p:nvSpPr>
        <p:spPr>
          <a:xfrm>
            <a:off x="677863" y="4714875"/>
            <a:ext cx="5440362" cy="4468813"/>
          </a:xfrm>
          <a:prstGeom prst="rect">
            <a:avLst/>
          </a:prstGeom>
          <a:noFill/>
          <a:ln w="9525">
            <a:noFill/>
          </a:ln>
        </p:spPr>
        <p:txBody>
          <a:bodyPr anchor="ctr"/>
          <a:p>
            <a:pPr lvl="0"/>
            <a:r>
              <a:rPr lang="zh-CN" altLang="en-US" dirty="0"/>
              <a:t>单击此处编辑母版文本样式</a:t>
            </a:r>
            <a:endParaRPr lang="zh-CN" altLang="en-US" dirty="0"/>
          </a:p>
          <a:p>
            <a:pPr lvl="1" indent="0"/>
            <a:r>
              <a:rPr lang="zh-CN" altLang="en-US" dirty="0"/>
              <a:t>第二级</a:t>
            </a:r>
            <a:endParaRPr lang="zh-CN" altLang="en-US" dirty="0"/>
          </a:p>
          <a:p>
            <a:pPr lvl="2" indent="0"/>
            <a:r>
              <a:rPr lang="zh-CN" altLang="en-US" dirty="0"/>
              <a:t>第三级</a:t>
            </a:r>
            <a:endParaRPr lang="zh-CN" altLang="en-US" dirty="0"/>
          </a:p>
          <a:p>
            <a:pPr lvl="3" indent="0"/>
            <a:r>
              <a:rPr lang="zh-CN" altLang="en-US" dirty="0"/>
              <a:t>第四级</a:t>
            </a:r>
            <a:endParaRPr lang="zh-CN" altLang="en-US" dirty="0"/>
          </a:p>
          <a:p>
            <a:pPr lvl="4" indent="0"/>
            <a:r>
              <a:rPr lang="zh-CN" altLang="en-US" dirty="0"/>
              <a:t>第五级</a:t>
            </a:r>
            <a:endParaRPr lang="zh-CN" altLang="en-US" dirty="0"/>
          </a:p>
        </p:txBody>
      </p:sp>
      <p:sp>
        <p:nvSpPr>
          <p:cNvPr id="3078" name="Rectangle 6"/>
          <p:cNvSpPr>
            <a:spLocks noGrp="1"/>
          </p:cNvSpPr>
          <p:nvPr>
            <p:ph type="ftr" sz="quarter"/>
          </p:nvPr>
        </p:nvSpPr>
        <p:spPr>
          <a:xfrm>
            <a:off x="0" y="9428163"/>
            <a:ext cx="2944813" cy="496888"/>
          </a:xfrm>
          <a:prstGeom prst="rect">
            <a:avLst/>
          </a:prstGeom>
          <a:noFill/>
          <a:ln w="9525">
            <a:noFill/>
          </a:ln>
        </p:spPr>
        <p:txBody>
          <a:bodyPr anchor="b"/>
          <a:p>
            <a:pPr lvl="0" eaLnBrk="0" fontAlgn="base" hangingPunct="0"/>
            <a:endParaRPr lang="en-US" altLang="x-none" sz="1200" strike="noStrike" noProof="1" dirty="0">
              <a:latin typeface="Arial" panose="020B0604020202020204" pitchFamily="34" charset="0"/>
            </a:endParaRPr>
          </a:p>
        </p:txBody>
      </p:sp>
      <p:sp>
        <p:nvSpPr>
          <p:cNvPr id="3079" name="Rectangle 7"/>
          <p:cNvSpPr>
            <a:spLocks noGrp="1"/>
          </p:cNvSpPr>
          <p:nvPr>
            <p:ph type="sldNum" sz="quarter"/>
          </p:nvPr>
        </p:nvSpPr>
        <p:spPr>
          <a:xfrm>
            <a:off x="3849688" y="9428163"/>
            <a:ext cx="2946400" cy="496888"/>
          </a:xfrm>
          <a:prstGeom prst="rect">
            <a:avLst/>
          </a:prstGeom>
          <a:noFill/>
          <a:ln w="9525">
            <a:noFill/>
          </a:ln>
        </p:spPr>
        <p:txBody>
          <a:bodyPr anchor="b"/>
          <a:p>
            <a:pPr lvl="0" algn="r" eaLnBrk="0" fontAlgn="base" hangingPunct="0"/>
            <a:fld id="{9A0DB2DC-4C9A-4742-B13C-FB6460FD3503}" type="slidenum">
              <a:rPr lang="zh-CN" altLang="en-US" sz="1200" strike="noStrike" noProof="1" dirty="0">
                <a:latin typeface="Arial" panose="020B0604020202020204" pitchFamily="34" charset="0"/>
                <a:ea typeface="黑体" panose="02010609060101010101" pitchFamily="49" charset="-122"/>
                <a:cs typeface="+mn-cs"/>
              </a:rPr>
            </a:fld>
            <a:endParaRPr lang="zh-CN" altLang="en-US" sz="1200"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hf sldNum="0" hdr="0" ftr="0" dt="0"/>
  <p:notesStyle>
    <a:lvl1pPr marL="0" lvl="0"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ea typeface="宋体" panose="02010600030101010101" pitchFamily="2" charset="-122"/>
      </a:defRPr>
    </a:lvl1pPr>
    <a:lvl2pPr marL="457200" lvl="1"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ea typeface="宋体" panose="02010600030101010101" pitchFamily="2" charset="-122"/>
      </a:defRPr>
    </a:lvl2pPr>
    <a:lvl3pPr marL="914400" lvl="2"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ea typeface="宋体" panose="02010600030101010101" pitchFamily="2" charset="-122"/>
      </a:defRPr>
    </a:lvl3pPr>
    <a:lvl4pPr marL="1371600" lvl="3"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ea typeface="宋体" panose="02010600030101010101" pitchFamily="2" charset="-122"/>
      </a:defRPr>
    </a:lvl4pPr>
    <a:lvl5pPr marL="1828800" lvl="4"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ea typeface="宋体" panose="02010600030101010101" pitchFamily="2" charset="-122"/>
      </a:defRPr>
    </a:lvl5pPr>
    <a:lvl6pPr marL="2286000" lvl="5"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ea typeface="宋体" panose="02010600030101010101" pitchFamily="2" charset="-122"/>
      </a:defRPr>
    </a:lvl6pPr>
    <a:lvl7pPr marL="2743200" lvl="6"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ea typeface="宋体" panose="02010600030101010101" pitchFamily="2" charset="-122"/>
      </a:defRPr>
    </a:lvl7pPr>
    <a:lvl8pPr marL="3200400" lvl="7"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ea typeface="宋体" panose="02010600030101010101" pitchFamily="2" charset="-122"/>
      </a:defRPr>
    </a:lvl8pPr>
    <a:lvl9pPr marL="3657600" lvl="8"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r>
              <a:rPr lang="zh-CN" altLang="en-US">
                <a:solidFill>
                  <a:srgbClr val="FC2E0C"/>
                </a:solidFill>
                <a:sym typeface="+mn-ea"/>
              </a:rPr>
              <a:t>五个职业类型相加等于从业人员，每个人只能归入</a:t>
            </a:r>
            <a:r>
              <a:rPr lang="zh-CN" altLang="en-US">
                <a:solidFill>
                  <a:srgbClr val="FC2E0C"/>
                </a:solidFill>
                <a:sym typeface="+mn-ea"/>
              </a:rPr>
              <a:t>一个职业分类。</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pPr lvl="0">
              <a:spcBef>
                <a:spcPct val="0"/>
              </a:spcBef>
            </a:pPr>
            <a:r>
              <a:rPr lang="zh-CN" altLang="en-US" dirty="0">
                <a:sym typeface="+mn-ea"/>
              </a:rPr>
              <a:t>在人员的分组统计中，我们采用的是“以岗定人”的原则</a:t>
            </a:r>
            <a:endParaRPr lang="en-US" altLang="zh-CN" dirty="0"/>
          </a:p>
          <a:p>
            <a:pPr lvl="0">
              <a:spcBef>
                <a:spcPct val="0"/>
              </a:spcBef>
            </a:pPr>
            <a:r>
              <a:rPr lang="zh-CN" altLang="en-US" dirty="0">
                <a:sym typeface="+mn-ea"/>
              </a:rPr>
              <a:t>具有专业技术职称（资格），但是既不在管理岗位工作，也不在专业技术工作岗位工作的人员不要</a:t>
            </a:r>
            <a:r>
              <a:rPr lang="zh-CN" altLang="en-US" dirty="0">
                <a:sym typeface="+mn-ea"/>
              </a:rPr>
              <a:t>统计在“专业技术人员”内。</a:t>
            </a:r>
            <a:endParaRPr lang="zh-CN" altLang="en-US" dirty="0">
              <a:sym typeface="+mn-ea"/>
            </a:endParaRPr>
          </a:p>
          <a:p>
            <a:pPr lvl="0">
              <a:spcBef>
                <a:spcPct val="0"/>
              </a:spcBef>
            </a:pPr>
            <a:r>
              <a:rPr lang="zh-CN" altLang="en-US" dirty="0">
                <a:sym typeface="+mn-ea"/>
              </a:rPr>
              <a:t>包括：企业董事、企业经理、企业综合职能部门经理或主管。在建筑业中行政管理人员、工程项目管理人员和工程技术管理人员。管理人员一般为单位中层及以上人员。</a:t>
            </a:r>
            <a:endParaRPr lang="zh-CN" altLang="en-US" dirty="0"/>
          </a:p>
          <a:p>
            <a:pPr lvl="0">
              <a:spcBef>
                <a:spcPct val="0"/>
              </a:spcBef>
            </a:pPr>
            <a:r>
              <a:rPr lang="zh-CN" altLang="en-US" dirty="0">
                <a:sym typeface="+mn-ea"/>
              </a:rPr>
              <a:t>高级经营管理人员：指企业（单位）的董事、监事、经理班子成员。如：董事长、总裁、董事、合伙人、总经理、副总经理、总监、</a:t>
            </a:r>
            <a:r>
              <a:rPr lang="en-US" altLang="zh-CN" dirty="0">
                <a:sym typeface="+mn-ea"/>
              </a:rPr>
              <a:t>CEO</a:t>
            </a:r>
            <a:r>
              <a:rPr lang="zh-CN" altLang="en-US" dirty="0">
                <a:sym typeface="+mn-ea"/>
              </a:rPr>
              <a:t>等。</a:t>
            </a:r>
            <a:endParaRPr lang="zh-CN" altLang="en-US" dirty="0"/>
          </a:p>
          <a:p>
            <a:pPr lvl="0">
              <a:spcBef>
                <a:spcPct val="0"/>
              </a:spcBef>
            </a:pPr>
            <a:r>
              <a:rPr lang="zh-CN" altLang="en-US" dirty="0">
                <a:sym typeface="+mn-ea"/>
              </a:rPr>
              <a:t>中级经营管理人员：指企业（单位）内部的中层管理部门负责人及其副职。如：部门经理、部门副经理、业务主管、分公司</a:t>
            </a:r>
            <a:r>
              <a:rPr lang="en-US" altLang="zh-CN" dirty="0">
                <a:sym typeface="+mn-ea"/>
              </a:rPr>
              <a:t>/</a:t>
            </a:r>
            <a:r>
              <a:rPr lang="zh-CN" altLang="en-US" dirty="0">
                <a:sym typeface="+mn-ea"/>
              </a:rPr>
              <a:t>分店</a:t>
            </a:r>
            <a:r>
              <a:rPr lang="en-US" altLang="zh-CN" dirty="0">
                <a:sym typeface="+mn-ea"/>
              </a:rPr>
              <a:t>/</a:t>
            </a:r>
            <a:r>
              <a:rPr lang="zh-CN" altLang="en-US" dirty="0">
                <a:sym typeface="+mn-ea"/>
              </a:rPr>
              <a:t>门市部经理或主管、项目经理等。</a:t>
            </a:r>
            <a:endParaRPr lang="zh-CN" altLang="en-US" dirty="0"/>
          </a:p>
          <a:p>
            <a:pPr lvl="0">
              <a:spcBef>
                <a:spcPct val="0"/>
              </a:spcBef>
            </a:pPr>
            <a:r>
              <a:rPr lang="zh-CN" altLang="en-US" dirty="0">
                <a:sym typeface="+mn-ea"/>
              </a:rPr>
              <a:t>指企业（单位）内除高级、中级之外的管理人员，其他履行管理职能的人员，包括负责一线管理的人员。如线长、队长等。</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r>
              <a:rPr lang="en-US" altLang="zh-CN" dirty="0" smtClean="0">
                <a:solidFill>
                  <a:srgbClr val="FF0000"/>
                </a:solidFill>
                <a:sym typeface="+mn-ea"/>
              </a:rPr>
              <a:t> </a:t>
            </a:r>
            <a:r>
              <a:rPr lang="zh-CN" altLang="zh-CN" dirty="0" smtClean="0">
                <a:solidFill>
                  <a:srgbClr val="FFFF00"/>
                </a:solidFill>
                <a:sym typeface="+mn-ea"/>
              </a:rPr>
              <a:t>无论</a:t>
            </a:r>
            <a:r>
              <a:rPr lang="zh-CN" altLang="zh-CN" dirty="0">
                <a:solidFill>
                  <a:srgbClr val="FFFF00"/>
                </a:solidFill>
                <a:sym typeface="+mn-ea"/>
              </a:rPr>
              <a:t>法人单位是否有独立的工会账户，从工会经费中发给会员的现金和实物，均不计入该法人单位的工资总额。</a:t>
            </a:r>
            <a:endParaRPr lang="zh-CN" altLang="zh-CN" dirty="0">
              <a:solidFill>
                <a:srgbClr val="FFFF00"/>
              </a:solidFill>
              <a:sym typeface="+mn-ea"/>
            </a:endParaRPr>
          </a:p>
          <a:p>
            <a:r>
              <a:rPr lang="zh-CN" altLang="en-US"/>
              <a:t>注意不是填写到手工资。</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1" noRot="1"/>
          </p:cNvSpPr>
          <p:nvPr>
            <p:ph type="sldImg"/>
          </p:nvPr>
        </p:nvSpPr>
        <p:spPr/>
      </p:sp>
      <p:sp>
        <p:nvSpPr>
          <p:cNvPr id="19458" name="文本占位符 2"/>
          <p:cNvSpPr>
            <a:spLocks noGrp="1" noRot="1"/>
          </p:cNvSpPr>
          <p:nvPr>
            <p:ph type="body"/>
          </p:nvPr>
        </p:nvSpPr>
        <p:spPr/>
        <p:txBody>
          <a:bodyPr anchor="ctr"/>
          <a:p>
            <a:pPr lvl="0"/>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1" noRot="1"/>
          </p:cNvSpPr>
          <p:nvPr>
            <p:ph type="sldImg"/>
          </p:nvPr>
        </p:nvSpPr>
        <p:spPr/>
      </p:sp>
      <p:sp>
        <p:nvSpPr>
          <p:cNvPr id="19458" name="文本占位符 2"/>
          <p:cNvSpPr>
            <a:spLocks noGrp="1" noRot="1"/>
          </p:cNvSpPr>
          <p:nvPr>
            <p:ph type="body"/>
          </p:nvPr>
        </p:nvSpPr>
        <p:spPr/>
        <p:txBody>
          <a:bodyPr anchor="ctr"/>
          <a:p>
            <a:pPr lvl="0"/>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Grp="1" noRot="1" noChangeAspect="1"/>
          </p:cNvSpPr>
          <p:nvPr>
            <p:ph type="sldImg"/>
          </p:nvPr>
        </p:nvSpPr>
        <p:spPr/>
      </p:sp>
      <p:sp>
        <p:nvSpPr>
          <p:cNvPr id="10242" name="备注占位符 2"/>
          <p:cNvSpPr>
            <a:spLocks noGrp="1"/>
          </p:cNvSpPr>
          <p:nvPr>
            <p:ph type="body"/>
          </p:nvPr>
        </p:nvSpPr>
        <p:spPr/>
        <p:txBody>
          <a:bodyPr wrap="square" lIns="91440" tIns="45720" rIns="91440" bIns="45720" anchor="t"/>
          <a:p>
            <a:pPr lvl="0"/>
            <a:endParaRPr lang="zh-CN" altLang="en-US"/>
          </a:p>
        </p:txBody>
      </p:sp>
      <p:sp>
        <p:nvSpPr>
          <p:cNvPr id="10243"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p>
            <a:pPr lvl="0" algn="r" fontAlgn="base"/>
            <a:fld id="{9A0DB2DC-4C9A-4742-B13C-FB6460FD3503}" type="slidenum">
              <a:rPr lang="zh-CN" altLang="en-US" sz="1200"/>
            </a:fld>
            <a:endParaRPr lang="zh-CN"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Grp="1" noRot="1" noChangeAspect="1"/>
          </p:cNvSpPr>
          <p:nvPr>
            <p:ph type="sldImg"/>
          </p:nvPr>
        </p:nvSpPr>
        <p:spPr/>
      </p:sp>
      <p:sp>
        <p:nvSpPr>
          <p:cNvPr id="10242" name="备注占位符 2"/>
          <p:cNvSpPr>
            <a:spLocks noGrp="1"/>
          </p:cNvSpPr>
          <p:nvPr>
            <p:ph type="body"/>
          </p:nvPr>
        </p:nvSpPr>
        <p:spPr/>
        <p:txBody>
          <a:bodyPr wrap="square" lIns="91440" tIns="45720" rIns="91440" bIns="45720" anchor="t"/>
          <a:p>
            <a:pPr lvl="0"/>
            <a:endParaRPr lang="zh-CN" altLang="en-US"/>
          </a:p>
        </p:txBody>
      </p:sp>
      <p:sp>
        <p:nvSpPr>
          <p:cNvPr id="10243"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p>
            <a:pPr lvl="0" algn="r" fontAlgn="base"/>
            <a:fld id="{9A0DB2DC-4C9A-4742-B13C-FB6460FD3503}" type="slidenum">
              <a:rPr lang="zh-CN" altLang="en-US" sz="1200"/>
            </a:fld>
            <a:endParaRPr lang="zh-CN"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Grp="1" noRot="1" noChangeAspect="1"/>
          </p:cNvSpPr>
          <p:nvPr>
            <p:ph type="sldImg"/>
          </p:nvPr>
        </p:nvSpPr>
        <p:spPr/>
      </p:sp>
      <p:sp>
        <p:nvSpPr>
          <p:cNvPr id="10242" name="备注占位符 2"/>
          <p:cNvSpPr>
            <a:spLocks noGrp="1"/>
          </p:cNvSpPr>
          <p:nvPr>
            <p:ph type="body"/>
          </p:nvPr>
        </p:nvSpPr>
        <p:spPr/>
        <p:txBody>
          <a:bodyPr wrap="square" lIns="91440" tIns="45720" rIns="91440" bIns="45720" anchor="t"/>
          <a:p>
            <a:pPr lvl="0"/>
            <a:endParaRPr lang="zh-CN" altLang="en-US"/>
          </a:p>
        </p:txBody>
      </p:sp>
      <p:sp>
        <p:nvSpPr>
          <p:cNvPr id="10243"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p>
            <a:pPr lvl="0" algn="r" fontAlgn="base"/>
            <a:fld id="{9A0DB2DC-4C9A-4742-B13C-FB6460FD3503}" type="slidenum">
              <a:rPr lang="zh-CN" altLang="en-US" sz="1200"/>
            </a:fld>
            <a:endParaRPr lang="zh-CN" alt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Grp="1" noRot="1" noChangeAspect="1"/>
          </p:cNvSpPr>
          <p:nvPr>
            <p:ph type="sldImg"/>
          </p:nvPr>
        </p:nvSpPr>
        <p:spPr/>
      </p:sp>
      <p:sp>
        <p:nvSpPr>
          <p:cNvPr id="10242" name="备注占位符 2"/>
          <p:cNvSpPr>
            <a:spLocks noGrp="1"/>
          </p:cNvSpPr>
          <p:nvPr>
            <p:ph type="body"/>
          </p:nvPr>
        </p:nvSpPr>
        <p:spPr/>
        <p:txBody>
          <a:bodyPr wrap="square" lIns="91440" tIns="45720" rIns="91440" bIns="45720" anchor="t"/>
          <a:p>
            <a:pPr lvl="0"/>
            <a:endParaRPr lang="zh-CN" altLang="en-US"/>
          </a:p>
        </p:txBody>
      </p:sp>
      <p:sp>
        <p:nvSpPr>
          <p:cNvPr id="10243"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p>
            <a:pPr lvl="0" algn="r" fontAlgn="base"/>
            <a:fld id="{9A0DB2DC-4C9A-4742-B13C-FB6460FD3503}" type="slidenum">
              <a:rPr lang="zh-CN" altLang="en-US" sz="1200"/>
            </a:fld>
            <a:endParaRPr lang="zh-CN"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p:sp>
        <p:nvSpPr>
          <p:cNvPr id="201730" name="幻灯片图像占位符 1"/>
          <p:cNvSpPr>
            <a:spLocks noGrp="1" noRot="1" noChangeAspect="1" noTextEdit="1"/>
          </p:cNvSpPr>
          <p:nvPr>
            <p:ph type="sldImg"/>
          </p:nvPr>
        </p:nvSpPr>
        <p:spPr>
          <a:xfrm>
            <a:off x="917575" y="744538"/>
            <a:ext cx="4967288" cy="3725862"/>
          </a:xfrm>
        </p:spPr>
      </p:sp>
      <p:sp>
        <p:nvSpPr>
          <p:cNvPr id="201731" name="备注占位符 2"/>
          <p:cNvSpPr>
            <a:spLocks noGrp="1" noRot="1"/>
          </p:cNvSpPr>
          <p:nvPr>
            <p:ph type="body"/>
          </p:nvPr>
        </p:nvSpPr>
        <p:spPr>
          <a:xfrm>
            <a:off x="681038" y="4719638"/>
            <a:ext cx="5441950" cy="4470400"/>
          </a:xfrm>
        </p:spPr>
        <p:txBody>
          <a:bodyPr vert="horz" wrap="square" anchor="t"/>
          <a:p>
            <a:pPr lvl="0">
              <a:spcBef>
                <a:spcPct val="0"/>
              </a:spcBef>
            </a:pPr>
            <a:endParaRPr lang="zh-CN" altLang="en-US" dirty="0"/>
          </a:p>
        </p:txBody>
      </p:sp>
      <p:sp>
        <p:nvSpPr>
          <p:cNvPr id="201732" name="灯片编号占位符 3"/>
          <p:cNvSpPr txBox="1">
            <a:spLocks noGrp="1"/>
          </p:cNvSpPr>
          <p:nvPr/>
        </p:nvSpPr>
        <p:spPr>
          <a:xfrm>
            <a:off x="3852863" y="9436100"/>
            <a:ext cx="2947987" cy="496888"/>
          </a:xfrm>
          <a:prstGeom prst="rect">
            <a:avLst/>
          </a:prstGeom>
          <a:noFill/>
          <a:ln w="9525">
            <a:noFill/>
          </a:ln>
        </p:spPr>
        <p:txBody>
          <a:bodyPr anchor="b"/>
          <a:p>
            <a:pPr lvl="0" algn="r"/>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幻灯片图像占位符 1"/>
          <p:cNvSpPr>
            <a:spLocks noGrp="1" noRot="1" noChangeAspect="1"/>
          </p:cNvSpPr>
          <p:nvPr>
            <p:ph type="sldImg"/>
          </p:nvPr>
        </p:nvSpPr>
        <p:spPr>
          <a:ln>
            <a:miter/>
          </a:ln>
        </p:spPr>
      </p:sp>
      <p:sp>
        <p:nvSpPr>
          <p:cNvPr id="12290" name="备注占位符 2"/>
          <p:cNvSpPr>
            <a:spLocks noGrp="1"/>
          </p:cNvSpPr>
          <p:nvPr>
            <p:ph type="body"/>
          </p:nvPr>
        </p:nvSpPr>
        <p:spPr/>
        <p:txBody>
          <a:bodyPr wrap="square" lIns="91440" tIns="45720" rIns="91440" bIns="45720" anchor="t"/>
          <a:p>
            <a:pPr lvl="0"/>
            <a:endParaRPr lang="zh-CN" altLang="en-US"/>
          </a:p>
        </p:txBody>
      </p:sp>
      <p:sp>
        <p:nvSpPr>
          <p:cNvPr id="12291"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p>
            <a:pPr lvl="0" algn="r"/>
            <a:fld id="{9A0DB2DC-4C9A-4742-B13C-FB6460FD3503}"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幻灯片图像占位符 1"/>
          <p:cNvSpPr>
            <a:spLocks noGrp="1" noRot="1" noChangeAspect="1"/>
          </p:cNvSpPr>
          <p:nvPr>
            <p:ph type="sldImg"/>
          </p:nvPr>
        </p:nvSpPr>
        <p:spPr>
          <a:ln>
            <a:miter/>
          </a:ln>
        </p:spPr>
      </p:sp>
      <p:sp>
        <p:nvSpPr>
          <p:cNvPr id="12290" name="备注占位符 2"/>
          <p:cNvSpPr>
            <a:spLocks noGrp="1"/>
          </p:cNvSpPr>
          <p:nvPr>
            <p:ph type="body"/>
          </p:nvPr>
        </p:nvSpPr>
        <p:spPr/>
        <p:txBody>
          <a:bodyPr wrap="square" lIns="91440" tIns="45720" rIns="91440" bIns="45720" anchor="t"/>
          <a:p>
            <a:pPr lvl="0"/>
            <a:endParaRPr lang="zh-CN" altLang="en-US"/>
          </a:p>
        </p:txBody>
      </p:sp>
      <p:sp>
        <p:nvSpPr>
          <p:cNvPr id="12291"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p>
            <a:pPr lvl="0" algn="r"/>
            <a:fld id="{9A0DB2DC-4C9A-4742-B13C-FB6460FD3503}"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Grp="1" noRot="1" noChangeAspect="1"/>
          </p:cNvSpPr>
          <p:nvPr>
            <p:ph type="sldImg"/>
          </p:nvPr>
        </p:nvSpPr>
        <p:spPr/>
      </p:sp>
      <p:sp>
        <p:nvSpPr>
          <p:cNvPr id="10242" name="备注占位符 2"/>
          <p:cNvSpPr>
            <a:spLocks noGrp="1"/>
          </p:cNvSpPr>
          <p:nvPr>
            <p:ph type="body"/>
          </p:nvPr>
        </p:nvSpPr>
        <p:spPr/>
        <p:txBody>
          <a:bodyPr wrap="square" lIns="91440" tIns="45720" rIns="91440" bIns="45720" anchor="t"/>
          <a:p>
            <a:pPr lvl="0"/>
            <a:endParaRPr lang="zh-CN" altLang="en-US"/>
          </a:p>
        </p:txBody>
      </p:sp>
      <p:sp>
        <p:nvSpPr>
          <p:cNvPr id="10243"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p>
            <a:pPr lvl="0" algn="r" fontAlgn="base"/>
            <a:fld id="{9A0DB2DC-4C9A-4742-B13C-FB6460FD3503}" type="slidenum">
              <a:rPr lang="zh-CN" altLang="en-US" sz="1200"/>
            </a:fld>
            <a:endParaRPr lang="zh-CN"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p:nvPr>
        </p:nvSpPr>
        <p:spPr/>
        <p:txBody>
          <a:bodyPr/>
          <a:p>
            <a:r>
              <a:rPr lang="en-US" altLang="zh-CN" dirty="0">
                <a:sym typeface="+mn-ea"/>
              </a:rPr>
              <a:t>在公开发布及各类出版物中的“在岗职工”相关数据包含制度中的“劳务派遣人员”相关数据。</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1" noRot="1"/>
          </p:cNvSpPr>
          <p:nvPr>
            <p:ph type="sldImg"/>
          </p:nvPr>
        </p:nvSpPr>
        <p:spPr/>
      </p:sp>
      <p:sp>
        <p:nvSpPr>
          <p:cNvPr id="19458" name="文本占位符 2"/>
          <p:cNvSpPr>
            <a:spLocks noGrp="1" noRot="1"/>
          </p:cNvSpPr>
          <p:nvPr>
            <p:ph type="body"/>
          </p:nvPr>
        </p:nvSpPr>
        <p:spPr/>
        <p:txBody>
          <a:bodyPr anchor="ctr"/>
          <a:p>
            <a:pPr lvl="0"/>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1" noRot="1"/>
          </p:cNvSpPr>
          <p:nvPr>
            <p:ph type="sldImg"/>
          </p:nvPr>
        </p:nvSpPr>
        <p:spPr/>
      </p:sp>
      <p:sp>
        <p:nvSpPr>
          <p:cNvPr id="19458" name="文本占位符 2"/>
          <p:cNvSpPr>
            <a:spLocks noGrp="1" noRot="1"/>
          </p:cNvSpPr>
          <p:nvPr>
            <p:ph type="body"/>
          </p:nvPr>
        </p:nvSpPr>
        <p:spPr/>
        <p:txBody>
          <a:bodyPr anchor="ctr"/>
          <a:p>
            <a:pPr lvl="0">
              <a:spcBef>
                <a:spcPct val="0"/>
              </a:spcBef>
            </a:pPr>
            <a:r>
              <a:rPr lang="zh-CN" altLang="en-US" dirty="0">
                <a:sym typeface="+mn-ea"/>
              </a:rPr>
              <a:t>劳务外包人员和工资的统计，由实际管理和组织他们的单位负责，而不是为哪个单位干活就由哪个单位统计。</a:t>
            </a:r>
            <a:endParaRPr lang="zh-CN" altLang="en-US" dirty="0"/>
          </a:p>
          <a:p>
            <a:pPr lvl="0">
              <a:spcBef>
                <a:spcPct val="0"/>
              </a:spcBef>
            </a:pPr>
            <a:r>
              <a:rPr lang="zh-CN" altLang="en-US" dirty="0">
                <a:sym typeface="+mn-ea"/>
              </a:rPr>
              <a:t>例如：本单位的食堂是由本单位的人在做，由本单位统计，如果外包给其他餐饮公司，则相关厨师、服务员等都不应该在本单位统计，而应该由饮食集团公司统计。类似情况还有保洁、保安外包等。</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1" noRot="1"/>
          </p:cNvSpPr>
          <p:nvPr>
            <p:ph type="sldImg"/>
          </p:nvPr>
        </p:nvSpPr>
        <p:spPr/>
      </p:sp>
      <p:sp>
        <p:nvSpPr>
          <p:cNvPr id="19458" name="文本占位符 2"/>
          <p:cNvSpPr>
            <a:spLocks noGrp="1" noRot="1"/>
          </p:cNvSpPr>
          <p:nvPr>
            <p:ph type="body"/>
          </p:nvPr>
        </p:nvSpPr>
        <p:spPr/>
        <p:txBody>
          <a:bodyPr anchor="ctr"/>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609600"/>
            <a:ext cx="1847850" cy="54864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066800" y="609600"/>
            <a:ext cx="5436428" cy="54864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530820CF-B880-4189-942D-D702A7CBA730}" type="datetimeFigureOut">
              <a:rPr lang="zh-CN" altLang="en-US" strike="noStrike" noProof="1">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7D8338A4-A964-4845-8823-9E87D3B412B9}" type="slidenum">
              <a:rPr lang="zh-CN" altLang="en-US" strike="noStrike" noProof="1">
                <a:latin typeface="+mn-lt"/>
                <a:ea typeface="+mn-ea"/>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066800" y="1981200"/>
            <a:ext cx="362178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836414" y="1981200"/>
            <a:ext cx="362178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8" name="页脚占位符 7"/>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3" name="页脚占位符 2"/>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609600"/>
            <a:ext cx="1847850" cy="54864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066800" y="609600"/>
            <a:ext cx="5436428" cy="54864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066800" y="1981200"/>
            <a:ext cx="362178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836414" y="1981200"/>
            <a:ext cx="362178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8" name="页脚占位符 7"/>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3" name="页脚占位符 2"/>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609600"/>
            <a:ext cx="1847850" cy="54864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066800" y="609600"/>
            <a:ext cx="5436428" cy="54864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066800" y="1981200"/>
            <a:ext cx="362178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836414" y="1981200"/>
            <a:ext cx="362178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8" name="页脚占位符 7"/>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3" name="页脚占位符 2"/>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image" Target="../media/image1.jpeg"/><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3" Type="http://schemas.openxmlformats.org/officeDocument/2006/relationships/theme" Target="../theme/theme3.xml"/><Relationship Id="rId12" Type="http://schemas.openxmlformats.org/officeDocument/2006/relationships/image" Target="../media/image1.jpeg"/><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pic>
        <p:nvPicPr>
          <p:cNvPr id="1026" name="Picture 2" descr="2"/>
          <p:cNvPicPr>
            <a:picLocks noChangeAspect="1"/>
          </p:cNvPicPr>
          <p:nvPr/>
        </p:nvPicPr>
        <p:blipFill>
          <a:blip r:embed="rId13"/>
          <a:stretch>
            <a:fillRect/>
          </a:stretch>
        </p:blipFill>
        <p:spPr>
          <a:xfrm>
            <a:off x="0" y="0"/>
            <a:ext cx="9144000" cy="6858000"/>
          </a:xfrm>
          <a:prstGeom prst="rect">
            <a:avLst/>
          </a:prstGeom>
          <a:noFill/>
          <a:ln w="9525">
            <a:noFill/>
          </a:ln>
        </p:spPr>
      </p:pic>
      <p:sp>
        <p:nvSpPr>
          <p:cNvPr id="1027" name="Rectangle 3"/>
          <p:cNvSpPr>
            <a:spLocks noGrp="1"/>
          </p:cNvSpPr>
          <p:nvPr>
            <p:ph type="title"/>
          </p:nvPr>
        </p:nvSpPr>
        <p:spPr>
          <a:xfrm>
            <a:off x="1066800" y="609600"/>
            <a:ext cx="7391400" cy="1143000"/>
          </a:xfrm>
          <a:prstGeom prst="rect">
            <a:avLst/>
          </a:prstGeom>
          <a:noFill/>
          <a:ln w="9525">
            <a:noFill/>
          </a:ln>
        </p:spPr>
        <p:txBody>
          <a:bodyPr anchor="ctr"/>
          <a:p>
            <a:pPr lvl="0"/>
            <a:r>
              <a:rPr lang="zh-CN" altLang="en-US"/>
              <a:t>单击此处编辑母版标题样式</a:t>
            </a:r>
            <a:endParaRPr lang="zh-CN" altLang="en-US"/>
          </a:p>
        </p:txBody>
      </p:sp>
      <p:sp>
        <p:nvSpPr>
          <p:cNvPr id="1028" name="Rectangle 4"/>
          <p:cNvSpPr>
            <a:spLocks noGrp="1"/>
          </p:cNvSpPr>
          <p:nvPr>
            <p:ph type="body"/>
          </p:nvPr>
        </p:nvSpPr>
        <p:spPr>
          <a:xfrm>
            <a:off x="1066800" y="1981200"/>
            <a:ext cx="7391400" cy="4114800"/>
          </a:xfrm>
          <a:prstGeom prst="rect">
            <a:avLst/>
          </a:prstGeom>
          <a:noFill/>
          <a:ln w="9525">
            <a:noFill/>
          </a:ln>
        </p:spPr>
        <p:txBody>
          <a:bodyPr anchor="t"/>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1029" name="Rectangle 5"/>
          <p:cNvSpPr>
            <a:spLocks noGrp="1"/>
          </p:cNvSpPr>
          <p:nvPr>
            <p:ph type="dt" sz="half"/>
          </p:nvPr>
        </p:nvSpPr>
        <p:spPr>
          <a:xfrm>
            <a:off x="1066800" y="6248400"/>
            <a:ext cx="1828800" cy="457200"/>
          </a:xfrm>
          <a:prstGeom prst="rect">
            <a:avLst/>
          </a:prstGeom>
          <a:noFill/>
          <a:ln w="9525">
            <a:noFill/>
          </a:ln>
        </p:spPr>
        <p:txBody>
          <a:bodyPr/>
          <a:lstStyle>
            <a:lvl1pPr>
              <a:defRPr sz="1400"/>
            </a:lvl1pPr>
          </a:lstStyle>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1030" name="Rectangle 6"/>
          <p:cNvSpPr>
            <a:spLocks noGrp="1"/>
          </p:cNvSpPr>
          <p:nvPr>
            <p:ph type="ftr" sz="quarter"/>
          </p:nvPr>
        </p:nvSpPr>
        <p:spPr>
          <a:xfrm>
            <a:off x="3429000" y="6248400"/>
            <a:ext cx="2895600" cy="457200"/>
          </a:xfrm>
          <a:prstGeom prst="rect">
            <a:avLst/>
          </a:prstGeom>
          <a:noFill/>
          <a:ln w="9525">
            <a:noFill/>
          </a:ln>
        </p:spPr>
        <p:txBody>
          <a:bodyPr/>
          <a:lstStyle>
            <a:lvl1pPr algn="ctr">
              <a:defRPr sz="1400"/>
            </a:lvl1pPr>
          </a:lstStyle>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1031" name="Rectangle 7"/>
          <p:cNvSpPr>
            <a:spLocks noGrp="1"/>
          </p:cNvSpPr>
          <p:nvPr>
            <p:ph type="sldNum" sz="quarter"/>
          </p:nvPr>
        </p:nvSpPr>
        <p:spPr>
          <a:xfrm>
            <a:off x="6553200" y="6248400"/>
            <a:ext cx="1905000" cy="45720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p14:dur="500"/>
    </mc:Choice>
    <mc:Fallback>
      <p:transition/>
    </mc:Fallback>
  </mc:AlternateContent>
  <p:hf sldNum="0" hdr="0" ftr="0" dt="0"/>
  <p:txStyles>
    <p:titleStyle>
      <a:lvl1pPr marL="0" lvl="0" indent="0" algn="ctr" defTabSz="914400" eaLnBrk="0" fontAlgn="base" latinLnBrk="0" hangingPunct="0">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pic>
        <p:nvPicPr>
          <p:cNvPr id="2050" name="Picture 2" descr="2"/>
          <p:cNvPicPr>
            <a:picLocks noChangeAspect="1"/>
          </p:cNvPicPr>
          <p:nvPr/>
        </p:nvPicPr>
        <p:blipFill>
          <a:blip r:embed="rId12"/>
          <a:stretch>
            <a:fillRect/>
          </a:stretch>
        </p:blipFill>
        <p:spPr>
          <a:xfrm>
            <a:off x="0" y="0"/>
            <a:ext cx="9144000" cy="6858000"/>
          </a:xfrm>
          <a:prstGeom prst="rect">
            <a:avLst/>
          </a:prstGeom>
          <a:noFill/>
          <a:ln w="9525">
            <a:noFill/>
          </a:ln>
        </p:spPr>
      </p:pic>
      <p:sp>
        <p:nvSpPr>
          <p:cNvPr id="2051" name="Rectangle 3"/>
          <p:cNvSpPr>
            <a:spLocks noGrp="1"/>
          </p:cNvSpPr>
          <p:nvPr>
            <p:ph type="title"/>
          </p:nvPr>
        </p:nvSpPr>
        <p:spPr>
          <a:xfrm>
            <a:off x="1066800" y="609600"/>
            <a:ext cx="7391400" cy="1143000"/>
          </a:xfrm>
          <a:prstGeom prst="rect">
            <a:avLst/>
          </a:prstGeom>
          <a:noFill/>
          <a:ln w="9525">
            <a:noFill/>
          </a:ln>
        </p:spPr>
        <p:txBody>
          <a:bodyPr anchor="ctr"/>
          <a:p>
            <a:pPr lvl="0"/>
            <a:r>
              <a:rPr lang="zh-CN" altLang="en-US"/>
              <a:t>单击此处编辑母版标题样式</a:t>
            </a:r>
            <a:endParaRPr lang="zh-CN" altLang="en-US"/>
          </a:p>
        </p:txBody>
      </p:sp>
      <p:sp>
        <p:nvSpPr>
          <p:cNvPr id="2052" name="Rectangle 4"/>
          <p:cNvSpPr>
            <a:spLocks noGrp="1"/>
          </p:cNvSpPr>
          <p:nvPr>
            <p:ph type="body"/>
          </p:nvPr>
        </p:nvSpPr>
        <p:spPr>
          <a:xfrm>
            <a:off x="1066800" y="1981200"/>
            <a:ext cx="7391400" cy="4114800"/>
          </a:xfrm>
          <a:prstGeom prst="rect">
            <a:avLst/>
          </a:prstGeom>
          <a:noFill/>
          <a:ln w="9525">
            <a:noFill/>
          </a:ln>
        </p:spPr>
        <p:txBody>
          <a:bodyPr anchor="t"/>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2053" name="Rectangle 5"/>
          <p:cNvSpPr>
            <a:spLocks noGrp="1"/>
          </p:cNvSpPr>
          <p:nvPr>
            <p:ph type="dt" sz="half"/>
          </p:nvPr>
        </p:nvSpPr>
        <p:spPr>
          <a:xfrm>
            <a:off x="1066800" y="6248400"/>
            <a:ext cx="1828800" cy="457200"/>
          </a:xfrm>
          <a:prstGeom prst="rect">
            <a:avLst/>
          </a:prstGeom>
          <a:noFill/>
          <a:ln w="9525">
            <a:noFill/>
          </a:ln>
        </p:spPr>
        <p:txBody>
          <a:bodyPr/>
          <a:lstStyle>
            <a:lvl1pPr>
              <a:defRPr sz="1400"/>
            </a:lvl1pPr>
          </a:lstStyle>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2054" name="Rectangle 6"/>
          <p:cNvSpPr>
            <a:spLocks noGrp="1"/>
          </p:cNvSpPr>
          <p:nvPr>
            <p:ph type="ftr" sz="quarter"/>
          </p:nvPr>
        </p:nvSpPr>
        <p:spPr>
          <a:xfrm>
            <a:off x="3429000" y="6248400"/>
            <a:ext cx="2895600" cy="457200"/>
          </a:xfrm>
          <a:prstGeom prst="rect">
            <a:avLst/>
          </a:prstGeom>
          <a:noFill/>
          <a:ln w="9525">
            <a:noFill/>
          </a:ln>
        </p:spPr>
        <p:txBody>
          <a:bodyPr/>
          <a:lstStyle>
            <a:lvl1pPr algn="ctr">
              <a:defRPr sz="1400"/>
            </a:lvl1pPr>
          </a:lstStyle>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2055" name="Rectangle 7"/>
          <p:cNvSpPr>
            <a:spLocks noGrp="1"/>
          </p:cNvSpPr>
          <p:nvPr>
            <p:ph type="sldNum" sz="quarter"/>
          </p:nvPr>
        </p:nvSpPr>
        <p:spPr>
          <a:xfrm>
            <a:off x="6553200" y="6248400"/>
            <a:ext cx="1905000" cy="45720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mc:Choice xmlns:p14="http://schemas.microsoft.com/office/powerpoint/2010/main" Requires="p14">
      <p:transition p14:dur="500"/>
    </mc:Choice>
    <mc:Fallback>
      <p:transition/>
    </mc:Fallback>
  </mc:AlternateContent>
  <p:hf sldNum="0" hdr="0" ftr="0" dt="0"/>
  <p:txStyles>
    <p:titleStyle>
      <a:lvl1pPr marL="0" lvl="0" indent="0" algn="ctr" defTabSz="914400" eaLnBrk="0" fontAlgn="base" latinLnBrk="0" hangingPunct="0">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pic>
        <p:nvPicPr>
          <p:cNvPr id="4098" name="Picture 2" descr="2"/>
          <p:cNvPicPr>
            <a:picLocks noChangeAspect="1"/>
          </p:cNvPicPr>
          <p:nvPr/>
        </p:nvPicPr>
        <p:blipFill>
          <a:blip r:embed="rId12"/>
          <a:stretch>
            <a:fillRect/>
          </a:stretch>
        </p:blipFill>
        <p:spPr>
          <a:xfrm>
            <a:off x="0" y="0"/>
            <a:ext cx="9144000" cy="6858000"/>
          </a:xfrm>
          <a:prstGeom prst="rect">
            <a:avLst/>
          </a:prstGeom>
          <a:noFill/>
          <a:ln w="9525">
            <a:noFill/>
          </a:ln>
        </p:spPr>
      </p:pic>
      <p:sp>
        <p:nvSpPr>
          <p:cNvPr id="4099" name="Rectangle 3"/>
          <p:cNvSpPr>
            <a:spLocks noGrp="1"/>
          </p:cNvSpPr>
          <p:nvPr>
            <p:ph type="title"/>
          </p:nvPr>
        </p:nvSpPr>
        <p:spPr>
          <a:xfrm>
            <a:off x="1066800" y="609600"/>
            <a:ext cx="7391400" cy="1143000"/>
          </a:xfrm>
          <a:prstGeom prst="rect">
            <a:avLst/>
          </a:prstGeom>
          <a:noFill/>
          <a:ln w="9525">
            <a:noFill/>
          </a:ln>
        </p:spPr>
        <p:txBody>
          <a:bodyPr anchor="ctr"/>
          <a:p>
            <a:pPr lvl="0"/>
            <a:r>
              <a:rPr lang="zh-CN" altLang="en-US"/>
              <a:t>单击此处编辑母版标题样式</a:t>
            </a:r>
            <a:endParaRPr lang="zh-CN" altLang="en-US"/>
          </a:p>
        </p:txBody>
      </p:sp>
      <p:sp>
        <p:nvSpPr>
          <p:cNvPr id="4100" name="Rectangle 4"/>
          <p:cNvSpPr>
            <a:spLocks noGrp="1"/>
          </p:cNvSpPr>
          <p:nvPr>
            <p:ph type="body"/>
          </p:nvPr>
        </p:nvSpPr>
        <p:spPr>
          <a:xfrm>
            <a:off x="1066800" y="1981200"/>
            <a:ext cx="7391400" cy="4114800"/>
          </a:xfrm>
          <a:prstGeom prst="rect">
            <a:avLst/>
          </a:prstGeom>
          <a:noFill/>
          <a:ln w="9525">
            <a:noFill/>
          </a:ln>
        </p:spPr>
        <p:txBody>
          <a:bodyPr anchor="t"/>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1029" name="Rectangle 5"/>
          <p:cNvSpPr>
            <a:spLocks noGrp="1"/>
          </p:cNvSpPr>
          <p:nvPr>
            <p:ph type="dt" sz="half"/>
          </p:nvPr>
        </p:nvSpPr>
        <p:spPr>
          <a:xfrm>
            <a:off x="1066800" y="6248400"/>
            <a:ext cx="1828800" cy="457200"/>
          </a:xfrm>
          <a:prstGeom prst="rect">
            <a:avLst/>
          </a:prstGeom>
          <a:noFill/>
          <a:ln w="9525">
            <a:noFill/>
          </a:ln>
        </p:spPr>
        <p:txBody>
          <a:bodyPr/>
          <a:lstStyle>
            <a:lvl1pPr>
              <a:defRPr sz="1400"/>
            </a:lvl1pPr>
          </a:lstStyle>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1030" name="Rectangle 6"/>
          <p:cNvSpPr>
            <a:spLocks noGrp="1"/>
          </p:cNvSpPr>
          <p:nvPr>
            <p:ph type="ftr" sz="quarter"/>
          </p:nvPr>
        </p:nvSpPr>
        <p:spPr>
          <a:xfrm>
            <a:off x="3429000" y="6248400"/>
            <a:ext cx="2895600" cy="457200"/>
          </a:xfrm>
          <a:prstGeom prst="rect">
            <a:avLst/>
          </a:prstGeom>
          <a:noFill/>
          <a:ln w="9525">
            <a:noFill/>
          </a:ln>
        </p:spPr>
        <p:txBody>
          <a:bodyPr/>
          <a:lstStyle>
            <a:lvl1pPr algn="ctr">
              <a:defRPr sz="1400"/>
            </a:lvl1pPr>
          </a:lstStyle>
          <a:p>
            <a:pPr lvl="0" fontAlgn="base"/>
            <a:endParaRPr lang="en-US" altLang="x-none" strike="noStrike" noProof="1" dirty="0">
              <a:latin typeface="Times New Roman" panose="02020603050405020304" pitchFamily="18" charset="0"/>
              <a:ea typeface="宋体" panose="02010600030101010101" pitchFamily="2" charset="-122"/>
            </a:endParaRPr>
          </a:p>
        </p:txBody>
      </p:sp>
      <p:sp>
        <p:nvSpPr>
          <p:cNvPr id="1031" name="Rectangle 7"/>
          <p:cNvSpPr>
            <a:spLocks noGrp="1"/>
          </p:cNvSpPr>
          <p:nvPr>
            <p:ph type="sldNum" sz="quarter"/>
          </p:nvPr>
        </p:nvSpPr>
        <p:spPr>
          <a:xfrm>
            <a:off x="6553200" y="6248400"/>
            <a:ext cx="1905000" cy="45720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dirty="0">
              <a:latin typeface="Times New Roman" panose="02020603050405020304" pitchFamily="18"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mc:Choice xmlns:p14="http://schemas.microsoft.com/office/powerpoint/2010/main" Requires="p14">
      <p:transition p14:dur="500"/>
    </mc:Choice>
    <mc:Fallback>
      <p:transition/>
    </mc:Fallback>
  </mc:AlternateContent>
  <p:hf sldNum="0" hdr="0" ftr="0" dt="0"/>
  <p:txStyles>
    <p:titleStyle>
      <a:lvl1pPr marL="0" lvl="0" indent="0" algn="ctr" defTabSz="914400" eaLnBrk="0" fontAlgn="base" latinLnBrk="0" hangingPunct="0">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3600" b="0" i="0" u="none" kern="1200" baseline="0">
          <a:solidFill>
            <a:schemeClr val="tx1"/>
          </a:solidFill>
          <a:latin typeface="Times New Roman" panose="02020603050405020304" pitchFamily="18" charset="0"/>
          <a:ea typeface="黑体" panose="02010609060101010101" pitchFamily="49"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文本框 14338"/>
          <p:cNvSpPr txBox="1"/>
          <p:nvPr/>
        </p:nvSpPr>
        <p:spPr>
          <a:xfrm>
            <a:off x="1326198" y="1815465"/>
            <a:ext cx="7200900" cy="1014730"/>
          </a:xfrm>
          <a:prstGeom prst="rect">
            <a:avLst/>
          </a:prstGeom>
          <a:noFill/>
          <a:ln w="9525">
            <a:noFill/>
          </a:ln>
        </p:spPr>
        <p:txBody>
          <a:bodyPr anchor="t">
            <a:spAutoFit/>
          </a:bodyPr>
          <a:p>
            <a:pPr algn="ctr">
              <a:spcBef>
                <a:spcPct val="50000"/>
              </a:spcBef>
              <a:buFontTx/>
            </a:pPr>
            <a:r>
              <a:rPr lang="zh-CN" altLang="en-US" sz="6000" b="1" dirty="0">
                <a:solidFill>
                  <a:srgbClr val="FFFF00"/>
                </a:solidFill>
                <a:latin typeface="微软雅黑" panose="020B0503020204020204" pitchFamily="34" charset="-122"/>
                <a:ea typeface="微软雅黑" panose="020B0503020204020204" pitchFamily="34" charset="-122"/>
              </a:rPr>
              <a:t>劳动工资统计培训</a:t>
            </a:r>
            <a:endParaRPr lang="zh-CN" altLang="en-US" sz="6000" b="1" dirty="0">
              <a:solidFill>
                <a:srgbClr val="FFFF00"/>
              </a:solidFill>
              <a:latin typeface="微软雅黑" panose="020B0503020204020204" pitchFamily="34" charset="-122"/>
              <a:ea typeface="微软雅黑" panose="020B0503020204020204" pitchFamily="34" charset="-122"/>
            </a:endParaRPr>
          </a:p>
        </p:txBody>
      </p:sp>
      <p:sp>
        <p:nvSpPr>
          <p:cNvPr id="6146" name="文本框 14339"/>
          <p:cNvSpPr txBox="1"/>
          <p:nvPr/>
        </p:nvSpPr>
        <p:spPr>
          <a:xfrm>
            <a:off x="5631815" y="4789170"/>
            <a:ext cx="3452495" cy="1245235"/>
          </a:xfrm>
          <a:prstGeom prst="rect">
            <a:avLst/>
          </a:prstGeom>
          <a:noFill/>
          <a:ln w="9525">
            <a:noFill/>
          </a:ln>
        </p:spPr>
        <p:txBody>
          <a:bodyPr wrap="square" anchor="t">
            <a:spAutoFit/>
          </a:bodyPr>
          <a:p>
            <a:pPr algn="l">
              <a:spcBef>
                <a:spcPct val="50000"/>
              </a:spcBef>
              <a:buFontTx/>
            </a:pPr>
            <a:r>
              <a:rPr lang="zh-CN" altLang="en-US" sz="3000" b="1" dirty="0">
                <a:solidFill>
                  <a:schemeClr val="bg1"/>
                </a:solidFill>
                <a:latin typeface="黑体" panose="02010609060101010101" pitchFamily="49" charset="-122"/>
                <a:cs typeface="黑体" panose="02010609060101010101" pitchFamily="49" charset="-122"/>
              </a:rPr>
              <a:t>广州市统计局</a:t>
            </a:r>
            <a:endParaRPr lang="zh-CN" altLang="en-US" sz="3000" b="1" dirty="0">
              <a:solidFill>
                <a:schemeClr val="bg1"/>
              </a:solidFill>
              <a:latin typeface="黑体" panose="02010609060101010101" pitchFamily="49" charset="-122"/>
              <a:cs typeface="黑体" panose="02010609060101010101" pitchFamily="49" charset="-122"/>
            </a:endParaRPr>
          </a:p>
          <a:p>
            <a:pPr algn="l">
              <a:spcBef>
                <a:spcPct val="50000"/>
              </a:spcBef>
              <a:buFontTx/>
            </a:pPr>
            <a:r>
              <a:rPr lang="zh-CN" altLang="en-US" sz="3000" b="1" dirty="0">
                <a:solidFill>
                  <a:schemeClr val="bg1"/>
                </a:solidFill>
                <a:latin typeface="黑体" panose="02010609060101010101" pitchFamily="49" charset="-122"/>
                <a:cs typeface="黑体" panose="02010609060101010101" pitchFamily="49" charset="-122"/>
              </a:rPr>
              <a:t>人口和社会科技处</a:t>
            </a:r>
            <a:endParaRPr lang="zh-CN" altLang="en-US" sz="3000" b="1" dirty="0">
              <a:solidFill>
                <a:schemeClr val="bg1"/>
              </a:solidFill>
              <a:latin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110208" y="1379855"/>
            <a:ext cx="7886700" cy="5073015"/>
          </a:xfrm>
        </p:spPr>
        <p:txBody>
          <a:bodyPr>
            <a:noAutofit/>
          </a:bodyPr>
          <a:lstStyle/>
          <a:p>
            <a:pPr>
              <a:lnSpc>
                <a:spcPct val="100000"/>
              </a:lnSpc>
              <a:buFont typeface="Wingdings" panose="05000000000000000000" pitchFamily="2" charset="2"/>
              <a:buChar char="u"/>
            </a:pP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工资总额统计时间原则：</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为“</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何时发放何时统计”。如：一季度单位填报工资总额数据时，应以1月1日-3月31日财务帐及相关工资发放凭证为填报依据。</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13314" name="Rectangle 4"/>
          <p:cNvSpPr>
            <a:spLocks noGrp="1"/>
          </p:cNvSpPr>
          <p:nvPr/>
        </p:nvSpPr>
        <p:spPr>
          <a:xfrm>
            <a:off x="1116013" y="261303"/>
            <a:ext cx="4649787" cy="631825"/>
          </a:xfrm>
          <a:prstGeom prst="rect">
            <a:avLst/>
          </a:prstGeom>
          <a:noFill/>
          <a:ln w="9525">
            <a:noFill/>
          </a:ln>
        </p:spPr>
        <p:txBody>
          <a:bodyPr anchor="ctr"/>
          <a:p>
            <a:r>
              <a:rPr lang="zh-CN" altLang="en-US" sz="4400" b="1" dirty="0">
                <a:solidFill>
                  <a:srgbClr val="FFFF00"/>
                </a:solidFill>
                <a:latin typeface="微软雅黑" panose="020B0503020204020204" pitchFamily="34" charset="-122"/>
                <a:ea typeface="微软雅黑" panose="020B0503020204020204" pitchFamily="34" charset="-122"/>
              </a:rPr>
              <a:t>统计原则</a:t>
            </a:r>
            <a:endParaRPr lang="zh-CN" altLang="en-US" sz="4400" b="1" dirty="0">
              <a:solidFill>
                <a:srgbClr val="FFFF00"/>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88085" y="158115"/>
            <a:ext cx="3604895"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主要内容</a:t>
            </a:r>
            <a:endParaRPr lang="zh-CN" altLang="en-US" sz="4400" b="1">
              <a:solidFill>
                <a:srgbClr val="FFFF00"/>
              </a:solidFill>
              <a:latin typeface="微软雅黑" panose="020B0503020204020204" pitchFamily="34" charset="-122"/>
              <a:ea typeface="微软雅黑" panose="020B0503020204020204" pitchFamily="34" charset="-122"/>
            </a:endParaRPr>
          </a:p>
        </p:txBody>
      </p:sp>
      <p:grpSp>
        <p:nvGrpSpPr>
          <p:cNvPr id="23" name="组合 15"/>
          <p:cNvGrpSpPr/>
          <p:nvPr/>
        </p:nvGrpSpPr>
        <p:grpSpPr>
          <a:xfrm rot="0">
            <a:off x="2453005" y="1984375"/>
            <a:ext cx="6207761" cy="673100"/>
            <a:chOff x="4247964" y="2134450"/>
            <a:chExt cx="4463199" cy="671186"/>
          </a:xfrm>
        </p:grpSpPr>
        <p:sp>
          <p:nvSpPr>
            <p:cNvPr id="9222" name="TextBox 6"/>
            <p:cNvSpPr txBox="1"/>
            <p:nvPr/>
          </p:nvSpPr>
          <p:spPr>
            <a:xfrm>
              <a:off x="4876172" y="2162311"/>
              <a:ext cx="3834991"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统计范围、报送时间等</a:t>
              </a:r>
              <a:endParaRPr lang="zh-CN" altLang="en-US" b="1" dirty="0">
                <a:solidFill>
                  <a:schemeClr val="bg1"/>
                </a:solidFill>
                <a:latin typeface="黑体" panose="02010609060101010101" pitchFamily="49" charset="-122"/>
              </a:endParaRPr>
            </a:p>
          </p:txBody>
        </p:sp>
        <p:sp>
          <p:nvSpPr>
            <p:cNvPr id="9223"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1</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21" name="组合 15"/>
          <p:cNvGrpSpPr/>
          <p:nvPr/>
        </p:nvGrpSpPr>
        <p:grpSpPr>
          <a:xfrm rot="0">
            <a:off x="2453005" y="2835275"/>
            <a:ext cx="4093210" cy="645160"/>
            <a:chOff x="4247964" y="2134450"/>
            <a:chExt cx="2942899" cy="643325"/>
          </a:xfrm>
        </p:grpSpPr>
        <p:sp>
          <p:nvSpPr>
            <p:cNvPr id="22" name="TextBox 6"/>
            <p:cNvSpPr txBox="1"/>
            <p:nvPr/>
          </p:nvSpPr>
          <p:spPr>
            <a:xfrm>
              <a:off x="4876172" y="2134450"/>
              <a:ext cx="2314691"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主要指标解释</a:t>
              </a:r>
              <a:endParaRPr lang="zh-CN" altLang="en-US" b="1" dirty="0">
                <a:solidFill>
                  <a:schemeClr val="bg1"/>
                </a:solidFill>
                <a:latin typeface="黑体" panose="02010609060101010101" pitchFamily="49" charset="-122"/>
              </a:endParaRPr>
            </a:p>
          </p:txBody>
        </p:sp>
        <p:sp>
          <p:nvSpPr>
            <p:cNvPr id="24"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2</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31" name="组合 15"/>
          <p:cNvGrpSpPr/>
          <p:nvPr/>
        </p:nvGrpSpPr>
        <p:grpSpPr>
          <a:xfrm rot="0">
            <a:off x="2458085" y="3638896"/>
            <a:ext cx="3815080" cy="645160"/>
            <a:chOff x="4247964" y="2118341"/>
            <a:chExt cx="2748535" cy="642981"/>
          </a:xfrm>
        </p:grpSpPr>
        <p:sp>
          <p:nvSpPr>
            <p:cNvPr id="32" name="TextBox 6"/>
            <p:cNvSpPr txBox="1"/>
            <p:nvPr/>
          </p:nvSpPr>
          <p:spPr>
            <a:xfrm>
              <a:off x="4873864" y="2118341"/>
              <a:ext cx="2122635" cy="642981"/>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常见问题</a:t>
              </a:r>
              <a:endParaRPr lang="zh-CN" altLang="en-US" b="1" dirty="0">
                <a:solidFill>
                  <a:schemeClr val="bg1"/>
                </a:solidFill>
                <a:latin typeface="黑体" panose="02010609060101010101" pitchFamily="49" charset="-122"/>
              </a:endParaRPr>
            </a:p>
          </p:txBody>
        </p:sp>
        <p:sp>
          <p:nvSpPr>
            <p:cNvPr id="33"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3</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34" name="组合 15"/>
          <p:cNvGrpSpPr/>
          <p:nvPr/>
        </p:nvGrpSpPr>
        <p:grpSpPr>
          <a:xfrm rot="0">
            <a:off x="2458085" y="4483100"/>
            <a:ext cx="4338956" cy="673100"/>
            <a:chOff x="4247964" y="2134450"/>
            <a:chExt cx="3119583" cy="671186"/>
          </a:xfrm>
        </p:grpSpPr>
        <p:sp>
          <p:nvSpPr>
            <p:cNvPr id="35" name="TextBox 6"/>
            <p:cNvSpPr txBox="1"/>
            <p:nvPr/>
          </p:nvSpPr>
          <p:spPr>
            <a:xfrm>
              <a:off x="4876172" y="2162311"/>
              <a:ext cx="2491375"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审核要点</a:t>
              </a:r>
              <a:endParaRPr lang="zh-CN" altLang="en-US" b="1" dirty="0">
                <a:solidFill>
                  <a:schemeClr val="bg1"/>
                </a:solidFill>
                <a:latin typeface="黑体" panose="02010609060101010101" pitchFamily="49" charset="-122"/>
              </a:endParaRPr>
            </a:p>
          </p:txBody>
        </p:sp>
        <p:sp>
          <p:nvSpPr>
            <p:cNvPr id="36"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4</a:t>
              </a:r>
              <a:endParaRPr lang="en-US" sz="3200">
                <a:solidFill>
                  <a:srgbClr val="FFFFFF"/>
                </a:solidFill>
                <a:latin typeface="Calibri" panose="020F0502020204030204" pitchFamily="34" charset="0"/>
                <a:ea typeface="微软雅黑" panose="020B0503020204020204" pitchFamily="34" charset="-122"/>
              </a:endParaRPr>
            </a:p>
          </p:txBody>
        </p:sp>
      </p:grpSp>
      <p:cxnSp>
        <p:nvCxnSpPr>
          <p:cNvPr id="9" name="直接连接符 8"/>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3347720" y="2711450"/>
            <a:ext cx="3024505" cy="7924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标题 1"/>
          <p:cNvSpPr/>
          <p:nvPr/>
        </p:nvSpPr>
        <p:spPr>
          <a:xfrm>
            <a:off x="1116330" y="1266825"/>
            <a:ext cx="4281170"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从业人员期末人数</a:t>
            </a:r>
            <a:endParaRPr lang="en-US" altLang="zh-CN"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
        <p:nvSpPr>
          <p:cNvPr id="15362" name="Rectangle 4"/>
          <p:cNvSpPr>
            <a:spLocks noGrp="1"/>
          </p:cNvSpPr>
          <p:nvPr/>
        </p:nvSpPr>
        <p:spPr>
          <a:xfrm>
            <a:off x="1116330" y="254000"/>
            <a:ext cx="5038725" cy="631825"/>
          </a:xfrm>
          <a:prstGeom prst="rect">
            <a:avLst/>
          </a:prstGeom>
          <a:noFill/>
          <a:ln w="9525">
            <a:noFill/>
          </a:ln>
        </p:spPr>
        <p:txBody>
          <a:bodyPr anchor="ctr"/>
          <a:p>
            <a:r>
              <a:rPr lang="zh-CN" altLang="en-US" sz="4400" b="1" dirty="0">
                <a:solidFill>
                  <a:srgbClr val="FFFF00"/>
                </a:solidFill>
                <a:latin typeface="微软雅黑" panose="020B0503020204020204" pitchFamily="34" charset="-122"/>
                <a:ea typeface="微软雅黑" panose="020B0503020204020204" pitchFamily="34" charset="-122"/>
              </a:rPr>
              <a:t>主要指标解释</a:t>
            </a: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15363" name="文本框 13315"/>
          <p:cNvSpPr txBox="1"/>
          <p:nvPr/>
        </p:nvSpPr>
        <p:spPr>
          <a:xfrm>
            <a:off x="1044575" y="2060575"/>
            <a:ext cx="8064500" cy="4076700"/>
          </a:xfrm>
          <a:prstGeom prst="rect">
            <a:avLst/>
          </a:prstGeom>
          <a:noFill/>
          <a:ln w="9525">
            <a:noFill/>
          </a:ln>
        </p:spPr>
        <p:txBody>
          <a:bodyPr wrap="square" anchor="t">
            <a:spAutoFit/>
          </a:bodyPr>
          <a:p>
            <a:pPr algn="just">
              <a:lnSpc>
                <a:spcPct val="120000"/>
              </a:lnSpc>
            </a:pPr>
            <a:r>
              <a:rPr lang="zh-CN" altLang="en-US" dirty="0">
                <a:solidFill>
                  <a:schemeClr val="bg1"/>
                </a:solidFill>
                <a:latin typeface="Times New Roman" panose="02020603050405020304" pitchFamily="18" charset="0"/>
                <a:ea typeface="黑体" panose="02010609060101010101" pitchFamily="49" charset="-122"/>
              </a:rPr>
              <a:t>       指报告期</a:t>
            </a:r>
            <a:r>
              <a:rPr lang="zh-CN" altLang="en-US" dirty="0">
                <a:solidFill>
                  <a:srgbClr val="FFFF00"/>
                </a:solidFill>
                <a:latin typeface="Times New Roman" panose="02020603050405020304" pitchFamily="18" charset="0"/>
                <a:ea typeface="黑体" panose="02010609060101010101" pitchFamily="49" charset="-122"/>
              </a:rPr>
              <a:t>最后一日</a:t>
            </a:r>
            <a:r>
              <a:rPr lang="zh-CN" altLang="en-US" dirty="0">
                <a:solidFill>
                  <a:schemeClr val="bg1"/>
                </a:solidFill>
                <a:latin typeface="Times New Roman" panose="02020603050405020304" pitchFamily="18" charset="0"/>
                <a:ea typeface="黑体" panose="02010609060101010101" pitchFamily="49" charset="-122"/>
              </a:rPr>
              <a:t>在本单位工作，</a:t>
            </a:r>
            <a:r>
              <a:rPr lang="zh-CN" altLang="en-US" dirty="0">
                <a:solidFill>
                  <a:srgbClr val="FFFF00"/>
                </a:solidFill>
                <a:latin typeface="Times New Roman" panose="02020603050405020304" pitchFamily="18" charset="0"/>
                <a:ea typeface="黑体" panose="02010609060101010101" pitchFamily="49" charset="-122"/>
              </a:rPr>
              <a:t>并取得</a:t>
            </a:r>
            <a:r>
              <a:rPr lang="zh-CN" altLang="en-US" dirty="0">
                <a:solidFill>
                  <a:schemeClr val="bg1"/>
                </a:solidFill>
                <a:latin typeface="Times New Roman" panose="02020603050405020304" pitchFamily="18" charset="0"/>
                <a:ea typeface="黑体" panose="02010609060101010101" pitchFamily="49" charset="-122"/>
              </a:rPr>
              <a:t>工资或其他形式劳动报酬的人员数。该指标为时点指标。是在岗职工、劳务派遣人员和其他从业人员之和。</a:t>
            </a:r>
            <a:endParaRPr lang="zh-CN" altLang="en-US" dirty="0">
              <a:solidFill>
                <a:schemeClr val="bg1"/>
              </a:solidFill>
              <a:latin typeface="Times New Roman" panose="02020603050405020304" pitchFamily="18" charset="0"/>
              <a:ea typeface="黑体" panose="02010609060101010101" pitchFamily="49" charset="-122"/>
            </a:endParaRPr>
          </a:p>
          <a:p>
            <a:pPr algn="just">
              <a:lnSpc>
                <a:spcPct val="120000"/>
              </a:lnSpc>
            </a:pPr>
            <a:r>
              <a:rPr lang="zh-CN" altLang="en-US" dirty="0">
                <a:solidFill>
                  <a:srgbClr val="FFFF00"/>
                </a:solidFill>
                <a:latin typeface="Times New Roman" panose="02020603050405020304" pitchFamily="18" charset="0"/>
                <a:ea typeface="黑体" panose="02010609060101010101" pitchFamily="49" charset="-122"/>
              </a:rPr>
              <a:t>注意：</a:t>
            </a:r>
            <a:r>
              <a:rPr lang="zh-CN" altLang="en-US" dirty="0">
                <a:solidFill>
                  <a:schemeClr val="bg1"/>
                </a:solidFill>
                <a:latin typeface="Times New Roman" panose="02020603050405020304" pitchFamily="18" charset="0"/>
                <a:ea typeface="黑体" panose="02010609060101010101" pitchFamily="49" charset="-122"/>
              </a:rPr>
              <a:t>将从业人员期末人数中的女性人数填入其中项。</a:t>
            </a:r>
            <a:endParaRPr lang="zh-CN" altLang="en-US" dirty="0">
              <a:solidFill>
                <a:schemeClr val="bg1"/>
              </a:solidFill>
              <a:latin typeface="Times New Roman" panose="02020603050405020304" pitchFamily="18" charset="0"/>
              <a:ea typeface="黑体" panose="02010609060101010101" pitchFamily="49" charset="-122"/>
            </a:endParaRPr>
          </a:p>
        </p:txBody>
      </p:sp>
      <p:cxnSp>
        <p:nvCxnSpPr>
          <p:cNvPr id="3" name="直接连接符 2"/>
          <p:cNvCxnSpPr/>
          <p:nvPr/>
        </p:nvCxnSpPr>
        <p:spPr>
          <a:xfrm>
            <a:off x="1043305" y="1031240"/>
            <a:ext cx="3456940" cy="2159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内容占位符 2"/>
          <p:cNvSpPr>
            <a:spLocks noGrp="1"/>
          </p:cNvSpPr>
          <p:nvPr>
            <p:ph idx="1"/>
          </p:nvPr>
        </p:nvSpPr>
        <p:spPr>
          <a:xfrm>
            <a:off x="1214120" y="969010"/>
            <a:ext cx="8068310" cy="4102735"/>
          </a:xfrm>
        </p:spPr>
        <p:txBody>
          <a:bodyPr vert="horz" wrap="square" lIns="91440" tIns="45720" rIns="91440" bIns="45720" anchor="t">
            <a:noAutofit/>
          </a:bodyPr>
          <a:lstStyle/>
          <a:p>
            <a:pPr marL="0" indent="0">
              <a:buNone/>
            </a:pPr>
            <a:r>
              <a:rPr lang="zh-CN"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rPr>
              <a:t>从业人员包括：</a:t>
            </a:r>
            <a:endPar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）利用课余时间打工的在校</a:t>
            </a:r>
            <a:r>
              <a:rPr lang="zh-CN" altLang="zh-CN" sz="36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学生</a:t>
            </a:r>
            <a:r>
              <a:rPr lang="zh-CN" altLang="en-US" sz="36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，（但不包括在本校勤工俭学的学生）</a:t>
            </a:r>
            <a:r>
              <a:rPr lang="zh-CN" altLang="zh-CN" sz="36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）非全日制人员；</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3</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正式</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退休返聘人员；</a:t>
            </a:r>
            <a:endPar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4</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）聘用的外籍和港澳台方人员；</a:t>
            </a:r>
            <a:endPar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5</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）处于试用期人员； </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6</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）兼职人员</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内容占位符 2"/>
          <p:cNvSpPr>
            <a:spLocks noGrp="1"/>
          </p:cNvSpPr>
          <p:nvPr>
            <p:ph idx="1"/>
          </p:nvPr>
        </p:nvSpPr>
        <p:spPr>
          <a:xfrm>
            <a:off x="1318895" y="1141730"/>
            <a:ext cx="7648575" cy="5711190"/>
          </a:xfrm>
        </p:spPr>
        <p:txBody>
          <a:bodyPr vert="horz" wrap="square" lIns="91440" tIns="45720" rIns="91440" bIns="45720" anchor="t">
            <a:noAutofit/>
          </a:bodyPr>
          <a:lstStyle/>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7</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）编制外招用的临时人员；</a:t>
            </a:r>
            <a:endPar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8</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）应订立劳动合同而未订立劳动合同人员；</a:t>
            </a:r>
            <a:endPar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9</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劳务派遣人员；</a:t>
            </a:r>
            <a:endPar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10</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）由于学习、病伤、产假等原因暂未工作仍由单位支付工资的人员；</a:t>
            </a:r>
            <a:endPar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11</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派往外单位工作，但工资仍由本单位发放的人员</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如挂职、外派工作等情况</a:t>
            </a:r>
            <a:r>
              <a:rPr lang="zh-CN" altLang="zh-CN" sz="36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altLang="en-US" sz="36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zh-CN" altLang="en-US" sz="3600" dirty="0" smtClean="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内容占位符 2"/>
          <p:cNvSpPr>
            <a:spLocks noGrp="1"/>
          </p:cNvSpPr>
          <p:nvPr>
            <p:ph idx="1"/>
          </p:nvPr>
        </p:nvSpPr>
        <p:spPr>
          <a:xfrm>
            <a:off x="1054735" y="223520"/>
            <a:ext cx="7966075" cy="5347335"/>
          </a:xfrm>
        </p:spPr>
        <p:txBody>
          <a:bodyPr vert="horz" wrap="square" lIns="91440" tIns="45720" rIns="91440" bIns="45720" anchor="t">
            <a:noAutofit/>
          </a:bodyPr>
          <a:lstStyle/>
          <a:p>
            <a:pPr marL="0" indent="0">
              <a:lnSpc>
                <a:spcPct val="110000"/>
              </a:lnSpc>
              <a:buNone/>
            </a:pPr>
            <a:r>
              <a:rPr lang="zh-CN"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rPr>
              <a:t>从业人员不包括：</a:t>
            </a:r>
            <a:endPar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endParaRPr>
          </a:p>
          <a:p>
            <a:pPr marL="0" indent="0">
              <a:lnSpc>
                <a:spcPct val="110000"/>
              </a:lnSpc>
              <a:buNone/>
            </a:pP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）离开本单位仍保留劳动关系，并定期领取生活费的人员；</a:t>
            </a:r>
            <a:endPar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lnSpc>
                <a:spcPct val="110000"/>
              </a:lnSpc>
              <a:buNone/>
            </a:pP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）在本单位实习的各类在校</a:t>
            </a:r>
            <a:r>
              <a:rPr lang="zh-CN" altLang="zh-CN"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学生；</a:t>
            </a:r>
            <a:endPar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lnSpc>
                <a:spcPct val="110000"/>
              </a:lnSpc>
              <a:buNone/>
            </a:pP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3</a:t>
            </a: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）本单位因劳务外包而使用的人员，如：建筑业整建制使用的人员、外单位提供服务的保洁人员等；</a:t>
            </a:r>
            <a:endPar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lnSpc>
                <a:spcPct val="110000"/>
              </a:lnSpc>
              <a:buNone/>
            </a:pP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4</a:t>
            </a: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）在本单位工作，但不在本单位领取劳动报酬的</a:t>
            </a:r>
            <a:r>
              <a:rPr lang="zh-CN" altLang="zh-CN"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人员</a:t>
            </a:r>
            <a:r>
              <a:rPr lang="zh-CN" altLang="en-US"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marL="0" indent="0">
              <a:lnSpc>
                <a:spcPct val="110000"/>
              </a:lnSpc>
              <a:buNone/>
            </a:pP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5</a:t>
            </a:r>
            <a:r>
              <a:rPr lang="zh-CN" altLang="zh-CN" dirty="0">
                <a:solidFill>
                  <a:schemeClr val="bg1"/>
                </a:solidFill>
                <a:latin typeface="黑体" panose="02010609060101010101" pitchFamily="49" charset="-122"/>
                <a:ea typeface="黑体" panose="02010609060101010101" pitchFamily="49" charset="-122"/>
                <a:cs typeface="黑体" panose="02010609060101010101" pitchFamily="49" charset="-122"/>
              </a:rPr>
              <a:t>）在本单位工作，不领取劳动报酬。如无酬家庭帮工。</a:t>
            </a:r>
            <a:endParaRPr kumimoji="1" lang="zh-CN" altLang="zh-CN" kern="12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文本框 15362"/>
          <p:cNvSpPr txBox="1"/>
          <p:nvPr/>
        </p:nvSpPr>
        <p:spPr>
          <a:xfrm>
            <a:off x="1116013" y="2436813"/>
            <a:ext cx="7994650" cy="639762"/>
          </a:xfrm>
          <a:prstGeom prst="rect">
            <a:avLst/>
          </a:prstGeom>
          <a:noFill/>
          <a:ln w="9525">
            <a:noFill/>
          </a:ln>
        </p:spPr>
        <p:txBody>
          <a:bodyPr wrap="square" anchor="t">
            <a:spAutoFit/>
          </a:bodyPr>
          <a:p>
            <a:endParaRPr lang="zh-CN" altLang="zh-CN">
              <a:latin typeface="Times New Roman" panose="02020603050405020304" pitchFamily="18" charset="0"/>
              <a:ea typeface="黑体" panose="02010609060101010101" pitchFamily="49" charset="-122"/>
            </a:endParaRPr>
          </a:p>
        </p:txBody>
      </p:sp>
      <p:sp>
        <p:nvSpPr>
          <p:cNvPr id="17411" name="文本框 15363"/>
          <p:cNvSpPr txBox="1"/>
          <p:nvPr/>
        </p:nvSpPr>
        <p:spPr>
          <a:xfrm>
            <a:off x="1044575" y="1703388"/>
            <a:ext cx="8099425" cy="4076700"/>
          </a:xfrm>
          <a:prstGeom prst="rect">
            <a:avLst/>
          </a:prstGeom>
          <a:noFill/>
          <a:ln w="9525">
            <a:noFill/>
          </a:ln>
        </p:spPr>
        <p:txBody>
          <a:bodyPr wrap="square" anchor="t">
            <a:spAutoFit/>
          </a:bodyPr>
          <a:p>
            <a:pPr>
              <a:lnSpc>
                <a:spcPct val="120000"/>
              </a:lnSpc>
            </a:pPr>
            <a:r>
              <a:rPr lang="zh-CN" altLang="en-US" dirty="0">
                <a:solidFill>
                  <a:schemeClr val="bg1"/>
                </a:solidFill>
                <a:latin typeface="Times New Roman" panose="02020603050405020304" pitchFamily="18" charset="0"/>
                <a:ea typeface="黑体" panose="02010609060101010101" pitchFamily="49" charset="-122"/>
              </a:rPr>
              <a:t>        指在本单位工作且与本单位签订劳动合同，并由单位支付各项工资或其他形式劳动报酬及社会保险、住房公积金的人员，以及上述人员中由于学习、病伤、产假等原因暂未工作仍由单位支付工资的人员。</a:t>
            </a:r>
            <a:endParaRPr lang="zh-CN" altLang="en-US" dirty="0">
              <a:solidFill>
                <a:schemeClr val="bg1"/>
              </a:solidFill>
              <a:latin typeface="Times New Roman" panose="02020603050405020304" pitchFamily="18" charset="0"/>
              <a:ea typeface="黑体" panose="02010609060101010101" pitchFamily="49" charset="-122"/>
            </a:endParaRPr>
          </a:p>
        </p:txBody>
      </p:sp>
      <p:sp>
        <p:nvSpPr>
          <p:cNvPr id="13314" name="标题 1"/>
          <p:cNvSpPr/>
          <p:nvPr/>
        </p:nvSpPr>
        <p:spPr>
          <a:xfrm>
            <a:off x="1116330" y="778510"/>
            <a:ext cx="224853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在岗职工</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文本框 17410"/>
          <p:cNvSpPr txBox="1"/>
          <p:nvPr/>
        </p:nvSpPr>
        <p:spPr>
          <a:xfrm>
            <a:off x="1226820" y="2218690"/>
            <a:ext cx="7917180" cy="3136900"/>
          </a:xfrm>
          <a:prstGeom prst="rect">
            <a:avLst/>
          </a:prstGeom>
          <a:noFill/>
          <a:ln w="9525">
            <a:noFill/>
          </a:ln>
        </p:spPr>
        <p:txBody>
          <a:bodyPr wrap="square" anchor="t">
            <a:spAutoFit/>
          </a:bodyPr>
          <a:p>
            <a:pPr>
              <a:lnSpc>
                <a:spcPct val="110000"/>
              </a:lnSpc>
            </a:pPr>
            <a:r>
              <a:rPr lang="zh-CN" altLang="en-US" dirty="0">
                <a:solidFill>
                  <a:schemeClr val="bg1"/>
                </a:solidFill>
                <a:latin typeface="Times New Roman" panose="02020603050405020304" pitchFamily="18" charset="0"/>
                <a:ea typeface="黑体" panose="02010609060101010101" pitchFamily="49" charset="-122"/>
              </a:rPr>
              <a:t>        指劳动者与劳务派遣单位签订劳动合同，并被劳务派遣单位派遣到实际用工单位工作，且劳务派遣单位与实际用工单位签订</a:t>
            </a:r>
            <a:r>
              <a:rPr lang="zh-CN" altLang="en-US" dirty="0">
                <a:solidFill>
                  <a:srgbClr val="FFFF00"/>
                </a:solidFill>
                <a:latin typeface="Times New Roman" panose="02020603050405020304" pitchFamily="18" charset="0"/>
                <a:ea typeface="黑体" panose="02010609060101010101" pitchFamily="49" charset="-122"/>
              </a:rPr>
              <a:t>《劳务派遣协议》</a:t>
            </a:r>
            <a:r>
              <a:rPr lang="zh-CN" altLang="en-US" dirty="0">
                <a:solidFill>
                  <a:schemeClr val="bg1"/>
                </a:solidFill>
                <a:latin typeface="Times New Roman" panose="02020603050405020304" pitchFamily="18" charset="0"/>
                <a:ea typeface="黑体" panose="02010609060101010101" pitchFamily="49" charset="-122"/>
              </a:rPr>
              <a:t>的人员。</a:t>
            </a:r>
            <a:endParaRPr lang="zh-CN" altLang="en-US" dirty="0">
              <a:solidFill>
                <a:schemeClr val="bg1"/>
              </a:solidFill>
              <a:latin typeface="Times New Roman" panose="02020603050405020304" pitchFamily="18" charset="0"/>
              <a:ea typeface="黑体" panose="02010609060101010101" pitchFamily="49" charset="-122"/>
            </a:endParaRPr>
          </a:p>
        </p:txBody>
      </p:sp>
      <p:sp>
        <p:nvSpPr>
          <p:cNvPr id="13314" name="标题 1"/>
          <p:cNvSpPr/>
          <p:nvPr/>
        </p:nvSpPr>
        <p:spPr>
          <a:xfrm>
            <a:off x="1104900" y="1094740"/>
            <a:ext cx="336105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劳务派遣人员</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标题 125953"/>
          <p:cNvSpPr>
            <a:spLocks noGrp="1"/>
          </p:cNvSpPr>
          <p:nvPr>
            <p:ph type="title" idx="4294967295"/>
          </p:nvPr>
        </p:nvSpPr>
        <p:spPr>
          <a:xfrm>
            <a:off x="1143635" y="1936750"/>
            <a:ext cx="7848600" cy="2441575"/>
          </a:xfrm>
        </p:spPr>
        <p:txBody>
          <a:bodyPr anchor="ctr"/>
          <a:p>
            <a:pPr marL="0" marR="0" indent="0" algn="ctr" defTabSz="914400" rtl="0" eaLnBrk="0" fontAlgn="base" latinLnBrk="0" hangingPunct="0">
              <a:lnSpc>
                <a:spcPct val="100000"/>
              </a:lnSpc>
              <a:spcBef>
                <a:spcPts val="600"/>
              </a:spcBef>
              <a:spcAft>
                <a:spcPts val="700"/>
              </a:spcAft>
              <a:buClrTx/>
              <a:buSzTx/>
              <a:buFontTx/>
              <a:buNone/>
            </a:pPr>
            <a:r>
              <a:rPr kumimoji="0" lang="zh-CN" altLang="en-US" sz="4400" b="1" i="0" u="none" strike="noStrike" kern="1200" cap="none" spc="0" normalizeH="0" baseline="0" noProof="1">
                <a:ln w="12700" cmpd="sng">
                  <a:noFill/>
                  <a:prstDash val="sysDot"/>
                </a:ln>
                <a:solidFill>
                  <a:srgbClr val="FFFF00"/>
                </a:solidFill>
                <a:effectLst/>
                <a:latin typeface="黑体" panose="02010609060101010101" pitchFamily="49" charset="-122"/>
                <a:ea typeface="黑体" panose="02010609060101010101" pitchFamily="49" charset="-122"/>
                <a:cs typeface="+mj-cs"/>
              </a:rPr>
              <a:t>劳务外包</a:t>
            </a:r>
            <a:r>
              <a:rPr kumimoji="0" lang="zh-CN" altLang="en-US" sz="4400" b="1" i="0" u="none" strike="noStrike" kern="1200" cap="none" spc="0" normalizeH="0" baseline="0" noProof="1">
                <a:ln w="12700" cmpd="sng">
                  <a:noFill/>
                  <a:prstDash val="sysDot"/>
                </a:ln>
                <a:solidFill>
                  <a:schemeClr val="bg1"/>
                </a:solidFill>
                <a:effectLst/>
                <a:latin typeface="黑体" panose="02010609060101010101" pitchFamily="49" charset="-122"/>
                <a:ea typeface="黑体" panose="02010609060101010101" pitchFamily="49" charset="-122"/>
                <a:cs typeface="+mj-cs"/>
              </a:rPr>
              <a:t>与</a:t>
            </a:r>
            <a:r>
              <a:rPr kumimoji="0" lang="zh-CN" altLang="en-US" sz="4400" b="1" i="0" u="none" strike="noStrike" kern="1200" cap="none" spc="0" normalizeH="0" baseline="0" noProof="1">
                <a:ln w="12700" cmpd="sng">
                  <a:noFill/>
                  <a:prstDash val="sysDot"/>
                </a:ln>
                <a:solidFill>
                  <a:srgbClr val="FFFF00"/>
                </a:solidFill>
                <a:effectLst/>
                <a:latin typeface="黑体" panose="02010609060101010101" pitchFamily="49" charset="-122"/>
                <a:ea typeface="黑体" panose="02010609060101010101" pitchFamily="49" charset="-122"/>
                <a:cs typeface="+mj-cs"/>
              </a:rPr>
              <a:t>劳务派遣</a:t>
            </a:r>
            <a:endParaRPr kumimoji="0" lang="zh-CN" altLang="en-US" sz="4400" b="0" i="0" u="none" strike="noStrike" kern="1200" cap="none" spc="0" normalizeH="0" baseline="0" noProof="1">
              <a:solidFill>
                <a:schemeClr val="bg1"/>
              </a:solidFill>
              <a:effectLst/>
              <a:latin typeface="黑体" panose="02010609060101010101" pitchFamily="49" charset="-122"/>
              <a:ea typeface="黑体" panose="02010609060101010101" pitchFamily="49" charset="-122"/>
              <a:cs typeface="+mj-cs"/>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标题 125953"/>
          <p:cNvSpPr>
            <a:spLocks noGrp="1"/>
          </p:cNvSpPr>
          <p:nvPr>
            <p:ph type="title" idx="4294967295"/>
          </p:nvPr>
        </p:nvSpPr>
        <p:spPr>
          <a:xfrm>
            <a:off x="1083310" y="1604010"/>
            <a:ext cx="7848600" cy="4759960"/>
          </a:xfrm>
        </p:spPr>
        <p:txBody>
          <a:bodyPr anchor="ctr"/>
          <a:p>
            <a:pPr marL="0" marR="0" indent="0" algn="l" defTabSz="914400" rtl="0" eaLnBrk="0" fontAlgn="base" latinLnBrk="0" hangingPunct="0">
              <a:lnSpc>
                <a:spcPct val="100000"/>
              </a:lnSpc>
              <a:spcBef>
                <a:spcPts val="600"/>
              </a:spcBef>
              <a:spcAft>
                <a:spcPts val="700"/>
              </a:spcAft>
              <a:buClrTx/>
              <a:buSzTx/>
              <a:buFontTx/>
              <a:buNone/>
            </a:pPr>
            <a:r>
              <a:rPr kumimoji="0" lang="zh-CN" altLang="en-US" sz="4400" b="0" i="0" u="none" strike="noStrike" kern="1200" cap="none" spc="0" normalizeH="0" baseline="0" noProof="1">
                <a:solidFill>
                  <a:srgbClr val="FF0000"/>
                </a:solidFill>
                <a:latin typeface="黑体" panose="02010609060101010101" pitchFamily="49" charset="-122"/>
                <a:ea typeface="黑体" panose="02010609060101010101" pitchFamily="49" charset="-122"/>
                <a:cs typeface="+mj-cs"/>
              </a:rPr>
              <a:t>   </a:t>
            </a:r>
            <a:r>
              <a:rPr kumimoji="0" lang="zh-CN" altLang="en-US" sz="3500" b="0" i="0" u="none" strike="noStrike" kern="1200" cap="none" spc="0" normalizeH="0" baseline="0" noProof="1">
                <a:solidFill>
                  <a:schemeClr val="bg1"/>
                </a:solidFill>
                <a:latin typeface="黑体" panose="02010609060101010101" pitchFamily="49" charset="-122"/>
                <a:ea typeface="黑体" panose="02010609060101010101" pitchFamily="49" charset="-122"/>
                <a:cs typeface="+mj-cs"/>
                <a:sym typeface="宋体" panose="02010600030101010101" pitchFamily="2" charset="-122"/>
              </a:rPr>
              <a:t>企业根据自身在生产过程的实际情况，把</a:t>
            </a:r>
            <a:r>
              <a:rPr kumimoji="0" lang="zh-CN" altLang="en-US" sz="3500" b="0" i="0" u="none" strike="noStrike" kern="1200" cap="none" spc="0" normalizeH="0" baseline="0" noProof="1">
                <a:solidFill>
                  <a:srgbClr val="FFFF00"/>
                </a:solidFill>
                <a:latin typeface="黑体" panose="02010609060101010101" pitchFamily="49" charset="-122"/>
                <a:ea typeface="黑体" panose="02010609060101010101" pitchFamily="49" charset="-122"/>
                <a:cs typeface="+mj-cs"/>
                <a:sym typeface="宋体" panose="02010600030101010101" pitchFamily="2" charset="-122"/>
              </a:rPr>
              <a:t>非核心的、辅助性的、季节性强的、不定期生产</a:t>
            </a:r>
            <a:r>
              <a:rPr kumimoji="0" lang="zh-CN" altLang="en-US" sz="3500" b="0" i="0" u="none" strike="noStrike" kern="1200" cap="none" spc="0" normalizeH="0" baseline="0" noProof="1">
                <a:solidFill>
                  <a:schemeClr val="bg1"/>
                </a:solidFill>
                <a:latin typeface="黑体" panose="02010609060101010101" pitchFamily="49" charset="-122"/>
                <a:ea typeface="黑体" panose="02010609060101010101" pitchFamily="49" charset="-122"/>
                <a:cs typeface="+mj-cs"/>
                <a:sym typeface="宋体" panose="02010600030101010101" pitchFamily="2" charset="-122"/>
              </a:rPr>
              <a:t>的生产环节或是生产线外包出去，由专业公司负责组织人员按计划和指标进行生产，这样的人员称为劳务外包人员。</a:t>
            </a:r>
            <a:r>
              <a:rPr kumimoji="0" lang="zh-CN" altLang="en-US" sz="3500" b="0" i="0" u="none" strike="noStrike" kern="1200" cap="none" spc="0" normalizeH="0" baseline="0" noProof="1">
                <a:solidFill>
                  <a:srgbClr val="FFFF00"/>
                </a:solidFill>
                <a:latin typeface="黑体" panose="02010609060101010101" pitchFamily="49" charset="-122"/>
                <a:ea typeface="黑体" panose="02010609060101010101" pitchFamily="49" charset="-122"/>
                <a:cs typeface="+mj-cs"/>
                <a:sym typeface="宋体" panose="02010600030101010101" pitchFamily="2" charset="-122"/>
              </a:rPr>
              <a:t>如：</a:t>
            </a:r>
            <a:r>
              <a:rPr kumimoji="0" lang="zh-CN" altLang="en-US" sz="3500" b="0" i="0" u="none" strike="noStrike" kern="1200" cap="none" spc="0" normalizeH="0" baseline="0" noProof="1">
                <a:solidFill>
                  <a:schemeClr val="bg1"/>
                </a:solidFill>
                <a:latin typeface="黑体" panose="02010609060101010101" pitchFamily="49" charset="-122"/>
                <a:ea typeface="黑体" panose="02010609060101010101" pitchFamily="49" charset="-122"/>
                <a:cs typeface="+mj-cs"/>
                <a:sym typeface="宋体" panose="02010600030101010101" pitchFamily="2" charset="-122"/>
              </a:rPr>
              <a:t>建筑业整建制使用的人员、</a:t>
            </a:r>
            <a:r>
              <a:rPr kumimoji="0" lang="zh-CN" altLang="en-US" sz="3500" b="0" i="0" u="none" strike="noStrike" kern="1200" cap="none" spc="0" normalizeH="0" baseline="0" noProof="1">
                <a:solidFill>
                  <a:schemeClr val="bg1"/>
                </a:solidFill>
                <a:latin typeface="+mj-lt"/>
                <a:ea typeface="黑体" panose="02010609060101010101" pitchFamily="49" charset="-122"/>
                <a:cs typeface="+mj-cs"/>
                <a:sym typeface="宋体" panose="02010600030101010101" pitchFamily="2" charset="-122"/>
              </a:rPr>
              <a:t>单位的保安人员、卫生清洁、室内外绿植管理人员等。</a:t>
            </a:r>
            <a:endParaRPr kumimoji="0" lang="zh-CN" altLang="en-US" sz="3500" b="0" i="0" u="none" strike="noStrike" kern="1200" cap="none" spc="0" normalizeH="0" baseline="0" noProof="1">
              <a:solidFill>
                <a:schemeClr val="bg1"/>
              </a:solidFill>
              <a:latin typeface="+mj-lt"/>
              <a:ea typeface="黑体" panose="02010609060101010101" pitchFamily="49" charset="-122"/>
              <a:cs typeface="+mj-cs"/>
              <a:sym typeface="宋体" panose="02010600030101010101" pitchFamily="2" charset="-122"/>
            </a:endParaRPr>
          </a:p>
        </p:txBody>
      </p:sp>
      <p:sp>
        <p:nvSpPr>
          <p:cNvPr id="13314" name="标题 1"/>
          <p:cNvSpPr/>
          <p:nvPr/>
        </p:nvSpPr>
        <p:spPr>
          <a:xfrm>
            <a:off x="1083310" y="695960"/>
            <a:ext cx="336105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劳务外包人员</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841500" y="2063115"/>
            <a:ext cx="6259195" cy="1753235"/>
          </a:xfrm>
          <a:prstGeom prst="rect">
            <a:avLst/>
          </a:prstGeom>
          <a:noFill/>
        </p:spPr>
        <p:txBody>
          <a:bodyPr wrap="square" rtlCol="0">
            <a:spAutoFit/>
          </a:bodyPr>
          <a:p>
            <a:pPr algn="ctr"/>
            <a:r>
              <a:rPr lang="zh-CN" altLang="en-US" b="1" dirty="0">
                <a:solidFill>
                  <a:srgbClr val="FFFF00"/>
                </a:solidFill>
                <a:latin typeface="黑体" panose="02010609060101010101" pitchFamily="49" charset="-122"/>
                <a:sym typeface="+mn-ea"/>
              </a:rPr>
              <a:t>从业人员及工资</a:t>
            </a:r>
            <a:r>
              <a:rPr lang="zh-CN" altLang="en-US" b="1" dirty="0">
                <a:solidFill>
                  <a:srgbClr val="FFFF00"/>
                </a:solidFill>
                <a:latin typeface="黑体" panose="02010609060101010101" pitchFamily="49" charset="-122"/>
                <a:sym typeface="+mn-ea"/>
              </a:rPr>
              <a:t>总额</a:t>
            </a:r>
            <a:endParaRPr lang="zh-CN" altLang="en-US" b="1" dirty="0">
              <a:solidFill>
                <a:srgbClr val="FFFF00"/>
              </a:solidFill>
              <a:latin typeface="黑体" panose="02010609060101010101" pitchFamily="49" charset="-122"/>
              <a:sym typeface="+mn-ea"/>
            </a:endParaRPr>
          </a:p>
          <a:p>
            <a:pPr algn="ctr"/>
            <a:r>
              <a:rPr lang="zh-CN" altLang="en-US" b="1" dirty="0">
                <a:solidFill>
                  <a:srgbClr val="FFFF00"/>
                </a:solidFill>
                <a:latin typeface="黑体" panose="02010609060101010101" pitchFamily="49" charset="-122"/>
                <a:sym typeface="+mn-ea"/>
              </a:rPr>
              <a:t>（</a:t>
            </a:r>
            <a:r>
              <a:rPr lang="en-US" altLang="zh-CN" b="1" dirty="0">
                <a:solidFill>
                  <a:srgbClr val="FFFF00"/>
                </a:solidFill>
                <a:latin typeface="黑体" panose="02010609060101010101" pitchFamily="49" charset="-122"/>
                <a:sym typeface="+mn-ea"/>
              </a:rPr>
              <a:t>102-1</a:t>
            </a:r>
            <a:r>
              <a:rPr lang="zh-CN" altLang="en-US" b="1" dirty="0">
                <a:solidFill>
                  <a:srgbClr val="FFFF00"/>
                </a:solidFill>
                <a:latin typeface="黑体" panose="02010609060101010101" pitchFamily="49" charset="-122"/>
                <a:sym typeface="+mn-ea"/>
              </a:rPr>
              <a:t>表、</a:t>
            </a:r>
            <a:r>
              <a:rPr lang="en-US" altLang="zh-CN" b="1" dirty="0">
                <a:solidFill>
                  <a:srgbClr val="FFFF00"/>
                </a:solidFill>
                <a:latin typeface="黑体" panose="02010609060101010101" pitchFamily="49" charset="-122"/>
                <a:sym typeface="+mn-ea"/>
              </a:rPr>
              <a:t>I102-2</a:t>
            </a:r>
            <a:r>
              <a:rPr lang="zh-CN" altLang="en-US" b="1" dirty="0">
                <a:solidFill>
                  <a:srgbClr val="FFFF00"/>
                </a:solidFill>
                <a:latin typeface="黑体" panose="02010609060101010101" pitchFamily="49" charset="-122"/>
                <a:sym typeface="+mn-ea"/>
              </a:rPr>
              <a:t>表、</a:t>
            </a:r>
            <a:r>
              <a:rPr lang="en-US" altLang="zh-CN" b="1" dirty="0">
                <a:solidFill>
                  <a:srgbClr val="FFFF00"/>
                </a:solidFill>
                <a:latin typeface="黑体" panose="02010609060101010101" pitchFamily="49" charset="-122"/>
                <a:sym typeface="+mn-ea"/>
              </a:rPr>
              <a:t>202-1</a:t>
            </a:r>
            <a:r>
              <a:rPr lang="zh-CN" altLang="en-US" b="1" dirty="0">
                <a:solidFill>
                  <a:srgbClr val="FFFF00"/>
                </a:solidFill>
                <a:latin typeface="黑体" panose="02010609060101010101" pitchFamily="49" charset="-122"/>
                <a:sym typeface="+mn-ea"/>
              </a:rPr>
              <a:t>表、</a:t>
            </a:r>
            <a:r>
              <a:rPr lang="en-US" altLang="zh-CN" b="1" dirty="0">
                <a:solidFill>
                  <a:srgbClr val="FFFF00"/>
                </a:solidFill>
                <a:latin typeface="黑体" panose="02010609060101010101" pitchFamily="49" charset="-122"/>
                <a:sym typeface="+mn-ea"/>
              </a:rPr>
              <a:t>I202-2</a:t>
            </a:r>
            <a:r>
              <a:rPr lang="zh-CN" altLang="en-US" b="1" dirty="0">
                <a:solidFill>
                  <a:srgbClr val="FFFF00"/>
                </a:solidFill>
                <a:latin typeface="黑体" panose="02010609060101010101" pitchFamily="49" charset="-122"/>
                <a:sym typeface="+mn-ea"/>
              </a:rPr>
              <a:t>表）</a:t>
            </a:r>
            <a:endParaRPr lang="zh-CN" altLang="en-US" b="1" dirty="0">
              <a:solidFill>
                <a:srgbClr val="FFFF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p:nvSpPr>
        <p:spPr>
          <a:xfrm>
            <a:off x="0" y="4802505"/>
            <a:ext cx="9144000" cy="20554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1247775" y="332740"/>
            <a:ext cx="2385060" cy="645160"/>
          </a:xfrm>
          <a:prstGeom prst="rect">
            <a:avLst/>
          </a:prstGeom>
          <a:noFill/>
        </p:spPr>
        <p:txBody>
          <a:bodyPr wrap="square" rtlCol="0">
            <a:spAutoFit/>
          </a:bodyPr>
          <a:p>
            <a:r>
              <a:rPr lang="zh-CN" altLang="en-US" b="1">
                <a:solidFill>
                  <a:srgbClr val="FFFF00"/>
                </a:solidFill>
              </a:rPr>
              <a:t>劳务外包</a:t>
            </a:r>
            <a:endParaRPr lang="zh-CN" altLang="en-US" b="1">
              <a:solidFill>
                <a:srgbClr val="FFFF00"/>
              </a:solidFill>
            </a:endParaRPr>
          </a:p>
        </p:txBody>
      </p:sp>
      <p:sp>
        <p:nvSpPr>
          <p:cNvPr id="3" name="文本框 2"/>
          <p:cNvSpPr txBox="1"/>
          <p:nvPr/>
        </p:nvSpPr>
        <p:spPr>
          <a:xfrm>
            <a:off x="6026150" y="332740"/>
            <a:ext cx="2306320" cy="645160"/>
          </a:xfrm>
          <a:prstGeom prst="rect">
            <a:avLst/>
          </a:prstGeom>
          <a:noFill/>
        </p:spPr>
        <p:txBody>
          <a:bodyPr wrap="square" rtlCol="0">
            <a:spAutoFit/>
          </a:bodyPr>
          <a:p>
            <a:r>
              <a:rPr lang="zh-CN" altLang="en-US" b="1">
                <a:ln w="12700" cmpd="sng">
                  <a:noFill/>
                  <a:prstDash val="sysDot"/>
                </a:ln>
                <a:solidFill>
                  <a:srgbClr val="FFFF00"/>
                </a:solidFill>
                <a:effectLst/>
                <a:latin typeface="黑体" panose="02010609060101010101" pitchFamily="49" charset="-122"/>
                <a:cs typeface="+mj-cs"/>
                <a:sym typeface="+mn-ea"/>
              </a:rPr>
              <a:t>劳务派遣</a:t>
            </a:r>
            <a:endParaRPr lang="zh-CN" altLang="en-US"/>
          </a:p>
        </p:txBody>
      </p:sp>
      <p:grpSp>
        <p:nvGrpSpPr>
          <p:cNvPr id="5" name="组合 4"/>
          <p:cNvGrpSpPr/>
          <p:nvPr/>
        </p:nvGrpSpPr>
        <p:grpSpPr>
          <a:xfrm>
            <a:off x="-117475" y="1298575"/>
            <a:ext cx="4705350" cy="3280410"/>
            <a:chOff x="-72" y="2384"/>
            <a:chExt cx="7410" cy="5166"/>
          </a:xfrm>
        </p:grpSpPr>
        <p:sp>
          <p:nvSpPr>
            <p:cNvPr id="9" name="圆角矩形 8"/>
            <p:cNvSpPr/>
            <p:nvPr/>
          </p:nvSpPr>
          <p:spPr>
            <a:xfrm>
              <a:off x="4561" y="5497"/>
              <a:ext cx="2196" cy="124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solidFill>
                    <a:schemeClr val="tx1"/>
                  </a:solidFill>
                  <a:latin typeface="黑体" panose="02010609060101010101" pitchFamily="49" charset="-122"/>
                  <a:ea typeface="黑体" panose="02010609060101010101" pitchFamily="49" charset="-122"/>
                </a:rPr>
                <a:t>劳务外包人员</a:t>
              </a:r>
              <a:endParaRPr lang="zh-CN" altLang="en-US" sz="2200" b="1">
                <a:solidFill>
                  <a:schemeClr val="tx1"/>
                </a:solidFill>
                <a:latin typeface="黑体" panose="02010609060101010101" pitchFamily="49" charset="-122"/>
                <a:ea typeface="黑体" panose="02010609060101010101" pitchFamily="49" charset="-122"/>
              </a:endParaRPr>
            </a:p>
          </p:txBody>
        </p:sp>
        <p:sp>
          <p:nvSpPr>
            <p:cNvPr id="10" name="圆角矩形 9"/>
            <p:cNvSpPr/>
            <p:nvPr/>
          </p:nvSpPr>
          <p:spPr>
            <a:xfrm>
              <a:off x="2568" y="2384"/>
              <a:ext cx="2196" cy="124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00000"/>
                </a:lnSpc>
              </a:pPr>
              <a:r>
                <a:rPr lang="zh-CN" altLang="en-US" sz="2200" b="1">
                  <a:solidFill>
                    <a:schemeClr val="tx1"/>
                  </a:solidFill>
                  <a:latin typeface="黑体" panose="02010609060101010101" pitchFamily="49" charset="-122"/>
                  <a:ea typeface="黑体" panose="02010609060101010101" pitchFamily="49" charset="-122"/>
                </a:rPr>
                <a:t>劳务外包公司</a:t>
              </a:r>
              <a:endParaRPr lang="zh-CN" altLang="en-US" sz="1500" b="1">
                <a:solidFill>
                  <a:schemeClr val="tx1"/>
                </a:solidFill>
                <a:latin typeface="黑体" panose="02010609060101010101" pitchFamily="49" charset="-122"/>
                <a:ea typeface="黑体" panose="02010609060101010101" pitchFamily="49" charset="-122"/>
              </a:endParaRPr>
            </a:p>
          </p:txBody>
        </p:sp>
        <p:sp>
          <p:nvSpPr>
            <p:cNvPr id="11" name="圆角矩形 10"/>
            <p:cNvSpPr/>
            <p:nvPr/>
          </p:nvSpPr>
          <p:spPr>
            <a:xfrm>
              <a:off x="731" y="5497"/>
              <a:ext cx="2196" cy="124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solidFill>
                    <a:schemeClr val="tx1"/>
                  </a:solidFill>
                  <a:latin typeface="黑体" panose="02010609060101010101" pitchFamily="49" charset="-122"/>
                  <a:ea typeface="黑体" panose="02010609060101010101" pitchFamily="49" charset="-122"/>
                </a:rPr>
                <a:t>发包单位</a:t>
              </a:r>
              <a:endParaRPr lang="zh-CN" altLang="en-US" sz="2200" b="1">
                <a:solidFill>
                  <a:schemeClr val="tx1"/>
                </a:solidFill>
                <a:latin typeface="黑体" panose="02010609060101010101" pitchFamily="49" charset="-122"/>
                <a:ea typeface="黑体" panose="02010609060101010101" pitchFamily="49" charset="-122"/>
              </a:endParaRPr>
            </a:p>
          </p:txBody>
        </p:sp>
        <p:cxnSp>
          <p:nvCxnSpPr>
            <p:cNvPr id="14" name="直接连接符 13"/>
            <p:cNvCxnSpPr>
              <a:stCxn id="10" idx="2"/>
              <a:endCxn id="11" idx="0"/>
            </p:cNvCxnSpPr>
            <p:nvPr/>
          </p:nvCxnSpPr>
          <p:spPr>
            <a:xfrm flipH="1">
              <a:off x="1829" y="3632"/>
              <a:ext cx="1837" cy="186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0" idx="2"/>
              <a:endCxn id="9" idx="0"/>
            </p:cNvCxnSpPr>
            <p:nvPr/>
          </p:nvCxnSpPr>
          <p:spPr>
            <a:xfrm>
              <a:off x="3666" y="3632"/>
              <a:ext cx="1993" cy="186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1" idx="3"/>
              <a:endCxn id="9" idx="1"/>
            </p:cNvCxnSpPr>
            <p:nvPr/>
          </p:nvCxnSpPr>
          <p:spPr>
            <a:xfrm>
              <a:off x="2927" y="6121"/>
              <a:ext cx="1634" cy="0"/>
            </a:xfrm>
            <a:prstGeom prst="line">
              <a:avLst/>
            </a:prstGeom>
            <a:ln w="381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72" y="3632"/>
              <a:ext cx="3217" cy="1598"/>
            </a:xfrm>
            <a:prstGeom prst="rect">
              <a:avLst/>
            </a:prstGeom>
            <a:noFill/>
          </p:spPr>
          <p:txBody>
            <a:bodyPr wrap="square" rtlCol="0">
              <a:spAutoFit/>
            </a:bodyPr>
            <a:p>
              <a:pPr algn="ctr"/>
              <a:r>
                <a:rPr lang="zh-CN" altLang="en-US" sz="2000" b="1">
                  <a:solidFill>
                    <a:srgbClr val="FFFF00"/>
                  </a:solidFill>
                </a:rPr>
                <a:t>合同关系</a:t>
              </a:r>
              <a:endParaRPr lang="zh-CN" altLang="en-US" sz="2000" b="1">
                <a:solidFill>
                  <a:srgbClr val="FFFF00"/>
                </a:solidFill>
              </a:endParaRPr>
            </a:p>
            <a:p>
              <a:pPr algn="ctr"/>
              <a:r>
                <a:rPr lang="zh-CN" altLang="en-US" sz="2000" b="1">
                  <a:solidFill>
                    <a:srgbClr val="FFFF00"/>
                  </a:solidFill>
                </a:rPr>
                <a:t>（项目委托合同、</a:t>
              </a:r>
              <a:endParaRPr lang="zh-CN" altLang="en-US" sz="2000" b="1">
                <a:solidFill>
                  <a:srgbClr val="FFFF00"/>
                </a:solidFill>
              </a:endParaRPr>
            </a:p>
            <a:p>
              <a:pPr algn="ctr"/>
              <a:r>
                <a:rPr lang="zh-CN" altLang="en-US" sz="2000" b="1">
                  <a:solidFill>
                    <a:srgbClr val="FFFF00"/>
                  </a:solidFill>
                </a:rPr>
                <a:t>承揽合同）</a:t>
              </a:r>
              <a:endParaRPr lang="zh-CN" altLang="en-US" sz="2000" b="1">
                <a:solidFill>
                  <a:srgbClr val="FFFF00"/>
                </a:solidFill>
              </a:endParaRPr>
            </a:p>
          </p:txBody>
        </p:sp>
        <p:sp>
          <p:nvSpPr>
            <p:cNvPr id="18" name="文本框 17"/>
            <p:cNvSpPr txBox="1"/>
            <p:nvPr/>
          </p:nvSpPr>
          <p:spPr>
            <a:xfrm>
              <a:off x="4386" y="3874"/>
              <a:ext cx="2953" cy="628"/>
            </a:xfrm>
            <a:prstGeom prst="rect">
              <a:avLst/>
            </a:prstGeom>
            <a:noFill/>
          </p:spPr>
          <p:txBody>
            <a:bodyPr wrap="square" rtlCol="0">
              <a:spAutoFit/>
            </a:bodyPr>
            <a:p>
              <a:r>
                <a:rPr lang="zh-CN" altLang="en-US" sz="2000" b="1">
                  <a:solidFill>
                    <a:srgbClr val="FFFF00"/>
                  </a:solidFill>
                </a:rPr>
                <a:t>劳动合同关系</a:t>
              </a:r>
              <a:endParaRPr lang="zh-CN" altLang="en-US" sz="2000" b="1">
                <a:solidFill>
                  <a:srgbClr val="FFFF00"/>
                </a:solidFill>
              </a:endParaRPr>
            </a:p>
          </p:txBody>
        </p:sp>
        <p:sp>
          <p:nvSpPr>
            <p:cNvPr id="19" name="文本框 18"/>
            <p:cNvSpPr txBox="1"/>
            <p:nvPr/>
          </p:nvSpPr>
          <p:spPr>
            <a:xfrm>
              <a:off x="2267" y="6438"/>
              <a:ext cx="2953" cy="1113"/>
            </a:xfrm>
            <a:prstGeom prst="rect">
              <a:avLst/>
            </a:prstGeom>
            <a:noFill/>
          </p:spPr>
          <p:txBody>
            <a:bodyPr wrap="square" rtlCol="0">
              <a:spAutoFit/>
            </a:bodyPr>
            <a:p>
              <a:pPr algn="ctr"/>
              <a:r>
                <a:rPr lang="zh-CN" altLang="en-US" sz="2000" b="1">
                  <a:solidFill>
                    <a:srgbClr val="FF0000"/>
                  </a:solidFill>
                </a:rPr>
                <a:t>不涉及人员</a:t>
              </a:r>
              <a:endParaRPr lang="zh-CN" altLang="en-US" sz="2000" b="1">
                <a:solidFill>
                  <a:srgbClr val="FF0000"/>
                </a:solidFill>
              </a:endParaRPr>
            </a:p>
            <a:p>
              <a:pPr algn="ctr"/>
              <a:r>
                <a:rPr lang="zh-CN" altLang="en-US" sz="2000" b="1">
                  <a:solidFill>
                    <a:srgbClr val="FF0000"/>
                  </a:solidFill>
                </a:rPr>
                <a:t>管理</a:t>
              </a:r>
              <a:endParaRPr lang="zh-CN" altLang="en-US" sz="2000" b="1">
                <a:solidFill>
                  <a:srgbClr val="FF0000"/>
                </a:solidFill>
              </a:endParaRPr>
            </a:p>
          </p:txBody>
        </p:sp>
      </p:grpSp>
      <p:grpSp>
        <p:nvGrpSpPr>
          <p:cNvPr id="6" name="组合 5"/>
          <p:cNvGrpSpPr/>
          <p:nvPr/>
        </p:nvGrpSpPr>
        <p:grpSpPr>
          <a:xfrm>
            <a:off x="4588510" y="1298575"/>
            <a:ext cx="4703445" cy="2973070"/>
            <a:chOff x="7364" y="2358"/>
            <a:chExt cx="7407" cy="4682"/>
          </a:xfrm>
        </p:grpSpPr>
        <p:sp>
          <p:nvSpPr>
            <p:cNvPr id="22" name="圆角矩形 21"/>
            <p:cNvSpPr/>
            <p:nvPr/>
          </p:nvSpPr>
          <p:spPr>
            <a:xfrm>
              <a:off x="11993" y="5471"/>
              <a:ext cx="2196" cy="124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solidFill>
                    <a:schemeClr val="tx1"/>
                  </a:solidFill>
                  <a:latin typeface="黑体" panose="02010609060101010101" pitchFamily="49" charset="-122"/>
                  <a:ea typeface="黑体" panose="02010609060101010101" pitchFamily="49" charset="-122"/>
                </a:rPr>
                <a:t>劳务派遣人员</a:t>
              </a:r>
              <a:endParaRPr lang="zh-CN" altLang="en-US" sz="2200" b="1">
                <a:solidFill>
                  <a:schemeClr val="tx1"/>
                </a:solidFill>
                <a:latin typeface="黑体" panose="02010609060101010101" pitchFamily="49" charset="-122"/>
                <a:ea typeface="黑体" panose="02010609060101010101" pitchFamily="49" charset="-122"/>
              </a:endParaRPr>
            </a:p>
          </p:txBody>
        </p:sp>
        <p:sp>
          <p:nvSpPr>
            <p:cNvPr id="23" name="圆角矩形 22"/>
            <p:cNvSpPr/>
            <p:nvPr/>
          </p:nvSpPr>
          <p:spPr>
            <a:xfrm>
              <a:off x="10113" y="2358"/>
              <a:ext cx="2196" cy="124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solidFill>
                    <a:schemeClr val="tx1"/>
                  </a:solidFill>
                  <a:latin typeface="黑体" panose="02010609060101010101" pitchFamily="49" charset="-122"/>
                  <a:ea typeface="黑体" panose="02010609060101010101" pitchFamily="49" charset="-122"/>
                </a:rPr>
                <a:t>劳务派遣公司</a:t>
              </a:r>
              <a:endParaRPr lang="zh-CN" altLang="en-US" sz="2200" b="1">
                <a:solidFill>
                  <a:schemeClr val="tx1"/>
                </a:solidFill>
                <a:latin typeface="黑体" panose="02010609060101010101" pitchFamily="49" charset="-122"/>
                <a:ea typeface="黑体" panose="02010609060101010101" pitchFamily="49" charset="-122"/>
              </a:endParaRPr>
            </a:p>
          </p:txBody>
        </p:sp>
        <p:sp>
          <p:nvSpPr>
            <p:cNvPr id="24" name="圆角矩形 23"/>
            <p:cNvSpPr/>
            <p:nvPr/>
          </p:nvSpPr>
          <p:spPr>
            <a:xfrm>
              <a:off x="8163" y="5471"/>
              <a:ext cx="2196" cy="124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200" b="1">
                  <a:solidFill>
                    <a:schemeClr val="tx1"/>
                  </a:solidFill>
                  <a:latin typeface="黑体" panose="02010609060101010101" pitchFamily="49" charset="-122"/>
                  <a:ea typeface="黑体" panose="02010609060101010101" pitchFamily="49" charset="-122"/>
                </a:rPr>
                <a:t>实际用工单位</a:t>
              </a:r>
              <a:endParaRPr lang="zh-CN" altLang="en-US" sz="2200" b="1">
                <a:solidFill>
                  <a:schemeClr val="tx1"/>
                </a:solidFill>
                <a:latin typeface="黑体" panose="02010609060101010101" pitchFamily="49" charset="-122"/>
                <a:ea typeface="黑体" panose="02010609060101010101" pitchFamily="49" charset="-122"/>
              </a:endParaRPr>
            </a:p>
          </p:txBody>
        </p:sp>
        <p:cxnSp>
          <p:nvCxnSpPr>
            <p:cNvPr id="25" name="直接连接符 24"/>
            <p:cNvCxnSpPr>
              <a:stCxn id="23" idx="2"/>
              <a:endCxn id="24" idx="0"/>
            </p:cNvCxnSpPr>
            <p:nvPr/>
          </p:nvCxnSpPr>
          <p:spPr>
            <a:xfrm flipH="1">
              <a:off x="9261" y="3606"/>
              <a:ext cx="1950" cy="186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3" idx="2"/>
              <a:endCxn id="22" idx="0"/>
            </p:cNvCxnSpPr>
            <p:nvPr/>
          </p:nvCxnSpPr>
          <p:spPr>
            <a:xfrm>
              <a:off x="11211" y="3606"/>
              <a:ext cx="1880" cy="186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24" idx="3"/>
              <a:endCxn id="22" idx="1"/>
            </p:cNvCxnSpPr>
            <p:nvPr/>
          </p:nvCxnSpPr>
          <p:spPr>
            <a:xfrm>
              <a:off x="10359" y="6095"/>
              <a:ext cx="1634" cy="0"/>
            </a:xfrm>
            <a:prstGeom prst="line">
              <a:avLst/>
            </a:prstGeom>
            <a:ln w="38100">
              <a:solidFill>
                <a:srgbClr val="FFFF00"/>
              </a:solidFill>
              <a:prstDash val="solid"/>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7364" y="3606"/>
              <a:ext cx="3115" cy="1113"/>
            </a:xfrm>
            <a:prstGeom prst="rect">
              <a:avLst/>
            </a:prstGeom>
            <a:noFill/>
          </p:spPr>
          <p:txBody>
            <a:bodyPr wrap="square" rtlCol="0">
              <a:spAutoFit/>
            </a:bodyPr>
            <a:p>
              <a:pPr algn="ctr"/>
              <a:r>
                <a:rPr lang="zh-CN" altLang="en-US" sz="2000" b="1">
                  <a:solidFill>
                    <a:srgbClr val="FFFF00"/>
                  </a:solidFill>
                </a:rPr>
                <a:t>合同关系</a:t>
              </a:r>
              <a:endParaRPr lang="zh-CN" altLang="en-US" sz="2000" b="1">
                <a:solidFill>
                  <a:srgbClr val="FFFF00"/>
                </a:solidFill>
              </a:endParaRPr>
            </a:p>
            <a:p>
              <a:pPr algn="ctr"/>
              <a:r>
                <a:rPr lang="zh-CN" altLang="en-US" sz="2000" b="1">
                  <a:solidFill>
                    <a:srgbClr val="FFFF00"/>
                  </a:solidFill>
                </a:rPr>
                <a:t>（劳务派遣协议）</a:t>
              </a:r>
              <a:endParaRPr lang="zh-CN" altLang="en-US" sz="2000" b="1">
                <a:solidFill>
                  <a:srgbClr val="FFFF00"/>
                </a:solidFill>
              </a:endParaRPr>
            </a:p>
          </p:txBody>
        </p:sp>
        <p:sp>
          <p:nvSpPr>
            <p:cNvPr id="29" name="文本框 28"/>
            <p:cNvSpPr txBox="1"/>
            <p:nvPr/>
          </p:nvSpPr>
          <p:spPr>
            <a:xfrm>
              <a:off x="11818" y="3848"/>
              <a:ext cx="2953" cy="628"/>
            </a:xfrm>
            <a:prstGeom prst="rect">
              <a:avLst/>
            </a:prstGeom>
            <a:noFill/>
          </p:spPr>
          <p:txBody>
            <a:bodyPr wrap="square" rtlCol="0">
              <a:spAutoFit/>
            </a:bodyPr>
            <a:p>
              <a:r>
                <a:rPr lang="zh-CN" altLang="en-US" sz="2000" b="1">
                  <a:solidFill>
                    <a:srgbClr val="FFFF00"/>
                  </a:solidFill>
                </a:rPr>
                <a:t>劳动合同关系</a:t>
              </a:r>
              <a:endParaRPr lang="zh-CN" altLang="en-US" sz="2000" b="1">
                <a:solidFill>
                  <a:srgbClr val="FFFF00"/>
                </a:solidFill>
              </a:endParaRPr>
            </a:p>
          </p:txBody>
        </p:sp>
        <p:sp>
          <p:nvSpPr>
            <p:cNvPr id="30" name="文本框 29"/>
            <p:cNvSpPr txBox="1"/>
            <p:nvPr/>
          </p:nvSpPr>
          <p:spPr>
            <a:xfrm>
              <a:off x="9699" y="6412"/>
              <a:ext cx="2953" cy="628"/>
            </a:xfrm>
            <a:prstGeom prst="rect">
              <a:avLst/>
            </a:prstGeom>
            <a:noFill/>
          </p:spPr>
          <p:txBody>
            <a:bodyPr wrap="square" rtlCol="0">
              <a:spAutoFit/>
            </a:bodyPr>
            <a:p>
              <a:pPr algn="ctr"/>
              <a:r>
                <a:rPr lang="zh-CN" altLang="en-US" sz="2000" b="1">
                  <a:solidFill>
                    <a:srgbClr val="FFFF00"/>
                  </a:solidFill>
                </a:rPr>
                <a:t>用工关系</a:t>
              </a:r>
              <a:endParaRPr lang="zh-CN" altLang="en-US" sz="2000" b="1">
                <a:solidFill>
                  <a:srgbClr val="FFFF00"/>
                </a:solidFill>
              </a:endParaRPr>
            </a:p>
          </p:txBody>
        </p:sp>
      </p:grpSp>
      <p:cxnSp>
        <p:nvCxnSpPr>
          <p:cNvPr id="4" name="直接连接符 3"/>
          <p:cNvCxnSpPr/>
          <p:nvPr/>
        </p:nvCxnSpPr>
        <p:spPr>
          <a:xfrm>
            <a:off x="4523740" y="-11430"/>
            <a:ext cx="50165" cy="6824980"/>
          </a:xfrm>
          <a:prstGeom prst="line">
            <a:avLst/>
          </a:prstGeom>
          <a:ln w="38100" cmpd="sng">
            <a:solidFill>
              <a:srgbClr val="FFFF00"/>
            </a:solidFill>
            <a:prstDash val="lgDash"/>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635" y="4802505"/>
            <a:ext cx="4588510" cy="2027555"/>
          </a:xfrm>
          <a:prstGeom prst="rect">
            <a:avLst/>
          </a:prstGeom>
          <a:noFill/>
        </p:spPr>
        <p:txBody>
          <a:bodyPr wrap="square" rtlCol="0">
            <a:spAutoFit/>
          </a:bodyPr>
          <a:p>
            <a:pPr>
              <a:lnSpc>
                <a:spcPct val="90000"/>
              </a:lnSpc>
            </a:pPr>
            <a:r>
              <a:rPr lang="zh-CN" altLang="en-US" sz="2800"/>
              <a:t>劳务外包人员由劳务外包公司（承包单位）统计为</a:t>
            </a:r>
            <a:r>
              <a:rPr lang="en-US" altLang="zh-CN" sz="2800"/>
              <a:t>“</a:t>
            </a:r>
            <a:r>
              <a:rPr lang="zh-CN" altLang="en-US" sz="2800"/>
              <a:t>在岗职工</a:t>
            </a:r>
            <a:r>
              <a:rPr lang="en-US" altLang="zh-CN" sz="2800"/>
              <a:t>”</a:t>
            </a:r>
            <a:r>
              <a:rPr lang="zh-CN" altLang="en-US" sz="2800"/>
              <a:t>。如承包劳务的是个体经营户或自然人，均不包括在统计范围内。</a:t>
            </a:r>
            <a:endParaRPr lang="zh-CN" altLang="en-US" sz="2800"/>
          </a:p>
        </p:txBody>
      </p:sp>
      <p:sp>
        <p:nvSpPr>
          <p:cNvPr id="12" name="文本框 11"/>
          <p:cNvSpPr txBox="1"/>
          <p:nvPr/>
        </p:nvSpPr>
        <p:spPr>
          <a:xfrm>
            <a:off x="4672965" y="4779010"/>
            <a:ext cx="4471035" cy="1814830"/>
          </a:xfrm>
          <a:prstGeom prst="rect">
            <a:avLst/>
          </a:prstGeom>
          <a:noFill/>
        </p:spPr>
        <p:txBody>
          <a:bodyPr wrap="square" rtlCol="0">
            <a:spAutoFit/>
          </a:bodyPr>
          <a:p>
            <a:r>
              <a:rPr lang="zh-CN" altLang="en-US" sz="2800" dirty="0">
                <a:sym typeface="+mn-ea"/>
              </a:rPr>
              <a:t>无论用工单位是否直接支付劳动报酬，</a:t>
            </a:r>
            <a:r>
              <a:rPr lang="zh-CN" altLang="en-US" sz="2800"/>
              <a:t>劳务派遣人员均由实际用工单位统计为</a:t>
            </a:r>
            <a:r>
              <a:rPr lang="en-US" altLang="zh-CN" sz="2800"/>
              <a:t>“</a:t>
            </a:r>
            <a:r>
              <a:rPr lang="zh-CN" altLang="en-US" sz="2800">
                <a:sym typeface="+mn-ea"/>
              </a:rPr>
              <a:t>劳务派遣人员</a:t>
            </a:r>
            <a:r>
              <a:rPr lang="en-US" altLang="zh-CN" sz="2800">
                <a:sym typeface="+mn-ea"/>
              </a:rPr>
              <a:t>”</a:t>
            </a:r>
            <a:r>
              <a:rPr lang="zh-CN" altLang="en-US" sz="2800"/>
              <a:t>。</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标题 126977"/>
          <p:cNvSpPr>
            <a:spLocks noGrp="1"/>
          </p:cNvSpPr>
          <p:nvPr>
            <p:ph type="title" idx="4294967295"/>
          </p:nvPr>
        </p:nvSpPr>
        <p:spPr>
          <a:xfrm>
            <a:off x="1083310" y="1157605"/>
            <a:ext cx="7631430" cy="5426710"/>
          </a:xfrm>
        </p:spPr>
        <p:txBody>
          <a:bodyPr anchor="ctr"/>
          <a:p>
            <a:pPr algn="l">
              <a:lnSpc>
                <a:spcPct val="110000"/>
              </a:lnSpc>
            </a:pPr>
            <a:r>
              <a:rPr lang="zh-CN" altLang="en-US" sz="3500" dirty="0">
                <a:solidFill>
                  <a:schemeClr val="bg1"/>
                </a:solidFill>
                <a:latin typeface="黑体" panose="02010609060101010101" pitchFamily="49" charset="-122"/>
                <a:ea typeface="黑体" panose="02010609060101010101" pitchFamily="49" charset="-122"/>
              </a:rPr>
              <a:t>    </a:t>
            </a:r>
            <a:r>
              <a:rPr lang="zh-CN" altLang="en-US" sz="3600" dirty="0">
                <a:solidFill>
                  <a:schemeClr val="bg1"/>
                </a:solidFill>
                <a:latin typeface="黑体" panose="02010609060101010101" pitchFamily="49" charset="-122"/>
                <a:ea typeface="黑体" panose="02010609060101010101" pitchFamily="49" charset="-122"/>
              </a:rPr>
              <a:t>指在本单位工作，不能归到在岗职工、劳务派遣人员中的人员。此类人员是实际参加本单位生产或工作并从本单位取得劳动报酬的人员。</a:t>
            </a:r>
            <a:br>
              <a:rPr lang="zh-CN" altLang="en-US" sz="3600" dirty="0">
                <a:solidFill>
                  <a:schemeClr val="bg1"/>
                </a:solidFill>
                <a:latin typeface="黑体" panose="02010609060101010101" pitchFamily="49" charset="-122"/>
                <a:ea typeface="黑体" panose="02010609060101010101" pitchFamily="49" charset="-122"/>
              </a:rPr>
            </a:br>
            <a:r>
              <a:rPr lang="zh-CN" altLang="en-US" sz="3600" dirty="0">
                <a:solidFill>
                  <a:schemeClr val="bg1"/>
                </a:solidFill>
                <a:latin typeface="黑体" panose="02010609060101010101" pitchFamily="49" charset="-122"/>
                <a:ea typeface="黑体" panose="02010609060101010101" pitchFamily="49" charset="-122"/>
              </a:rPr>
              <a:t>    </a:t>
            </a:r>
            <a:r>
              <a:rPr lang="zh-CN" altLang="en-US" sz="3600" dirty="0">
                <a:solidFill>
                  <a:srgbClr val="FFFF00"/>
                </a:solidFill>
                <a:latin typeface="黑体" panose="02010609060101010101" pitchFamily="49" charset="-122"/>
                <a:ea typeface="黑体" panose="02010609060101010101" pitchFamily="49" charset="-122"/>
              </a:rPr>
              <a:t>如：非全日制人员、聘用的正式离退休人员、兼职人员（包括利用课余时间打工的在校学生）、第二职业着以及在本单位工作的外籍和港澳台方人员</a:t>
            </a:r>
            <a:r>
              <a:rPr lang="zh-CN" altLang="en-US" sz="3600" dirty="0">
                <a:solidFill>
                  <a:schemeClr val="bg1"/>
                </a:solidFill>
                <a:latin typeface="黑体" panose="02010609060101010101" pitchFamily="49" charset="-122"/>
                <a:ea typeface="黑体" panose="02010609060101010101" pitchFamily="49" charset="-122"/>
              </a:rPr>
              <a:t>。</a:t>
            </a:r>
            <a:endParaRPr lang="en-US" altLang="zh-CN" sz="3600" dirty="0">
              <a:solidFill>
                <a:schemeClr val="bg1"/>
              </a:solidFill>
              <a:latin typeface="黑体" panose="02010609060101010101" pitchFamily="49" charset="-122"/>
              <a:ea typeface="黑体" panose="02010609060101010101" pitchFamily="49" charset="-122"/>
            </a:endParaRPr>
          </a:p>
        </p:txBody>
      </p:sp>
      <p:sp>
        <p:nvSpPr>
          <p:cNvPr id="13314" name="标题 1"/>
          <p:cNvSpPr/>
          <p:nvPr/>
        </p:nvSpPr>
        <p:spPr>
          <a:xfrm>
            <a:off x="1083310" y="130175"/>
            <a:ext cx="336105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其他从业人员</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Rectangle 4"/>
          <p:cNvSpPr>
            <a:spLocks noGrp="1"/>
          </p:cNvSpPr>
          <p:nvPr>
            <p:ph type="title" idx="4294967295"/>
          </p:nvPr>
        </p:nvSpPr>
        <p:spPr>
          <a:xfrm>
            <a:off x="1042988" y="260350"/>
            <a:ext cx="7581900" cy="6264275"/>
          </a:xfrm>
        </p:spPr>
        <p:txBody>
          <a:bodyPr vert="horz" wrap="square" anchor="ctr"/>
          <a:p>
            <a:pPr algn="l" eaLnBrk="1" hangingPunct="1">
              <a:lnSpc>
                <a:spcPct val="110000"/>
              </a:lnSpc>
            </a:pPr>
            <a:r>
              <a:rPr lang="zh-CN" altLang="en-US" sz="4000" dirty="0">
                <a:solidFill>
                  <a:srgbClr val="FFFF00"/>
                </a:solidFill>
                <a:latin typeface="黑体" panose="02010609060101010101" pitchFamily="49" charset="-122"/>
                <a:ea typeface="黑体" panose="02010609060101010101" pitchFamily="49" charset="-122"/>
              </a:rPr>
              <a:t>职业类型：使用</a:t>
            </a:r>
            <a:r>
              <a:rPr lang="en-US" altLang="zh-CN" sz="4000" dirty="0">
                <a:solidFill>
                  <a:srgbClr val="FFFF00"/>
                </a:solidFill>
                <a:latin typeface="黑体" panose="02010609060101010101" pitchFamily="49" charset="-122"/>
                <a:ea typeface="黑体" panose="02010609060101010101" pitchFamily="49" charset="-122"/>
              </a:rPr>
              <a:t>(GB/T 6565-2015)</a:t>
            </a:r>
            <a:r>
              <a:rPr lang="zh-CN" altLang="en-US" sz="4800" dirty="0">
                <a:solidFill>
                  <a:srgbClr val="FFFF00"/>
                </a:solidFill>
                <a:latin typeface="黑体" panose="02010609060101010101" pitchFamily="49" charset="-122"/>
                <a:ea typeface="黑体" panose="02010609060101010101" pitchFamily="49" charset="-122"/>
              </a:rPr>
              <a:t> </a:t>
            </a:r>
            <a:br>
              <a:rPr lang="zh-CN" altLang="en-US" sz="4800" dirty="0">
                <a:solidFill>
                  <a:srgbClr val="FFFF00"/>
                </a:solidFill>
                <a:latin typeface="黑体" panose="02010609060101010101" pitchFamily="49" charset="-122"/>
                <a:ea typeface="黑体" panose="02010609060101010101" pitchFamily="49" charset="-122"/>
              </a:rPr>
            </a:br>
            <a:br>
              <a:rPr lang="zh-CN" altLang="en-US" sz="4800" dirty="0">
                <a:solidFill>
                  <a:srgbClr val="FFFF00"/>
                </a:solidFill>
                <a:latin typeface="黑体" panose="02010609060101010101" pitchFamily="49" charset="-122"/>
                <a:ea typeface="黑体" panose="02010609060101010101" pitchFamily="49" charset="-122"/>
              </a:rPr>
            </a:br>
            <a:r>
              <a:rPr lang="zh-CN" altLang="en-US" sz="3500" dirty="0">
                <a:solidFill>
                  <a:schemeClr val="bg1"/>
                </a:solidFill>
                <a:latin typeface="黑体" panose="02010609060101010101" pitchFamily="49" charset="-122"/>
                <a:ea typeface="黑体" panose="02010609060101010101" pitchFamily="49" charset="-122"/>
              </a:rPr>
              <a:t>    同时从事一种以上职业的人员，填劳动时间较长的；如不能确定时间长短，填经济收入较多的。在同一工作场所，从事一种以上职业的，填技术性较高的工作为职业，</a:t>
            </a:r>
            <a:r>
              <a:rPr lang="zh-CN" altLang="en-US" sz="3500" dirty="0">
                <a:solidFill>
                  <a:srgbClr val="FFFF00"/>
                </a:solidFill>
                <a:latin typeface="黑体" panose="02010609060101010101" pitchFamily="49" charset="-122"/>
                <a:ea typeface="黑体" panose="02010609060101010101" pitchFamily="49" charset="-122"/>
              </a:rPr>
              <a:t>职业应互不重复。</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29025"/>
          <p:cNvSpPr>
            <a:spLocks noGrp="1"/>
          </p:cNvSpPr>
          <p:nvPr>
            <p:ph type="title" idx="4294967295"/>
          </p:nvPr>
        </p:nvSpPr>
        <p:spPr>
          <a:xfrm>
            <a:off x="1082675" y="1052830"/>
            <a:ext cx="7964170" cy="4136390"/>
          </a:xfrm>
        </p:spPr>
        <p:txBody>
          <a:bodyPr anchor="ctr"/>
          <a:p>
            <a:pPr algn="l">
              <a:lnSpc>
                <a:spcPct val="110000"/>
              </a:lnSpc>
            </a:pPr>
            <a:r>
              <a:rPr lang="en-US" altLang="zh-CN" sz="4800" dirty="0">
                <a:solidFill>
                  <a:schemeClr val="bg1"/>
                </a:solidFill>
                <a:latin typeface="黑体" panose="02010609060101010101" pitchFamily="49" charset="-122"/>
                <a:ea typeface="黑体" panose="02010609060101010101" pitchFamily="49" charset="-122"/>
              </a:rPr>
              <a:t>=</a:t>
            </a:r>
            <a:r>
              <a:rPr lang="zh-CN" altLang="en-US" sz="3600" dirty="0">
                <a:solidFill>
                  <a:schemeClr val="bg1"/>
                </a:solidFill>
                <a:latin typeface="黑体" panose="02010609060101010101" pitchFamily="49" charset="-122"/>
                <a:ea typeface="黑体" panose="02010609060101010101" pitchFamily="49" charset="-122"/>
              </a:rPr>
              <a:t>单位主要负责人或高级管理人员（包含同级别及副职）</a:t>
            </a:r>
            <a:r>
              <a:rPr lang="en-US" altLang="zh-CN" sz="4000" dirty="0">
                <a:solidFill>
                  <a:srgbClr val="FFFF00"/>
                </a:solidFill>
                <a:latin typeface="黑体" panose="02010609060101010101" pitchFamily="49" charset="-122"/>
                <a:ea typeface="黑体" panose="02010609060101010101" pitchFamily="49" charset="-122"/>
              </a:rPr>
              <a:t>+</a:t>
            </a:r>
            <a:r>
              <a:rPr lang="zh-CN" altLang="en-US" sz="3600" dirty="0">
                <a:solidFill>
                  <a:schemeClr val="bg1"/>
                </a:solidFill>
                <a:latin typeface="黑体" panose="02010609060101010101" pitchFamily="49" charset="-122"/>
                <a:ea typeface="黑体" panose="02010609060101010101" pitchFamily="49" charset="-122"/>
              </a:rPr>
              <a:t>单位内的一级部门或内设机构的负责人（包含同级别及副职）。</a:t>
            </a:r>
            <a:r>
              <a:rPr lang="zh-CN" altLang="en-US" sz="3600" dirty="0">
                <a:solidFill>
                  <a:srgbClr val="FFFF00"/>
                </a:solidFill>
                <a:latin typeface="黑体" panose="02010609060101010101" pitchFamily="49" charset="-122"/>
                <a:ea typeface="黑体" panose="02010609060101010101" pitchFamily="49" charset="-122"/>
              </a:rPr>
              <a:t>注意：</a:t>
            </a:r>
            <a:r>
              <a:rPr lang="zh-CN" altLang="en-US" sz="3600" dirty="0">
                <a:solidFill>
                  <a:schemeClr val="bg1"/>
                </a:solidFill>
                <a:latin typeface="黑体" panose="02010609060101010101" pitchFamily="49" charset="-122"/>
                <a:ea typeface="黑体" panose="02010609060101010101" pitchFamily="49" charset="-122"/>
              </a:rPr>
              <a:t>不要只填</a:t>
            </a:r>
            <a:r>
              <a:rPr lang="en-US" altLang="zh-CN" sz="3600" dirty="0">
                <a:solidFill>
                  <a:schemeClr val="bg1"/>
                </a:solidFill>
                <a:latin typeface="黑体" panose="02010609060101010101" pitchFamily="49" charset="-122"/>
                <a:ea typeface="黑体" panose="02010609060101010101" pitchFamily="49" charset="-122"/>
              </a:rPr>
              <a:t>1</a:t>
            </a:r>
            <a:r>
              <a:rPr lang="zh-CN" altLang="en-US" sz="3600" dirty="0">
                <a:solidFill>
                  <a:schemeClr val="bg1"/>
                </a:solidFill>
                <a:latin typeface="黑体" panose="02010609060101010101" pitchFamily="49" charset="-122"/>
                <a:ea typeface="黑体" panose="02010609060101010101" pitchFamily="49" charset="-122"/>
              </a:rPr>
              <a:t>人。</a:t>
            </a:r>
            <a:br>
              <a:rPr lang="zh-CN" altLang="en-US" sz="3600" dirty="0">
                <a:solidFill>
                  <a:schemeClr val="bg1"/>
                </a:solidFill>
                <a:latin typeface="黑体" panose="02010609060101010101" pitchFamily="49" charset="-122"/>
                <a:ea typeface="黑体" panose="02010609060101010101" pitchFamily="49" charset="-122"/>
              </a:rPr>
            </a:br>
            <a:r>
              <a:rPr lang="zh-CN" altLang="en-US" sz="3600" dirty="0">
                <a:solidFill>
                  <a:srgbClr val="FF0000"/>
                </a:solidFill>
                <a:latin typeface="黑体" panose="02010609060101010101" pitchFamily="49" charset="-122"/>
                <a:ea typeface="黑体" panose="02010609060101010101" pitchFamily="49" charset="-122"/>
              </a:rPr>
              <a:t>★</a:t>
            </a:r>
            <a:r>
              <a:rPr lang="zh-CN" altLang="en-US" sz="3600" dirty="0">
                <a:solidFill>
                  <a:srgbClr val="FFFF00"/>
                </a:solidFill>
                <a:latin typeface="黑体" panose="02010609060101010101" pitchFamily="49" charset="-122"/>
                <a:ea typeface="黑体" panose="02010609060101010101" pitchFamily="49" charset="-122"/>
              </a:rPr>
              <a:t>具有专业技术职务，同时担任行政负责人的，归为此类。</a:t>
            </a:r>
            <a:endParaRPr lang="zh-CN" altLang="en-US" sz="3600" dirty="0">
              <a:solidFill>
                <a:srgbClr val="FFFF00"/>
              </a:solidFill>
              <a:latin typeface="黑体" panose="02010609060101010101" pitchFamily="49" charset="-122"/>
              <a:ea typeface="黑体" panose="02010609060101010101" pitchFamily="49" charset="-122"/>
            </a:endParaRPr>
          </a:p>
        </p:txBody>
      </p:sp>
      <p:sp>
        <p:nvSpPr>
          <p:cNvPr id="13314" name="标题 1"/>
          <p:cNvSpPr/>
          <p:nvPr/>
        </p:nvSpPr>
        <p:spPr>
          <a:xfrm>
            <a:off x="1083310" y="273685"/>
            <a:ext cx="488124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中层及以上管理人员</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
        <p:nvSpPr>
          <p:cNvPr id="98308" name="矩形 11"/>
          <p:cNvSpPr/>
          <p:nvPr/>
        </p:nvSpPr>
        <p:spPr>
          <a:xfrm>
            <a:off x="1040130" y="5505450"/>
            <a:ext cx="3600450" cy="1076325"/>
          </a:xfrm>
          <a:prstGeom prst="rect">
            <a:avLst/>
          </a:prstGeom>
          <a:noFill/>
          <a:ln w="9525">
            <a:noFill/>
          </a:ln>
        </p:spPr>
        <p:txBody>
          <a:bodyPr anchor="t">
            <a:spAutoFit/>
          </a:bodyPr>
          <a:p>
            <a:pPr algn="ctr"/>
            <a:r>
              <a:rPr lang="zh-CN" altLang="en-US" sz="3200" b="1" dirty="0">
                <a:solidFill>
                  <a:srgbClr val="FFFF00"/>
                </a:solidFill>
                <a:latin typeface="Calibri" panose="020F0502020204030204" pitchFamily="34" charset="0"/>
                <a:ea typeface="黑体" panose="02010609060101010101" pitchFamily="49" charset="-122"/>
              </a:rPr>
              <a:t>△董事、监事、经理等领导班子成员</a:t>
            </a:r>
            <a:endParaRPr lang="zh-CN" altLang="en-US" sz="3200" b="1" dirty="0">
              <a:solidFill>
                <a:srgbClr val="FFFF00"/>
              </a:solidFill>
              <a:latin typeface="Calibri" panose="020F0502020204030204" pitchFamily="34" charset="0"/>
              <a:ea typeface="黑体" panose="02010609060101010101" pitchFamily="49" charset="-122"/>
            </a:endParaRPr>
          </a:p>
        </p:txBody>
      </p:sp>
      <p:sp>
        <p:nvSpPr>
          <p:cNvPr id="98309" name="矩形 13"/>
          <p:cNvSpPr/>
          <p:nvPr/>
        </p:nvSpPr>
        <p:spPr>
          <a:xfrm>
            <a:off x="5064443" y="5505133"/>
            <a:ext cx="3544887" cy="1076325"/>
          </a:xfrm>
          <a:prstGeom prst="rect">
            <a:avLst/>
          </a:prstGeom>
          <a:noFill/>
          <a:ln w="9525">
            <a:noFill/>
          </a:ln>
        </p:spPr>
        <p:txBody>
          <a:bodyPr anchor="t">
            <a:spAutoFit/>
          </a:bodyPr>
          <a:p>
            <a:pPr algn="ctr"/>
            <a:r>
              <a:rPr lang="zh-CN" altLang="en-US" sz="3200" b="1" dirty="0">
                <a:solidFill>
                  <a:srgbClr val="FFFF00"/>
                </a:solidFill>
                <a:latin typeface="Calibri" panose="020F0502020204030204" pitchFamily="34" charset="0"/>
                <a:sym typeface="+mn-ea"/>
              </a:rPr>
              <a:t>△</a:t>
            </a:r>
            <a:r>
              <a:rPr lang="zh-CN" altLang="en-US" sz="3200" b="1" dirty="0">
                <a:solidFill>
                  <a:srgbClr val="FFFF00"/>
                </a:solidFill>
                <a:latin typeface="Arial" panose="020B0604020202020204" pitchFamily="34" charset="0"/>
                <a:ea typeface="黑体" panose="02010609060101010101" pitchFamily="49" charset="-122"/>
              </a:rPr>
              <a:t>中层管理部门负责人及其副职</a:t>
            </a:r>
            <a:endParaRPr lang="zh-CN" altLang="en-US" sz="3200" b="1" dirty="0">
              <a:solidFill>
                <a:srgbClr val="FFFF00"/>
              </a:solidFill>
              <a:latin typeface="Arial" panose="020B0604020202020204" pitchFamily="34"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30049"/>
          <p:cNvSpPr>
            <a:spLocks noGrp="1"/>
          </p:cNvSpPr>
          <p:nvPr>
            <p:ph type="title" idx="4294967295"/>
          </p:nvPr>
        </p:nvSpPr>
        <p:spPr>
          <a:xfrm>
            <a:off x="1043305" y="1640840"/>
            <a:ext cx="7846695" cy="4812665"/>
          </a:xfrm>
        </p:spPr>
        <p:txBody>
          <a:bodyPr anchor="ctr"/>
          <a:p>
            <a:pPr algn="l">
              <a:lnSpc>
                <a:spcPct val="120000"/>
              </a:lnSpc>
            </a:pPr>
            <a:r>
              <a:rPr lang="zh-CN" altLang="en-US" sz="3600" dirty="0">
                <a:solidFill>
                  <a:schemeClr val="bg1"/>
                </a:solidFill>
                <a:latin typeface="黑体" panose="02010609060101010101" pitchFamily="49" charset="-122"/>
                <a:ea typeface="黑体" panose="02010609060101010101" pitchFamily="49" charset="-122"/>
              </a:rPr>
              <a:t>    专门从事各种科学研究和专业技术工作的人员。从事本类职业工作的人员，一般都要求接受过系统的专业教育，具备相应的专业理论知识，并且按规定的标准条件评聘专业技术职务，以及未聘任专业技术职务，但在专业技术岗位上工作的人员。</a:t>
            </a:r>
            <a:endParaRPr lang="zh-CN" altLang="en-US" sz="3600" dirty="0">
              <a:solidFill>
                <a:srgbClr val="FFFF00"/>
              </a:solidFill>
              <a:latin typeface="黑体" panose="02010609060101010101" pitchFamily="49" charset="-122"/>
              <a:ea typeface="黑体" panose="02010609060101010101" pitchFamily="49" charset="-122"/>
            </a:endParaRPr>
          </a:p>
        </p:txBody>
      </p:sp>
      <p:sp>
        <p:nvSpPr>
          <p:cNvPr id="13314" name="标题 1"/>
          <p:cNvSpPr/>
          <p:nvPr/>
        </p:nvSpPr>
        <p:spPr>
          <a:xfrm>
            <a:off x="1083310" y="632460"/>
            <a:ext cx="335089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专业技术人员</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副标题 2"/>
          <p:cNvSpPr>
            <a:spLocks noGrp="1"/>
          </p:cNvSpPr>
          <p:nvPr>
            <p:ph type="subTitle" idx="1"/>
          </p:nvPr>
        </p:nvSpPr>
        <p:spPr>
          <a:xfrm>
            <a:off x="1232535" y="2052320"/>
            <a:ext cx="7592060" cy="1655445"/>
          </a:xfrm>
        </p:spPr>
        <p:txBody>
          <a:bodyPr/>
          <a:p>
            <a:pPr algn="l"/>
            <a:r>
              <a:rPr lang="zh-CN" altLang="en-US" sz="3600" dirty="0">
                <a:solidFill>
                  <a:srgbClr val="FE2312"/>
                </a:solidFill>
                <a:sym typeface="+mn-ea"/>
              </a:rPr>
              <a:t>★</a:t>
            </a:r>
            <a:r>
              <a:rPr lang="zh-CN" altLang="en-US" sz="3600" dirty="0">
                <a:solidFill>
                  <a:schemeClr val="bg1"/>
                </a:solidFill>
                <a:latin typeface="黑体" panose="02010609060101010101" pitchFamily="49" charset="-122"/>
                <a:ea typeface="黑体" panose="02010609060101010101" pitchFamily="49" charset="-122"/>
                <a:sym typeface="+mn-ea"/>
              </a:rPr>
              <a:t>在企业中主要包括：工程师、计算机工程师、财务、统计、法务、律师等。</a:t>
            </a:r>
            <a:endParaRPr lang="zh-CN" altLang="en-US" sz="3600" dirty="0">
              <a:solidFill>
                <a:schemeClr val="bg1"/>
              </a:solidFill>
              <a:latin typeface="黑体" panose="02010609060101010101" pitchFamily="49" charset="-122"/>
              <a:ea typeface="黑体" panose="02010609060101010101" pitchFamily="49" charset="-122"/>
              <a:sym typeface="+mn-ea"/>
            </a:endParaRPr>
          </a:p>
        </p:txBody>
      </p:sp>
      <p:sp>
        <p:nvSpPr>
          <p:cNvPr id="13314" name="标题 1"/>
          <p:cNvSpPr/>
          <p:nvPr/>
        </p:nvSpPr>
        <p:spPr>
          <a:xfrm>
            <a:off x="1083310" y="632460"/>
            <a:ext cx="335089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专业技术人员</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
        <p:nvSpPr>
          <p:cNvPr id="2" name="副标题 2"/>
          <p:cNvSpPr>
            <a:spLocks noGrp="1"/>
          </p:cNvSpPr>
          <p:nvPr/>
        </p:nvSpPr>
        <p:spPr>
          <a:xfrm>
            <a:off x="1232535" y="4198620"/>
            <a:ext cx="7592060" cy="1655445"/>
          </a:xfrm>
          <a:prstGeom prst="rect">
            <a:avLst/>
          </a:prstGeom>
          <a:noFill/>
          <a:ln w="9525">
            <a:noFill/>
          </a:ln>
        </p:spPr>
        <p:txBody>
          <a:bodyPr anchor="t"/>
          <a:lstStyle>
            <a:lvl1pPr marL="0" lvl="0" indent="0" algn="ctr" defTabSz="914400" eaLnBrk="0" fontAlgn="base" latinLnBrk="0" hangingPunct="0">
              <a:lnSpc>
                <a:spcPct val="100000"/>
              </a:lnSpc>
              <a:spcBef>
                <a:spcPct val="20000"/>
              </a:spcBef>
              <a:spcAft>
                <a:spcPct val="0"/>
              </a:spcAft>
              <a:buNone/>
              <a:defRPr sz="1800" b="0" i="0" u="none" kern="1200" baseline="0">
                <a:solidFill>
                  <a:schemeClr val="tx1"/>
                </a:solidFill>
                <a:latin typeface="+mn-lt"/>
                <a:ea typeface="+mn-ea"/>
                <a:cs typeface="+mn-cs"/>
              </a:defRPr>
            </a:lvl1pPr>
            <a:lvl2pPr marL="342900" lvl="1" indent="0" algn="ctr" defTabSz="914400" eaLnBrk="0" fontAlgn="base" latinLnBrk="0" hangingPunct="0">
              <a:lnSpc>
                <a:spcPct val="100000"/>
              </a:lnSpc>
              <a:spcBef>
                <a:spcPct val="20000"/>
              </a:spcBef>
              <a:spcAft>
                <a:spcPct val="0"/>
              </a:spcAft>
              <a:buNone/>
              <a:defRPr sz="1500" b="0" i="0" u="none" kern="1200" baseline="0">
                <a:solidFill>
                  <a:schemeClr val="tx1"/>
                </a:solidFill>
                <a:latin typeface="+mn-lt"/>
                <a:ea typeface="+mn-ea"/>
                <a:cs typeface="+mn-cs"/>
              </a:defRPr>
            </a:lvl2pPr>
            <a:lvl3pPr marL="685800" lvl="2" indent="0" algn="ctr" defTabSz="914400" eaLnBrk="0" fontAlgn="base" latinLnBrk="0" hangingPunct="0">
              <a:lnSpc>
                <a:spcPct val="100000"/>
              </a:lnSpc>
              <a:spcBef>
                <a:spcPct val="20000"/>
              </a:spcBef>
              <a:spcAft>
                <a:spcPct val="0"/>
              </a:spcAft>
              <a:buNone/>
              <a:defRPr sz="1350" b="0" i="0" u="none" kern="1200" baseline="0">
                <a:solidFill>
                  <a:schemeClr val="tx1"/>
                </a:solidFill>
                <a:latin typeface="+mn-lt"/>
                <a:ea typeface="+mn-ea"/>
                <a:cs typeface="+mn-cs"/>
              </a:defRPr>
            </a:lvl3pPr>
            <a:lvl4pPr marL="1028700" lvl="3" indent="0" algn="ctr" defTabSz="914400" eaLnBrk="0" fontAlgn="base" latinLnBrk="0" hangingPunct="0">
              <a:lnSpc>
                <a:spcPct val="100000"/>
              </a:lnSpc>
              <a:spcBef>
                <a:spcPct val="20000"/>
              </a:spcBef>
              <a:spcAft>
                <a:spcPct val="0"/>
              </a:spcAft>
              <a:buNone/>
              <a:defRPr sz="1200" b="0" i="0" u="none" kern="1200" baseline="0">
                <a:solidFill>
                  <a:schemeClr val="tx1"/>
                </a:solidFill>
                <a:latin typeface="+mn-lt"/>
                <a:ea typeface="+mn-ea"/>
                <a:cs typeface="+mn-cs"/>
              </a:defRPr>
            </a:lvl4pPr>
            <a:lvl5pPr marL="1371600" lvl="4" indent="0" algn="ctr" defTabSz="914400" eaLnBrk="0" fontAlgn="base" latinLnBrk="0" hangingPunct="0">
              <a:lnSpc>
                <a:spcPct val="100000"/>
              </a:lnSpc>
              <a:spcBef>
                <a:spcPct val="20000"/>
              </a:spcBef>
              <a:spcAft>
                <a:spcPct val="0"/>
              </a:spcAft>
              <a:buNone/>
              <a:defRPr sz="1200" b="0" i="0" u="none" kern="1200" baseline="0">
                <a:solidFill>
                  <a:schemeClr val="tx1"/>
                </a:solidFill>
                <a:latin typeface="+mn-lt"/>
                <a:ea typeface="+mn-ea"/>
                <a:cs typeface="+mn-cs"/>
              </a:defRPr>
            </a:lvl5pPr>
            <a:lvl6pPr marL="1714500" lvl="5" indent="0" algn="ctr" defTabSz="914400" eaLnBrk="0" fontAlgn="base" latinLnBrk="0" hangingPunct="0">
              <a:lnSpc>
                <a:spcPct val="100000"/>
              </a:lnSpc>
              <a:spcBef>
                <a:spcPct val="20000"/>
              </a:spcBef>
              <a:spcAft>
                <a:spcPct val="0"/>
              </a:spcAft>
              <a:buNone/>
              <a:defRPr sz="1200" b="0" i="0" u="none" kern="1200" baseline="0">
                <a:solidFill>
                  <a:schemeClr val="tx1"/>
                </a:solidFill>
                <a:latin typeface="+mn-lt"/>
                <a:ea typeface="+mn-ea"/>
                <a:cs typeface="+mn-cs"/>
              </a:defRPr>
            </a:lvl6pPr>
            <a:lvl7pPr marL="2057400" lvl="6" indent="0" algn="ctr" defTabSz="914400" eaLnBrk="0" fontAlgn="base" latinLnBrk="0" hangingPunct="0">
              <a:lnSpc>
                <a:spcPct val="100000"/>
              </a:lnSpc>
              <a:spcBef>
                <a:spcPct val="20000"/>
              </a:spcBef>
              <a:spcAft>
                <a:spcPct val="0"/>
              </a:spcAft>
              <a:buNone/>
              <a:defRPr sz="1200" b="0" i="0" u="none" kern="1200" baseline="0">
                <a:solidFill>
                  <a:schemeClr val="tx1"/>
                </a:solidFill>
                <a:latin typeface="+mn-lt"/>
                <a:ea typeface="+mn-ea"/>
                <a:cs typeface="+mn-cs"/>
              </a:defRPr>
            </a:lvl7pPr>
            <a:lvl8pPr marL="2400300" lvl="7" indent="0" algn="ctr" defTabSz="914400" eaLnBrk="0" fontAlgn="base" latinLnBrk="0" hangingPunct="0">
              <a:lnSpc>
                <a:spcPct val="100000"/>
              </a:lnSpc>
              <a:spcBef>
                <a:spcPct val="20000"/>
              </a:spcBef>
              <a:spcAft>
                <a:spcPct val="0"/>
              </a:spcAft>
              <a:buNone/>
              <a:defRPr sz="1200" b="0" i="0" u="none" kern="1200" baseline="0">
                <a:solidFill>
                  <a:schemeClr val="tx1"/>
                </a:solidFill>
                <a:latin typeface="+mn-lt"/>
                <a:ea typeface="+mn-ea"/>
                <a:cs typeface="+mn-cs"/>
              </a:defRPr>
            </a:lvl8pPr>
            <a:lvl9pPr marL="2743200" lvl="8" indent="0" algn="ctr" defTabSz="914400" eaLnBrk="0" fontAlgn="base" latinLnBrk="0" hangingPunct="0">
              <a:lnSpc>
                <a:spcPct val="100000"/>
              </a:lnSpc>
              <a:spcBef>
                <a:spcPct val="20000"/>
              </a:spcBef>
              <a:spcAft>
                <a:spcPct val="0"/>
              </a:spcAft>
              <a:buNone/>
              <a:defRPr sz="1200" b="0" i="0" u="none" kern="1200" baseline="0">
                <a:solidFill>
                  <a:schemeClr val="tx1"/>
                </a:solidFill>
                <a:latin typeface="+mn-lt"/>
                <a:ea typeface="+mn-ea"/>
                <a:cs typeface="+mn-cs"/>
              </a:defRPr>
            </a:lvl9pPr>
          </a:lstStyle>
          <a:p>
            <a:pPr algn="l"/>
            <a:r>
              <a:rPr lang="zh-CN" altLang="en-US" sz="3600" dirty="0">
                <a:solidFill>
                  <a:srgbClr val="FE2312"/>
                </a:solidFill>
                <a:sym typeface="+mn-ea"/>
              </a:rPr>
              <a:t>★</a:t>
            </a:r>
            <a:r>
              <a:rPr lang="zh-CN" altLang="en-US" sz="3600" dirty="0">
                <a:solidFill>
                  <a:srgbClr val="FFFF00"/>
                </a:solidFill>
                <a:latin typeface="黑体" panose="02010609060101010101" pitchFamily="49" charset="-122"/>
                <a:ea typeface="黑体" panose="02010609060101010101" pitchFamily="49" charset="-122"/>
                <a:sym typeface="+mn-ea"/>
              </a:rPr>
              <a:t>依照公务员管理或者参照公务员管理的人员不统计为专业技术人员。</a:t>
            </a:r>
            <a:endParaRPr lang="zh-CN" altLang="en-US" sz="3600"/>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30049"/>
          <p:cNvSpPr>
            <a:spLocks noGrp="1"/>
          </p:cNvSpPr>
          <p:nvPr>
            <p:ph type="title" idx="4294967295"/>
          </p:nvPr>
        </p:nvSpPr>
        <p:spPr>
          <a:xfrm>
            <a:off x="1043305" y="1640840"/>
            <a:ext cx="7846695" cy="4812665"/>
          </a:xfrm>
        </p:spPr>
        <p:txBody>
          <a:bodyPr anchor="ctr"/>
          <a:p>
            <a:pPr algn="l">
              <a:lnSpc>
                <a:spcPct val="120000"/>
              </a:lnSpc>
            </a:pPr>
            <a:r>
              <a:rPr lang="zh-CN" altLang="en-US" sz="3600" dirty="0">
                <a:solidFill>
                  <a:schemeClr val="bg1"/>
                </a:solidFill>
                <a:latin typeface="黑体" panose="02010609060101010101" pitchFamily="49" charset="-122"/>
                <a:ea typeface="黑体" panose="02010609060101010101" pitchFamily="49" charset="-122"/>
              </a:rPr>
              <a:t>    从事行政业务、行政事务、行政执法工作和从事安全保卫、消防等业务的人员。具体包括办事人员、安全和消防人员、其他办事人员和有关人员。</a:t>
            </a:r>
            <a:br>
              <a:rPr lang="en-US" altLang="zh-CN" sz="3600" dirty="0">
                <a:solidFill>
                  <a:schemeClr val="bg1"/>
                </a:solidFill>
                <a:latin typeface="黑体" panose="02010609060101010101" pitchFamily="49" charset="-122"/>
                <a:ea typeface="黑体" panose="02010609060101010101" pitchFamily="49" charset="-122"/>
              </a:rPr>
            </a:br>
            <a:r>
              <a:rPr lang="zh-CN" altLang="en-US" sz="3600" dirty="0">
                <a:solidFill>
                  <a:srgbClr val="FE2312"/>
                </a:solidFill>
              </a:rPr>
              <a:t>★</a:t>
            </a:r>
            <a:r>
              <a:rPr lang="zh-CN" altLang="en-US" sz="3600" dirty="0">
                <a:solidFill>
                  <a:srgbClr val="FFFF00"/>
                </a:solidFill>
                <a:latin typeface="黑体" panose="02010609060101010101" pitchFamily="49" charset="-122"/>
                <a:ea typeface="黑体" panose="02010609060101010101" pitchFamily="49" charset="-122"/>
              </a:rPr>
              <a:t>不能将销售等社会生产服务和生活服务人员归为此类。</a:t>
            </a:r>
            <a:endParaRPr lang="zh-CN" altLang="en-US" sz="3600" dirty="0">
              <a:solidFill>
                <a:srgbClr val="FFFF00"/>
              </a:solidFill>
              <a:latin typeface="黑体" panose="02010609060101010101" pitchFamily="49" charset="-122"/>
              <a:ea typeface="黑体" panose="02010609060101010101" pitchFamily="49" charset="-122"/>
            </a:endParaRPr>
          </a:p>
        </p:txBody>
      </p:sp>
      <p:sp>
        <p:nvSpPr>
          <p:cNvPr id="13314" name="标题 1"/>
          <p:cNvSpPr/>
          <p:nvPr/>
        </p:nvSpPr>
        <p:spPr>
          <a:xfrm>
            <a:off x="1083310" y="632460"/>
            <a:ext cx="488124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办事人员和有关人员</a:t>
            </a:r>
            <a:endParaRPr lang="en-US" altLang="zh-CN"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30049"/>
          <p:cNvSpPr>
            <a:spLocks noGrp="1"/>
          </p:cNvSpPr>
          <p:nvPr>
            <p:ph type="title" idx="4294967295"/>
          </p:nvPr>
        </p:nvSpPr>
        <p:spPr>
          <a:xfrm>
            <a:off x="1083310" y="1530350"/>
            <a:ext cx="7846695" cy="4575175"/>
          </a:xfrm>
        </p:spPr>
        <p:txBody>
          <a:bodyPr anchor="ctr"/>
          <a:p>
            <a:pPr algn="l">
              <a:lnSpc>
                <a:spcPct val="120000"/>
              </a:lnSpc>
            </a:pPr>
            <a:r>
              <a:rPr lang="zh-CN" altLang="en-US" sz="3600" dirty="0">
                <a:solidFill>
                  <a:schemeClr val="bg1"/>
                </a:solidFill>
                <a:latin typeface="黑体" panose="02010609060101010101" pitchFamily="49" charset="-122"/>
                <a:ea typeface="黑体" panose="02010609060101010101" pitchFamily="49" charset="-122"/>
              </a:rPr>
              <a:t>    </a:t>
            </a:r>
            <a:r>
              <a:rPr sz="3600" dirty="0">
                <a:solidFill>
                  <a:schemeClr val="bg1"/>
                </a:solidFill>
                <a:latin typeface="黑体" panose="02010609060101010101" pitchFamily="49" charset="-122"/>
                <a:ea typeface="黑体" panose="02010609060101010101" pitchFamily="49" charset="-122"/>
              </a:rPr>
              <a:t>从事商品批发零售、交通运输、仓储、邮政和快递、信息传输、软件和信息技术、住宿和餐饮以及金融、租赁和商务、生态保护、文化、体育和娱乐等社会生产服务与生活服务工作的人员</a:t>
            </a:r>
            <a:r>
              <a:rPr lang="zh-CN" sz="3600" dirty="0">
                <a:solidFill>
                  <a:schemeClr val="bg1"/>
                </a:solidFill>
                <a:latin typeface="黑体" panose="02010609060101010101" pitchFamily="49" charset="-122"/>
                <a:ea typeface="黑体" panose="02010609060101010101" pitchFamily="49" charset="-122"/>
              </a:rPr>
              <a:t>。</a:t>
            </a:r>
            <a:endParaRPr lang="zh-CN" sz="3600" dirty="0">
              <a:solidFill>
                <a:schemeClr val="bg1"/>
              </a:solidFill>
              <a:latin typeface="黑体" panose="02010609060101010101" pitchFamily="49" charset="-122"/>
              <a:ea typeface="黑体" panose="02010609060101010101" pitchFamily="49" charset="-122"/>
            </a:endParaRPr>
          </a:p>
        </p:txBody>
      </p:sp>
      <p:sp>
        <p:nvSpPr>
          <p:cNvPr id="13314" name="标题 1"/>
          <p:cNvSpPr/>
          <p:nvPr/>
        </p:nvSpPr>
        <p:spPr>
          <a:xfrm>
            <a:off x="1083310" y="632460"/>
            <a:ext cx="684974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社会生产服务和生活服务人员</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30049"/>
          <p:cNvSpPr>
            <a:spLocks noGrp="1"/>
          </p:cNvSpPr>
          <p:nvPr>
            <p:ph type="title" idx="4294967295"/>
          </p:nvPr>
        </p:nvSpPr>
        <p:spPr>
          <a:xfrm>
            <a:off x="1043305" y="1640840"/>
            <a:ext cx="7846695" cy="1990725"/>
          </a:xfrm>
        </p:spPr>
        <p:txBody>
          <a:bodyPr anchor="ctr"/>
          <a:p>
            <a:pPr algn="l">
              <a:lnSpc>
                <a:spcPct val="120000"/>
              </a:lnSpc>
            </a:pPr>
            <a:r>
              <a:rPr lang="zh-CN" altLang="en-US" sz="3600" dirty="0">
                <a:solidFill>
                  <a:schemeClr val="bg1"/>
                </a:solidFill>
                <a:latin typeface="黑体" panose="02010609060101010101" pitchFamily="49" charset="-122"/>
                <a:ea typeface="黑体" panose="02010609060101010101" pitchFamily="49" charset="-122"/>
              </a:rPr>
              <a:t>    从事矿产开采，产品生产制造、工程施工和运输设备操作的人员及有关人员。</a:t>
            </a:r>
            <a:endParaRPr lang="zh-CN" altLang="en-US" sz="3600" dirty="0">
              <a:solidFill>
                <a:srgbClr val="FFFF00"/>
              </a:solidFill>
              <a:latin typeface="黑体" panose="02010609060101010101" pitchFamily="49" charset="-122"/>
              <a:ea typeface="黑体" panose="02010609060101010101" pitchFamily="49" charset="-122"/>
            </a:endParaRPr>
          </a:p>
        </p:txBody>
      </p:sp>
      <p:sp>
        <p:nvSpPr>
          <p:cNvPr id="13314" name="标题 1"/>
          <p:cNvSpPr/>
          <p:nvPr/>
        </p:nvSpPr>
        <p:spPr>
          <a:xfrm>
            <a:off x="1083310" y="632460"/>
            <a:ext cx="488124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生产制造及有关人员</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131073"/>
          <p:cNvSpPr>
            <a:spLocks noGrp="1"/>
          </p:cNvSpPr>
          <p:nvPr>
            <p:ph type="title" idx="4294967295"/>
          </p:nvPr>
        </p:nvSpPr>
        <p:spPr>
          <a:xfrm>
            <a:off x="1076325" y="1473200"/>
            <a:ext cx="7672388" cy="3121025"/>
          </a:xfrm>
        </p:spPr>
        <p:txBody>
          <a:bodyPr anchor="ctr"/>
          <a:p>
            <a:pPr algn="l">
              <a:lnSpc>
                <a:spcPct val="110000"/>
              </a:lnSpc>
            </a:pPr>
            <a:r>
              <a:rPr lang="en-US" altLang="zh-CN" sz="3600" dirty="0">
                <a:solidFill>
                  <a:schemeClr val="bg1"/>
                </a:solidFill>
                <a:latin typeface="黑体" panose="02010609060101010101" pitchFamily="49" charset="-122"/>
                <a:ea typeface="黑体" panose="02010609060101010101" pitchFamily="49" charset="-122"/>
              </a:rPr>
              <a:t>    </a:t>
            </a:r>
            <a:r>
              <a:rPr lang="zh-CN" altLang="en-US" sz="3600" dirty="0">
                <a:solidFill>
                  <a:schemeClr val="bg1"/>
                </a:solidFill>
                <a:latin typeface="黑体" panose="02010609060101010101" pitchFamily="49" charset="-122"/>
                <a:ea typeface="黑体" panose="02010609060101010101" pitchFamily="49" charset="-122"/>
              </a:rPr>
              <a:t>季度或年度平均人数按单位实际月平均人数计算得到，</a:t>
            </a:r>
            <a:r>
              <a:rPr lang="zh-CN" altLang="en-US" sz="3600" dirty="0">
                <a:solidFill>
                  <a:srgbClr val="FFFF00"/>
                </a:solidFill>
                <a:latin typeface="黑体" panose="02010609060101010101" pitchFamily="49" charset="-122"/>
                <a:ea typeface="黑体" panose="02010609060101010101" pitchFamily="49" charset="-122"/>
              </a:rPr>
              <a:t>不得用期末人数替代</a:t>
            </a:r>
            <a:r>
              <a:rPr lang="zh-CN" altLang="en-US" sz="3600" dirty="0">
                <a:solidFill>
                  <a:schemeClr val="bg1"/>
                </a:solidFill>
                <a:latin typeface="黑体" panose="02010609060101010101" pitchFamily="49" charset="-122"/>
                <a:ea typeface="黑体" panose="02010609060101010101" pitchFamily="49" charset="-122"/>
              </a:rPr>
              <a:t>。单位实际月平均人数之和除以月份数（</a:t>
            </a:r>
            <a:r>
              <a:rPr lang="en-US" altLang="zh-CN" sz="3600" dirty="0">
                <a:solidFill>
                  <a:schemeClr val="bg1"/>
                </a:solidFill>
                <a:latin typeface="黑体" panose="02010609060101010101" pitchFamily="49" charset="-122"/>
                <a:ea typeface="黑体" panose="02010609060101010101" pitchFamily="49" charset="-122"/>
              </a:rPr>
              <a:t>12</a:t>
            </a:r>
            <a:r>
              <a:rPr lang="zh-CN" altLang="en-US" sz="3600" dirty="0">
                <a:solidFill>
                  <a:schemeClr val="bg1"/>
                </a:solidFill>
                <a:latin typeface="黑体" panose="02010609060101010101" pitchFamily="49" charset="-122"/>
                <a:ea typeface="黑体" panose="02010609060101010101" pitchFamily="49" charset="-122"/>
              </a:rPr>
              <a:t>）。</a:t>
            </a:r>
            <a:r>
              <a:rPr lang="zh-CN" altLang="en-US" sz="3600" dirty="0">
                <a:solidFill>
                  <a:srgbClr val="FFFF00"/>
                </a:solidFill>
                <a:latin typeface="黑体" panose="02010609060101010101" pitchFamily="49" charset="-122"/>
                <a:ea typeface="黑体" panose="02010609060101010101" pitchFamily="49" charset="-122"/>
              </a:rPr>
              <a:t>不要填写累计数</a:t>
            </a:r>
            <a:r>
              <a:rPr lang="zh-CN" altLang="en-US" sz="3600" dirty="0">
                <a:solidFill>
                  <a:schemeClr val="bg1"/>
                </a:solidFill>
                <a:latin typeface="黑体" panose="02010609060101010101" pitchFamily="49" charset="-122"/>
                <a:ea typeface="黑体" panose="02010609060101010101" pitchFamily="49" charset="-122"/>
              </a:rPr>
              <a:t>。</a:t>
            </a:r>
            <a:br>
              <a:rPr lang="zh-CN" altLang="en-US" sz="3600" dirty="0">
                <a:solidFill>
                  <a:schemeClr val="bg1"/>
                </a:solidFill>
                <a:latin typeface="黑体" panose="02010609060101010101" pitchFamily="49" charset="-122"/>
                <a:ea typeface="黑体" panose="02010609060101010101" pitchFamily="49" charset="-122"/>
              </a:rPr>
            </a:br>
            <a:endParaRPr lang="zh-CN" altLang="en-US" sz="3600" dirty="0">
              <a:solidFill>
                <a:schemeClr val="bg1"/>
              </a:solidFill>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rotWithShape="1">
          <a:blip r:embed="rId1"/>
          <a:srcRect t="4247"/>
          <a:stretch>
            <a:fillRect/>
          </a:stretch>
        </p:blipFill>
        <p:spPr>
          <a:xfrm>
            <a:off x="1074738" y="4276725"/>
            <a:ext cx="7596188" cy="2119313"/>
          </a:xfrm>
          <a:prstGeom prst="rect">
            <a:avLst/>
          </a:prstGeom>
          <a:ln>
            <a:noFill/>
          </a:ln>
          <a:effectLst>
            <a:outerShdw blurRad="190500" algn="tl" rotWithShape="0">
              <a:srgbClr val="000000">
                <a:alpha val="70000"/>
              </a:srgbClr>
            </a:outerShdw>
          </a:effectLst>
        </p:spPr>
      </p:pic>
      <p:sp>
        <p:nvSpPr>
          <p:cNvPr id="13314" name="标题 1"/>
          <p:cNvSpPr/>
          <p:nvPr/>
        </p:nvSpPr>
        <p:spPr>
          <a:xfrm>
            <a:off x="1083310" y="632460"/>
            <a:ext cx="231838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平均人数</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88085" y="158115"/>
            <a:ext cx="3604895"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主要内容</a:t>
            </a:r>
            <a:endParaRPr lang="zh-CN" altLang="en-US" sz="4400" b="1">
              <a:solidFill>
                <a:srgbClr val="FFFF00"/>
              </a:solidFill>
              <a:latin typeface="微软雅黑" panose="020B0503020204020204" pitchFamily="34" charset="-122"/>
              <a:ea typeface="微软雅黑" panose="020B0503020204020204" pitchFamily="34" charset="-122"/>
            </a:endParaRPr>
          </a:p>
        </p:txBody>
      </p:sp>
      <p:grpSp>
        <p:nvGrpSpPr>
          <p:cNvPr id="23" name="组合 15"/>
          <p:cNvGrpSpPr/>
          <p:nvPr/>
        </p:nvGrpSpPr>
        <p:grpSpPr>
          <a:xfrm rot="0">
            <a:off x="2453005" y="2056130"/>
            <a:ext cx="6207761" cy="673100"/>
            <a:chOff x="4247964" y="2134450"/>
            <a:chExt cx="4463199" cy="671186"/>
          </a:xfrm>
        </p:grpSpPr>
        <p:sp>
          <p:nvSpPr>
            <p:cNvPr id="9222" name="TextBox 6"/>
            <p:cNvSpPr txBox="1"/>
            <p:nvPr/>
          </p:nvSpPr>
          <p:spPr>
            <a:xfrm>
              <a:off x="4876172" y="2162311"/>
              <a:ext cx="3834991"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统计范围、报送时间等</a:t>
              </a:r>
              <a:endParaRPr lang="zh-CN" altLang="en-US" b="1" dirty="0">
                <a:solidFill>
                  <a:schemeClr val="bg1"/>
                </a:solidFill>
                <a:latin typeface="黑体" panose="02010609060101010101" pitchFamily="49" charset="-122"/>
              </a:endParaRPr>
            </a:p>
          </p:txBody>
        </p:sp>
        <p:sp>
          <p:nvSpPr>
            <p:cNvPr id="9223"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altLang="zh-CN" sz="3200">
                  <a:solidFill>
                    <a:srgbClr val="FFFFFF"/>
                  </a:solidFill>
                  <a:latin typeface="Calibri" panose="020F0502020204030204" pitchFamily="34" charset="0"/>
                  <a:ea typeface="微软雅黑" panose="020B0503020204020204" pitchFamily="34" charset="-122"/>
                </a:rPr>
                <a:t>1</a:t>
              </a:r>
              <a:endParaRPr lang="en-US" altLang="zh-CN" sz="3200">
                <a:solidFill>
                  <a:srgbClr val="FFFFFF"/>
                </a:solidFill>
                <a:latin typeface="Calibri" panose="020F0502020204030204" pitchFamily="34" charset="0"/>
                <a:ea typeface="微软雅黑" panose="020B0503020204020204" pitchFamily="34" charset="-122"/>
              </a:endParaRPr>
            </a:p>
          </p:txBody>
        </p:sp>
      </p:grpSp>
      <p:grpSp>
        <p:nvGrpSpPr>
          <p:cNvPr id="21" name="组合 15"/>
          <p:cNvGrpSpPr/>
          <p:nvPr/>
        </p:nvGrpSpPr>
        <p:grpSpPr>
          <a:xfrm rot="0">
            <a:off x="2453005" y="2907030"/>
            <a:ext cx="4093210" cy="645160"/>
            <a:chOff x="4247964" y="2134450"/>
            <a:chExt cx="2942899" cy="643325"/>
          </a:xfrm>
        </p:grpSpPr>
        <p:sp>
          <p:nvSpPr>
            <p:cNvPr id="22" name="TextBox 6"/>
            <p:cNvSpPr txBox="1"/>
            <p:nvPr/>
          </p:nvSpPr>
          <p:spPr>
            <a:xfrm>
              <a:off x="4876172" y="2134450"/>
              <a:ext cx="2314691"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主要指标解释</a:t>
              </a:r>
              <a:endParaRPr lang="zh-CN" altLang="en-US" b="1" dirty="0">
                <a:solidFill>
                  <a:schemeClr val="bg1"/>
                </a:solidFill>
                <a:latin typeface="黑体" panose="02010609060101010101" pitchFamily="49" charset="-122"/>
              </a:endParaRPr>
            </a:p>
          </p:txBody>
        </p:sp>
        <p:sp>
          <p:nvSpPr>
            <p:cNvPr id="24"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2</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31" name="组合 15"/>
          <p:cNvGrpSpPr/>
          <p:nvPr/>
        </p:nvGrpSpPr>
        <p:grpSpPr>
          <a:xfrm rot="0">
            <a:off x="2458085" y="3710651"/>
            <a:ext cx="3815080" cy="645160"/>
            <a:chOff x="4247964" y="2118341"/>
            <a:chExt cx="2748535" cy="642981"/>
          </a:xfrm>
        </p:grpSpPr>
        <p:sp>
          <p:nvSpPr>
            <p:cNvPr id="32" name="TextBox 6"/>
            <p:cNvSpPr txBox="1"/>
            <p:nvPr/>
          </p:nvSpPr>
          <p:spPr>
            <a:xfrm>
              <a:off x="4873864" y="2118341"/>
              <a:ext cx="2122635" cy="642981"/>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常见问题</a:t>
              </a:r>
              <a:endParaRPr lang="zh-CN" altLang="en-US" b="1" dirty="0">
                <a:solidFill>
                  <a:schemeClr val="bg1"/>
                </a:solidFill>
                <a:latin typeface="黑体" panose="02010609060101010101" pitchFamily="49" charset="-122"/>
              </a:endParaRPr>
            </a:p>
          </p:txBody>
        </p:sp>
        <p:sp>
          <p:nvSpPr>
            <p:cNvPr id="33"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3</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34" name="组合 15"/>
          <p:cNvGrpSpPr/>
          <p:nvPr/>
        </p:nvGrpSpPr>
        <p:grpSpPr>
          <a:xfrm rot="0">
            <a:off x="2458085" y="4554855"/>
            <a:ext cx="4338956" cy="673100"/>
            <a:chOff x="4247964" y="2134450"/>
            <a:chExt cx="3119583" cy="671186"/>
          </a:xfrm>
        </p:grpSpPr>
        <p:sp>
          <p:nvSpPr>
            <p:cNvPr id="35" name="TextBox 6"/>
            <p:cNvSpPr txBox="1"/>
            <p:nvPr/>
          </p:nvSpPr>
          <p:spPr>
            <a:xfrm>
              <a:off x="4876172" y="2162311"/>
              <a:ext cx="2491375"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审核要点</a:t>
              </a:r>
              <a:endParaRPr lang="zh-CN" altLang="en-US" b="1" dirty="0">
                <a:solidFill>
                  <a:schemeClr val="bg1"/>
                </a:solidFill>
                <a:latin typeface="黑体" panose="02010609060101010101" pitchFamily="49" charset="-122"/>
              </a:endParaRPr>
            </a:p>
          </p:txBody>
        </p:sp>
        <p:sp>
          <p:nvSpPr>
            <p:cNvPr id="36"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4</a:t>
              </a:r>
              <a:endParaRPr lang="en-US" sz="3200">
                <a:solidFill>
                  <a:srgbClr val="FFFFFF"/>
                </a:solidFill>
                <a:latin typeface="Calibri" panose="020F0502020204030204" pitchFamily="34" charset="0"/>
                <a:ea typeface="微软雅黑" panose="020B0503020204020204" pitchFamily="34" charset="-122"/>
              </a:endParaRPr>
            </a:p>
          </p:txBody>
        </p:sp>
      </p:grpSp>
      <p:cxnSp>
        <p:nvCxnSpPr>
          <p:cNvPr id="9" name="直接连接符 8"/>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3347720" y="1991360"/>
            <a:ext cx="4752340" cy="72009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8" name="标题 123906"/>
          <p:cNvSpPr>
            <a:spLocks noGrp="1"/>
          </p:cNvSpPr>
          <p:nvPr>
            <p:ph type="title" idx="4294967295"/>
          </p:nvPr>
        </p:nvSpPr>
        <p:spPr>
          <a:xfrm>
            <a:off x="1310005" y="1195070"/>
            <a:ext cx="7716520" cy="5299075"/>
          </a:xfrm>
        </p:spPr>
        <p:txBody>
          <a:bodyPr lIns="90000" tIns="46800" rIns="90000" bIns="46800" anchor="b"/>
          <a:p>
            <a:pPr algn="l" defTabSz="914400">
              <a:lnSpc>
                <a:spcPct val="130000"/>
              </a:lnSpc>
            </a:pPr>
            <a:r>
              <a:rPr lang="en-US" altLang="zh-CN" sz="3200" dirty="0">
                <a:solidFill>
                  <a:schemeClr val="bg1"/>
                </a:solidFill>
                <a:latin typeface="黑体" panose="02010609060101010101" pitchFamily="49" charset="-122"/>
                <a:ea typeface="黑体" panose="02010609060101010101" pitchFamily="49" charset="-122"/>
                <a:sym typeface="黑体" panose="02010609060101010101" pitchFamily="49" charset="-122"/>
              </a:rPr>
              <a:t>    </a:t>
            </a:r>
            <a:r>
              <a:rPr lang="zh-CN" altLang="en-US" sz="3200" dirty="0">
                <a:solidFill>
                  <a:schemeClr val="bg1"/>
                </a:solidFill>
                <a:latin typeface="黑体" panose="02010609060101010101" pitchFamily="49" charset="-122"/>
                <a:ea typeface="黑体" panose="02010609060101010101" pitchFamily="49" charset="-122"/>
                <a:sym typeface="黑体" panose="02010609060101010101" pitchFamily="49" charset="-122"/>
              </a:rPr>
              <a:t>对新建立不满整月的单位（月中或月末建立），在计算报告月的平均人数时，应以其建立后各天实有人数之和，除以报告期日历日数求得，而不能除以该单位建立的天数。</a:t>
            </a:r>
            <a:br>
              <a:rPr lang="zh-CN" altLang="en-US" sz="3200" dirty="0">
                <a:solidFill>
                  <a:schemeClr val="bg1"/>
                </a:solidFill>
                <a:latin typeface="黑体" panose="02010609060101010101" pitchFamily="49" charset="-122"/>
                <a:ea typeface="黑体" panose="02010609060101010101" pitchFamily="49" charset="-122"/>
                <a:sym typeface="黑体" panose="02010609060101010101" pitchFamily="49" charset="-122"/>
              </a:rPr>
            </a:br>
            <a:r>
              <a:rPr lang="zh-CN" altLang="en-US" sz="3200" dirty="0">
                <a:solidFill>
                  <a:schemeClr val="bg1"/>
                </a:solidFill>
                <a:latin typeface="黑体" panose="02010609060101010101" pitchFamily="49" charset="-122"/>
                <a:ea typeface="黑体" panose="02010609060101010101" pitchFamily="49" charset="-122"/>
                <a:sym typeface="黑体" panose="02010609060101010101" pitchFamily="49" charset="-122"/>
              </a:rPr>
              <a:t>在年内新成立的单位年平均人数计算方法为：从实际开工之月起到年底的月平均人数相加除以</a:t>
            </a:r>
            <a:r>
              <a:rPr lang="en-US" altLang="zh-CN" sz="3200" dirty="0">
                <a:solidFill>
                  <a:schemeClr val="bg1"/>
                </a:solidFill>
                <a:latin typeface="黑体" panose="02010609060101010101" pitchFamily="49" charset="-122"/>
                <a:ea typeface="黑体" panose="02010609060101010101" pitchFamily="49" charset="-122"/>
                <a:sym typeface="黑体" panose="02010609060101010101" pitchFamily="49" charset="-122"/>
              </a:rPr>
              <a:t>12</a:t>
            </a:r>
            <a:r>
              <a:rPr lang="zh-CN" altLang="en-US" sz="3200" dirty="0">
                <a:solidFill>
                  <a:schemeClr val="bg1"/>
                </a:solidFill>
                <a:latin typeface="黑体" panose="02010609060101010101" pitchFamily="49" charset="-122"/>
                <a:ea typeface="黑体" panose="02010609060101010101" pitchFamily="49" charset="-122"/>
                <a:sym typeface="黑体" panose="02010609060101010101" pitchFamily="49" charset="-122"/>
              </a:rPr>
              <a:t>个月</a:t>
            </a: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a:t>
            </a:r>
            <a:endPar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endParaRPr>
          </a:p>
        </p:txBody>
      </p:sp>
      <p:sp>
        <p:nvSpPr>
          <p:cNvPr id="13314" name="标题 1"/>
          <p:cNvSpPr/>
          <p:nvPr/>
        </p:nvSpPr>
        <p:spPr>
          <a:xfrm>
            <a:off x="1083310" y="352425"/>
            <a:ext cx="231838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平均人数</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131073"/>
          <p:cNvSpPr>
            <a:spLocks noGrp="1"/>
          </p:cNvSpPr>
          <p:nvPr>
            <p:ph type="title" idx="4294967295"/>
          </p:nvPr>
        </p:nvSpPr>
        <p:spPr>
          <a:xfrm>
            <a:off x="1074738" y="2882900"/>
            <a:ext cx="7672387" cy="3121025"/>
          </a:xfrm>
        </p:spPr>
        <p:txBody>
          <a:bodyPr anchor="ctr"/>
          <a:p>
            <a:pPr algn="l">
              <a:lnSpc>
                <a:spcPct val="110000"/>
              </a:lnSpc>
            </a:pPr>
            <a:r>
              <a:rPr lang="en-US" altLang="zh-CN" sz="3600" dirty="0">
                <a:solidFill>
                  <a:schemeClr val="bg1"/>
                </a:solidFill>
                <a:latin typeface="黑体" panose="02010609060101010101" pitchFamily="49" charset="-122"/>
                <a:ea typeface="黑体" panose="02010609060101010101" pitchFamily="49" charset="-122"/>
              </a:rPr>
              <a:t>    </a:t>
            </a:r>
            <a:endParaRPr lang="zh-CN" altLang="en-US" sz="3600" dirty="0">
              <a:solidFill>
                <a:schemeClr val="bg1"/>
              </a:solidFill>
              <a:latin typeface="黑体" panose="02010609060101010101" pitchFamily="49" charset="-122"/>
              <a:ea typeface="黑体" panose="02010609060101010101" pitchFamily="49" charset="-122"/>
            </a:endParaRPr>
          </a:p>
        </p:txBody>
      </p:sp>
      <p:sp>
        <p:nvSpPr>
          <p:cNvPr id="28675" name="文本框 1"/>
          <p:cNvSpPr txBox="1"/>
          <p:nvPr/>
        </p:nvSpPr>
        <p:spPr>
          <a:xfrm>
            <a:off x="1074738" y="540385"/>
            <a:ext cx="8050212" cy="5777230"/>
          </a:xfrm>
          <a:prstGeom prst="rect">
            <a:avLst/>
          </a:prstGeom>
          <a:noFill/>
          <a:ln w="9525">
            <a:noFill/>
          </a:ln>
        </p:spPr>
        <p:txBody>
          <a:bodyPr wrap="square" anchor="t">
            <a:spAutoFit/>
          </a:bodyPr>
          <a:p>
            <a:pPr>
              <a:lnSpc>
                <a:spcPct val="110000"/>
              </a:lnSpc>
            </a:pP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例：某公司</a:t>
            </a: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2020</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年</a:t>
            </a:r>
            <a:r>
              <a:rPr lang="en-US" altLang="zh-CN" dirty="0">
                <a:solidFill>
                  <a:schemeClr val="bg1"/>
                </a:solidFill>
                <a:latin typeface="黑体" panose="02010609060101010101" pitchFamily="49" charset="-122"/>
                <a:ea typeface="黑体" panose="02010609060101010101" pitchFamily="49" charset="-122"/>
                <a:sym typeface="宋体" panose="02010600030101010101" pitchFamily="2" charset="-122"/>
              </a:rPr>
              <a:t>8</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月成立，期末人数</a:t>
            </a:r>
            <a:r>
              <a:rPr lang="en-US" altLang="zh-CN" dirty="0">
                <a:solidFill>
                  <a:schemeClr val="bg1"/>
                </a:solidFill>
                <a:latin typeface="黑体" panose="02010609060101010101" pitchFamily="49" charset="-122"/>
                <a:ea typeface="黑体" panose="02010609060101010101" pitchFamily="49" charset="-122"/>
                <a:sym typeface="宋体" panose="02010600030101010101" pitchFamily="2" charset="-122"/>
              </a:rPr>
              <a:t>12</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人；</a:t>
            </a: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8-11</a:t>
            </a:r>
            <a:r>
              <a:rPr lang="zh-CN" altLang="en-US">
                <a:solidFill>
                  <a:schemeClr val="bg1"/>
                </a:solidFill>
                <a:latin typeface="黑体" panose="02010609060101010101" pitchFamily="49" charset="-122"/>
                <a:ea typeface="黑体" panose="02010609060101010101" pitchFamily="49" charset="-122"/>
                <a:sym typeface="宋体" panose="02010600030101010101" pitchFamily="2" charset="-122"/>
              </a:rPr>
              <a:t>月</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从业人员月平均人数为</a:t>
            </a:r>
            <a:r>
              <a:rPr lang="en-US" altLang="zh-CN" dirty="0">
                <a:solidFill>
                  <a:schemeClr val="bg1"/>
                </a:solidFill>
                <a:latin typeface="黑体" panose="02010609060101010101" pitchFamily="49" charset="-122"/>
                <a:ea typeface="黑体" panose="02010609060101010101" pitchFamily="49" charset="-122"/>
                <a:sym typeface="宋体" panose="02010600030101010101" pitchFamily="2" charset="-122"/>
              </a:rPr>
              <a:t>15</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人，</a:t>
            </a: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12</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月</a:t>
            </a: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10</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人。</a:t>
            </a:r>
            <a:b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b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2020</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年全年从业人员平均人数</a:t>
            </a:r>
            <a:b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b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a:t>
            </a:r>
            <a:r>
              <a:rPr lang="en-US" altLang="zh-CN" dirty="0">
                <a:solidFill>
                  <a:schemeClr val="bg1"/>
                </a:solidFill>
                <a:latin typeface="黑体" panose="02010609060101010101" pitchFamily="49" charset="-122"/>
                <a:ea typeface="黑体" panose="02010609060101010101" pitchFamily="49" charset="-122"/>
                <a:sym typeface="宋体" panose="02010600030101010101" pitchFamily="2" charset="-122"/>
              </a:rPr>
              <a:t>1</a:t>
            </a: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5*4+10</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a:t>
            </a: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/12=5.8≈6</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人  </a:t>
            </a:r>
            <a:r>
              <a:rPr lang="en-US" altLang="zh-CN" sz="6000" dirty="0">
                <a:solidFill>
                  <a:srgbClr val="FF0000"/>
                </a:solidFill>
                <a:latin typeface="黑体" panose="02010609060101010101" pitchFamily="49" charset="-122"/>
                <a:ea typeface="黑体" panose="02010609060101010101" pitchFamily="49" charset="-122"/>
                <a:sym typeface="宋体" panose="02010600030101010101" pitchFamily="2" charset="-122"/>
              </a:rPr>
              <a:t>√</a:t>
            </a:r>
            <a:endParaRPr lang="zh-CN" altLang="en-US" sz="6000" dirty="0">
              <a:solidFill>
                <a:srgbClr val="FF0000"/>
              </a:solidFill>
              <a:latin typeface="黑体" panose="02010609060101010101" pitchFamily="49" charset="-122"/>
              <a:ea typeface="黑体" panose="02010609060101010101" pitchFamily="49" charset="-122"/>
              <a:sym typeface="宋体" panose="02010600030101010101" pitchFamily="2" charset="-122"/>
            </a:endParaRPr>
          </a:p>
          <a:p>
            <a:pPr>
              <a:lnSpc>
                <a:spcPct val="110000"/>
              </a:lnSpc>
            </a:pPr>
            <a:r>
              <a:rPr lang="zh-CN" altLang="en-US" dirty="0">
                <a:solidFill>
                  <a:schemeClr val="bg1"/>
                </a:solidFill>
                <a:latin typeface="黑体" panose="02010609060101010101" pitchFamily="49" charset="-122"/>
                <a:sym typeface="宋体" panose="02010600030101010101" pitchFamily="2" charset="-122"/>
              </a:rPr>
              <a:t>（</a:t>
            </a:r>
            <a:r>
              <a:rPr lang="en-US" altLang="zh-CN" dirty="0">
                <a:solidFill>
                  <a:schemeClr val="bg1"/>
                </a:solidFill>
                <a:latin typeface="黑体" panose="02010609060101010101" pitchFamily="49" charset="-122"/>
                <a:sym typeface="宋体" panose="02010600030101010101" pitchFamily="2" charset="-122"/>
              </a:rPr>
              <a:t>1</a:t>
            </a:r>
            <a:r>
              <a:rPr lang="en-US" altLang="zh-CN">
                <a:solidFill>
                  <a:schemeClr val="bg1"/>
                </a:solidFill>
                <a:latin typeface="黑体" panose="02010609060101010101" pitchFamily="49" charset="-122"/>
                <a:sym typeface="宋体" panose="02010600030101010101" pitchFamily="2" charset="-122"/>
              </a:rPr>
              <a:t>5*4+10</a:t>
            </a:r>
            <a:r>
              <a:rPr lang="zh-CN" altLang="en-US" dirty="0">
                <a:solidFill>
                  <a:schemeClr val="bg1"/>
                </a:solidFill>
                <a:latin typeface="黑体" panose="02010609060101010101" pitchFamily="49" charset="-122"/>
                <a:sym typeface="宋体" panose="02010600030101010101" pitchFamily="2" charset="-122"/>
              </a:rPr>
              <a:t>）</a:t>
            </a:r>
            <a:r>
              <a:rPr lang="en-US" altLang="zh-CN">
                <a:solidFill>
                  <a:schemeClr val="bg1"/>
                </a:solidFill>
                <a:latin typeface="黑体" panose="02010609060101010101" pitchFamily="49" charset="-122"/>
                <a:sym typeface="宋体" panose="02010600030101010101" pitchFamily="2" charset="-122"/>
              </a:rPr>
              <a:t>/5=</a:t>
            </a:r>
            <a:r>
              <a:rPr lang="en-US" altLang="zh-CN" dirty="0">
                <a:solidFill>
                  <a:schemeClr val="bg1"/>
                </a:solidFill>
                <a:latin typeface="黑体" panose="02010609060101010101" pitchFamily="49" charset="-122"/>
                <a:sym typeface="宋体" panose="02010600030101010101" pitchFamily="2" charset="-122"/>
              </a:rPr>
              <a:t>14</a:t>
            </a:r>
            <a:r>
              <a:rPr lang="en-US" altLang="zh-CN">
                <a:solidFill>
                  <a:schemeClr val="bg1"/>
                </a:solidFill>
                <a:latin typeface="黑体" panose="02010609060101010101" pitchFamily="49" charset="-122"/>
                <a:sym typeface="宋体" panose="02010600030101010101" pitchFamily="2" charset="-122"/>
              </a:rPr>
              <a:t>人  </a:t>
            </a:r>
            <a:r>
              <a:rPr lang="zh-CN" altLang="en-US" sz="6000">
                <a:solidFill>
                  <a:srgbClr val="FF0000"/>
                </a:solidFill>
                <a:latin typeface="黑体" panose="02010609060101010101" pitchFamily="49" charset="-122"/>
                <a:sym typeface="宋体" panose="02010600030101010101" pitchFamily="2" charset="-122"/>
              </a:rPr>
              <a:t>×</a:t>
            </a:r>
            <a:br>
              <a:rPr lang="zh-CN" altLang="en-US" sz="6000" dirty="0">
                <a:solidFill>
                  <a:srgbClr val="FF0000"/>
                </a:solidFill>
                <a:latin typeface="黑体" panose="02010609060101010101" pitchFamily="49" charset="-122"/>
                <a:ea typeface="黑体" panose="02010609060101010101" pitchFamily="49" charset="-122"/>
                <a:sym typeface="宋体" panose="02010600030101010101" pitchFamily="2" charset="-122"/>
              </a:rPr>
            </a:br>
            <a:r>
              <a:rPr lang="zh-CN" altLang="en-US" dirty="0">
                <a:solidFill>
                  <a:srgbClr val="FFFF00"/>
                </a:solidFill>
                <a:latin typeface="黑体" panose="02010609060101010101" pitchFamily="49" charset="-122"/>
                <a:ea typeface="黑体" panose="02010609060101010101" pitchFamily="49" charset="-122"/>
                <a:sym typeface="宋体" panose="02010600030101010101" pitchFamily="2" charset="-122"/>
              </a:rPr>
              <a:t>注意</a:t>
            </a:r>
            <a:r>
              <a:rPr lang="en-US" altLang="zh-CN">
                <a:solidFill>
                  <a:srgbClr val="FFFF00"/>
                </a:solidFill>
                <a:latin typeface="黑体" panose="02010609060101010101" pitchFamily="49" charset="-122"/>
                <a:ea typeface="黑体" panose="02010609060101010101" pitchFamily="49" charset="-122"/>
                <a:sym typeface="宋体" panose="02010600030101010101" pitchFamily="2" charset="-122"/>
              </a:rPr>
              <a:t>:</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应该除以</a:t>
            </a: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12</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个月不能除</a:t>
            </a:r>
            <a:r>
              <a:rPr lang="en-US" altLang="zh-CN" dirty="0">
                <a:solidFill>
                  <a:schemeClr val="bg1"/>
                </a:solidFill>
                <a:latin typeface="黑体" panose="02010609060101010101" pitchFamily="49" charset="-122"/>
                <a:ea typeface="黑体" panose="02010609060101010101" pitchFamily="49" charset="-122"/>
                <a:sym typeface="宋体" panose="02010600030101010101" pitchFamily="2" charset="-122"/>
              </a:rPr>
              <a:t>5</a:t>
            </a:r>
            <a:r>
              <a:rPr lang="zh-CN" altLang="en-US" dirty="0">
                <a:solidFill>
                  <a:schemeClr val="bg1"/>
                </a:solidFill>
                <a:latin typeface="黑体" panose="02010609060101010101" pitchFamily="49" charset="-122"/>
                <a:ea typeface="黑体" panose="02010609060101010101" pitchFamily="49" charset="-122"/>
                <a:sym typeface="宋体" panose="02010600030101010101" pitchFamily="2" charset="-122"/>
              </a:rPr>
              <a:t>个月</a:t>
            </a: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a:t>
            </a:r>
            <a:endPar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endParaRPr>
          </a:p>
          <a:p>
            <a:pPr>
              <a:lnSpc>
                <a:spcPct val="110000"/>
              </a:lnSpc>
            </a:pPr>
            <a:r>
              <a:rPr lang="zh-CN" altLang="en-US">
                <a:solidFill>
                  <a:schemeClr val="bg1"/>
                </a:solidFill>
                <a:latin typeface="黑体" panose="02010609060101010101" pitchFamily="49" charset="-122"/>
                <a:ea typeface="黑体" panose="02010609060101010101" pitchFamily="49" charset="-122"/>
                <a:sym typeface="宋体" panose="02010600030101010101" pitchFamily="2" charset="-122"/>
              </a:rPr>
              <a:t>     亦不能用期末人数</a:t>
            </a:r>
            <a:r>
              <a:rPr lang="en-US" altLang="zh-CN">
                <a:solidFill>
                  <a:schemeClr val="bg1"/>
                </a:solidFill>
                <a:latin typeface="黑体" panose="02010609060101010101" pitchFamily="49" charset="-122"/>
                <a:ea typeface="黑体" panose="02010609060101010101" pitchFamily="49" charset="-122"/>
                <a:sym typeface="宋体" panose="02010600030101010101" pitchFamily="2" charset="-122"/>
              </a:rPr>
              <a:t>12</a:t>
            </a:r>
            <a:r>
              <a:rPr lang="zh-CN" altLang="en-US">
                <a:solidFill>
                  <a:schemeClr val="bg1"/>
                </a:solidFill>
                <a:latin typeface="黑体" panose="02010609060101010101" pitchFamily="49" charset="-122"/>
                <a:ea typeface="黑体" panose="02010609060101010101" pitchFamily="49" charset="-122"/>
                <a:sym typeface="宋体" panose="02010600030101010101" pitchFamily="2" charset="-122"/>
              </a:rPr>
              <a:t>人来代替。</a:t>
            </a:r>
            <a:endParaRPr lang="zh-CN" altLang="en-US">
              <a:latin typeface="Times New Roman" panose="02020603050405020304" pitchFamily="18"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文本框 24578"/>
          <p:cNvSpPr txBox="1"/>
          <p:nvPr/>
        </p:nvSpPr>
        <p:spPr>
          <a:xfrm>
            <a:off x="1116013" y="1656715"/>
            <a:ext cx="7921625" cy="4355465"/>
          </a:xfrm>
          <a:prstGeom prst="rect">
            <a:avLst/>
          </a:prstGeom>
          <a:noFill/>
          <a:ln w="9525">
            <a:noFill/>
          </a:ln>
        </p:spPr>
        <p:txBody>
          <a:bodyPr wrap="square" anchor="t">
            <a:spAutoFit/>
          </a:bodyPr>
          <a:p>
            <a:pPr>
              <a:lnSpc>
                <a:spcPct val="110000"/>
              </a:lnSpc>
            </a:pPr>
            <a:r>
              <a:rPr lang="zh-CN" altLang="en-US" dirty="0">
                <a:solidFill>
                  <a:schemeClr val="bg1"/>
                </a:solidFill>
                <a:latin typeface="Times New Roman" panose="02020603050405020304" pitchFamily="18" charset="0"/>
                <a:ea typeface="黑体" panose="02010609060101010101" pitchFamily="49" charset="-122"/>
              </a:rPr>
              <a:t>        指本单位在报告期内（季度或年度）直接支付给本单位全部从业人员的劳动报酬总额。不论是</a:t>
            </a:r>
            <a:r>
              <a:rPr lang="zh-CN" altLang="en-US" dirty="0">
                <a:solidFill>
                  <a:srgbClr val="FFFF00"/>
                </a:solidFill>
                <a:latin typeface="Times New Roman" panose="02020603050405020304" pitchFamily="18" charset="0"/>
                <a:ea typeface="黑体" panose="02010609060101010101" pitchFamily="49" charset="-122"/>
              </a:rPr>
              <a:t>计入</a:t>
            </a:r>
            <a:r>
              <a:rPr lang="zh-CN" altLang="en-US" dirty="0">
                <a:solidFill>
                  <a:schemeClr val="bg1"/>
                </a:solidFill>
                <a:latin typeface="Times New Roman" panose="02020603050405020304" pitchFamily="18" charset="0"/>
                <a:ea typeface="黑体" panose="02010609060101010101" pitchFamily="49" charset="-122"/>
              </a:rPr>
              <a:t>成本还是</a:t>
            </a:r>
            <a:r>
              <a:rPr lang="zh-CN" altLang="en-US" dirty="0">
                <a:solidFill>
                  <a:srgbClr val="FFFF00"/>
                </a:solidFill>
                <a:latin typeface="Times New Roman" panose="02020603050405020304" pitchFamily="18" charset="0"/>
                <a:ea typeface="黑体" panose="02010609060101010101" pitchFamily="49" charset="-122"/>
              </a:rPr>
              <a:t>不计入</a:t>
            </a:r>
            <a:r>
              <a:rPr lang="zh-CN" altLang="en-US" dirty="0">
                <a:solidFill>
                  <a:schemeClr val="bg1"/>
                </a:solidFill>
                <a:latin typeface="Times New Roman" panose="02020603050405020304" pitchFamily="18" charset="0"/>
                <a:ea typeface="黑体" panose="02010609060101010101" pitchFamily="49" charset="-122"/>
              </a:rPr>
              <a:t>成本，不论是以</a:t>
            </a:r>
            <a:r>
              <a:rPr lang="zh-CN" altLang="en-US" dirty="0">
                <a:solidFill>
                  <a:srgbClr val="FFFF00"/>
                </a:solidFill>
                <a:latin typeface="Times New Roman" panose="02020603050405020304" pitchFamily="18" charset="0"/>
                <a:ea typeface="黑体" panose="02010609060101010101" pitchFamily="49" charset="-122"/>
              </a:rPr>
              <a:t>货币</a:t>
            </a:r>
            <a:r>
              <a:rPr lang="zh-CN" altLang="en-US" dirty="0">
                <a:solidFill>
                  <a:schemeClr val="bg1"/>
                </a:solidFill>
                <a:latin typeface="Times New Roman" panose="02020603050405020304" pitchFamily="18" charset="0"/>
                <a:ea typeface="黑体" panose="02010609060101010101" pitchFamily="49" charset="-122"/>
              </a:rPr>
              <a:t>形式支付还是以</a:t>
            </a:r>
            <a:r>
              <a:rPr lang="zh-CN" altLang="en-US" dirty="0">
                <a:solidFill>
                  <a:srgbClr val="FFFF00"/>
                </a:solidFill>
                <a:latin typeface="Times New Roman" panose="02020603050405020304" pitchFamily="18" charset="0"/>
                <a:ea typeface="黑体" panose="02010609060101010101" pitchFamily="49" charset="-122"/>
              </a:rPr>
              <a:t>实物</a:t>
            </a:r>
            <a:r>
              <a:rPr lang="zh-CN" altLang="en-US" dirty="0">
                <a:solidFill>
                  <a:schemeClr val="bg1"/>
                </a:solidFill>
                <a:latin typeface="Times New Roman" panose="02020603050405020304" pitchFamily="18" charset="0"/>
                <a:ea typeface="黑体" panose="02010609060101010101" pitchFamily="49" charset="-122"/>
              </a:rPr>
              <a:t>形式支付，只要发放给</a:t>
            </a:r>
            <a:r>
              <a:rPr lang="zh-CN" altLang="en-US" dirty="0">
                <a:solidFill>
                  <a:srgbClr val="FFFF00"/>
                </a:solidFill>
                <a:latin typeface="Times New Roman" panose="02020603050405020304" pitchFamily="18" charset="0"/>
                <a:ea typeface="黑体" panose="02010609060101010101" pitchFamily="49" charset="-122"/>
              </a:rPr>
              <a:t>个人自由支配</a:t>
            </a:r>
            <a:r>
              <a:rPr lang="zh-CN" altLang="en-US" dirty="0">
                <a:solidFill>
                  <a:schemeClr val="bg1"/>
                </a:solidFill>
                <a:latin typeface="Times New Roman" panose="02020603050405020304" pitchFamily="18" charset="0"/>
                <a:ea typeface="黑体" panose="02010609060101010101" pitchFamily="49" charset="-122"/>
              </a:rPr>
              <a:t>的均应列入工资总额的计算范围。</a:t>
            </a:r>
            <a:endParaRPr lang="zh-CN" altLang="en-US" dirty="0">
              <a:solidFill>
                <a:schemeClr val="bg1"/>
              </a:solidFill>
              <a:latin typeface="Times New Roman" panose="02020603050405020304" pitchFamily="18" charset="0"/>
              <a:ea typeface="黑体" panose="02010609060101010101" pitchFamily="49" charset="-122"/>
            </a:endParaRPr>
          </a:p>
        </p:txBody>
      </p:sp>
      <p:sp>
        <p:nvSpPr>
          <p:cNvPr id="13314" name="标题 1"/>
          <p:cNvSpPr/>
          <p:nvPr/>
        </p:nvSpPr>
        <p:spPr>
          <a:xfrm>
            <a:off x="1083310" y="632460"/>
            <a:ext cx="231838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rPr>
              <a:t>工资总额</a:t>
            </a:r>
            <a:endParaRPr lang="zh-CN" altLang="en-US"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1"/>
          <p:cNvSpPr>
            <a:spLocks noGrp="1"/>
          </p:cNvSpPr>
          <p:nvPr>
            <p:ph type="title" idx="4294967295"/>
          </p:nvPr>
        </p:nvSpPr>
        <p:spPr>
          <a:xfrm>
            <a:off x="1155700" y="138430"/>
            <a:ext cx="7391400" cy="1143000"/>
          </a:xfrm>
        </p:spPr>
        <p:txBody>
          <a:bodyPr anchor="ctr"/>
          <a:p>
            <a:pPr algn="l"/>
            <a:r>
              <a:rPr lang="zh-CN" altLang="en-US">
                <a:solidFill>
                  <a:srgbClr val="FFFF00"/>
                </a:solidFill>
                <a:latin typeface="黑体" panose="02010609060101010101" pitchFamily="49" charset="-122"/>
                <a:ea typeface="黑体" panose="02010609060101010101" pitchFamily="49" charset="-122"/>
              </a:rPr>
              <a:t>填报要求：</a:t>
            </a:r>
            <a:endParaRPr lang="zh-CN" altLang="en-US">
              <a:solidFill>
                <a:srgbClr val="FFFF00"/>
              </a:solidFill>
              <a:latin typeface="黑体" panose="02010609060101010101" pitchFamily="49" charset="-122"/>
              <a:ea typeface="黑体" panose="02010609060101010101" pitchFamily="49" charset="-122"/>
            </a:endParaRPr>
          </a:p>
        </p:txBody>
      </p:sp>
      <p:sp>
        <p:nvSpPr>
          <p:cNvPr id="26626" name="内容占位符 2"/>
          <p:cNvSpPr>
            <a:spLocks noGrp="1"/>
          </p:cNvSpPr>
          <p:nvPr>
            <p:ph idx="4294967295"/>
          </p:nvPr>
        </p:nvSpPr>
        <p:spPr>
          <a:xfrm>
            <a:off x="1066800" y="1281430"/>
            <a:ext cx="7777480" cy="5182235"/>
          </a:xfrm>
        </p:spPr>
        <p:txBody>
          <a:bodyPr anchor="t"/>
          <a:p>
            <a:pPr marL="342900" marR="0" indent="-342900" algn="l" defTabSz="914400" rtl="0">
              <a:lnSpc>
                <a:spcPct val="90000"/>
              </a:lnSpc>
              <a:spcBef>
                <a:spcPts val="0"/>
              </a:spcBef>
              <a:spcAft>
                <a:spcPts val="1500"/>
              </a:spcAft>
              <a:buClrTx/>
              <a:buSzTx/>
              <a:buFont typeface="Wingdings" panose="05000000000000000000" pitchFamily="2" charset="2"/>
              <a:buChar char="Ø"/>
            </a:pPr>
            <a:r>
              <a:rPr kumimoji="0" lang="zh-CN" altLang="en-US"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rPr>
              <a:t>是</a:t>
            </a:r>
            <a:r>
              <a:rPr kumimoji="0" lang="zh-CN" altLang="en-US" sz="3600" b="0" i="0" u="none" strike="noStrike" kern="1200" cap="none" spc="0" normalizeH="0" baseline="0" noProof="1" dirty="0">
                <a:solidFill>
                  <a:srgbClr val="FFFF00"/>
                </a:solidFill>
                <a:latin typeface="黑体" panose="02010609060101010101" pitchFamily="49" charset="-122"/>
                <a:ea typeface="黑体" panose="02010609060101010101" pitchFamily="49" charset="-122"/>
                <a:cs typeface="+mn-cs"/>
              </a:rPr>
              <a:t>税前工资</a:t>
            </a:r>
            <a:r>
              <a:rPr kumimoji="0" lang="zh-CN" altLang="en-US"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rPr>
              <a:t>，</a:t>
            </a:r>
            <a:r>
              <a:rPr kumimoji="0" lang="zh-CN" altLang="en-US" sz="3600" b="0" i="0" u="none" strike="noStrike" kern="1200" cap="none" spc="0" normalizeH="0" baseline="0" noProof="1" dirty="0">
                <a:solidFill>
                  <a:srgbClr val="FFFF00"/>
                </a:solidFill>
                <a:latin typeface="黑体" panose="02010609060101010101" pitchFamily="49" charset="-122"/>
                <a:ea typeface="黑体" panose="02010609060101010101" pitchFamily="49" charset="-122"/>
                <a:cs typeface="+mn-cs"/>
              </a:rPr>
              <a:t>不包括</a:t>
            </a:r>
            <a:r>
              <a:rPr kumimoji="0" lang="en-US" altLang="zh-CN"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rPr>
              <a:t>“</a:t>
            </a:r>
            <a:r>
              <a:rPr kumimoji="0" lang="zh-CN" altLang="en-US"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rPr>
              <a:t>五险一金</a:t>
            </a:r>
            <a:r>
              <a:rPr kumimoji="0" lang="en-US" altLang="zh-CN"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rPr>
              <a:t>”</a:t>
            </a:r>
            <a:r>
              <a:rPr kumimoji="0" lang="zh-CN" altLang="en-US" sz="3600" b="0" i="0" u="none" strike="noStrike" kern="1200" cap="none" spc="0" normalizeH="0" baseline="0" noProof="1" dirty="0">
                <a:solidFill>
                  <a:srgbClr val="FFFF00"/>
                </a:solidFill>
                <a:latin typeface="黑体" panose="02010609060101010101" pitchFamily="49" charset="-122"/>
                <a:ea typeface="黑体" panose="02010609060101010101" pitchFamily="49" charset="-122"/>
                <a:cs typeface="+mn-cs"/>
              </a:rPr>
              <a:t>单位缴纳部分</a:t>
            </a:r>
            <a:r>
              <a:rPr kumimoji="0" lang="zh-CN" altLang="en-US"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rPr>
              <a:t>。</a:t>
            </a:r>
            <a:endParaRPr kumimoji="0" lang="zh-CN" altLang="en-US"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endParaRPr>
          </a:p>
          <a:p>
            <a:pPr marL="342900" marR="0" indent="-342900" algn="l" defTabSz="914400" rtl="0">
              <a:lnSpc>
                <a:spcPct val="90000"/>
              </a:lnSpc>
              <a:spcBef>
                <a:spcPts val="0"/>
              </a:spcBef>
              <a:spcAft>
                <a:spcPts val="1500"/>
              </a:spcAft>
              <a:buClrTx/>
              <a:buSzTx/>
              <a:buFont typeface="Wingdings" panose="05000000000000000000" pitchFamily="2" charset="2"/>
              <a:buChar char="Ø"/>
            </a:pPr>
            <a:r>
              <a:rPr kumimoji="0" lang="zh-CN" altLang="en-US" sz="3600" b="0" i="0" u="none" strike="noStrike" kern="1200" cap="none" spc="0" normalizeH="0" baseline="0" noProof="1" dirty="0">
                <a:solidFill>
                  <a:srgbClr val="FFFF66"/>
                </a:solidFill>
                <a:latin typeface="黑体" panose="02010609060101010101" pitchFamily="49" charset="-122"/>
                <a:ea typeface="黑体" panose="02010609060101010101" pitchFamily="49" charset="-122"/>
                <a:cs typeface="+mn-cs"/>
                <a:sym typeface="宋体" panose="02010600030101010101" pitchFamily="2" charset="-122"/>
              </a:rPr>
              <a:t>遵循</a:t>
            </a:r>
            <a:r>
              <a:rPr kumimoji="0" lang="en-US" altLang="zh-CN" sz="3600" b="0" i="0" u="none" strike="noStrike" kern="1200" cap="none" spc="0" normalizeH="0" baseline="0" noProof="1" dirty="0">
                <a:solidFill>
                  <a:srgbClr val="FFFF66"/>
                </a:solidFill>
                <a:latin typeface="黑体" panose="02010609060101010101" pitchFamily="49" charset="-122"/>
                <a:ea typeface="黑体" panose="02010609060101010101" pitchFamily="49" charset="-122"/>
                <a:cs typeface="+mn-cs"/>
                <a:sym typeface="宋体" panose="02010600030101010101" pitchFamily="2" charset="-122"/>
              </a:rPr>
              <a:t>“</a:t>
            </a:r>
            <a:r>
              <a:rPr kumimoji="0" lang="zh-CN" altLang="en-US" sz="3600" b="0" i="0" u="none" strike="noStrike" kern="1200" cap="none" spc="0" normalizeH="0" baseline="0" noProof="1" dirty="0">
                <a:solidFill>
                  <a:srgbClr val="FFFF66"/>
                </a:solidFill>
                <a:latin typeface="黑体" panose="02010609060101010101" pitchFamily="49" charset="-122"/>
                <a:ea typeface="黑体" panose="02010609060101010101" pitchFamily="49" charset="-122"/>
                <a:cs typeface="+mn-cs"/>
                <a:sym typeface="宋体" panose="02010600030101010101" pitchFamily="2" charset="-122"/>
              </a:rPr>
              <a:t>实际发放</a:t>
            </a:r>
            <a:r>
              <a:rPr kumimoji="0" lang="en-US" altLang="zh-CN" sz="3600" b="0" i="0" u="none" strike="noStrike" kern="1200" cap="none" spc="0" normalizeH="0" baseline="0" noProof="1" dirty="0">
                <a:solidFill>
                  <a:srgbClr val="FFFF66"/>
                </a:solidFill>
                <a:latin typeface="黑体" panose="02010609060101010101" pitchFamily="49" charset="-122"/>
                <a:ea typeface="黑体" panose="02010609060101010101" pitchFamily="49" charset="-122"/>
                <a:cs typeface="+mn-cs"/>
                <a:sym typeface="宋体" panose="02010600030101010101" pitchFamily="2" charset="-122"/>
              </a:rPr>
              <a:t>”</a:t>
            </a:r>
            <a:r>
              <a:rPr kumimoji="0" lang="zh-CN" altLang="en-US" sz="3600" b="0" i="0" u="none" strike="noStrike" kern="1200" cap="none" spc="0" normalizeH="0" baseline="0" noProof="1" dirty="0">
                <a:solidFill>
                  <a:srgbClr val="FFFF66"/>
                </a:solidFill>
                <a:latin typeface="黑体" panose="02010609060101010101" pitchFamily="49" charset="-122"/>
                <a:ea typeface="黑体" panose="02010609060101010101" pitchFamily="49" charset="-122"/>
                <a:cs typeface="+mn-cs"/>
                <a:sym typeface="宋体" panose="02010600030101010101" pitchFamily="2" charset="-122"/>
              </a:rPr>
              <a:t>原则。</a:t>
            </a:r>
            <a:r>
              <a:rPr kumimoji="0" lang="zh-CN" altLang="en-US"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sym typeface="宋体" panose="02010600030101010101" pitchFamily="2" charset="-122"/>
              </a:rPr>
              <a:t>以工资发放的时间为统计，什么时候发放，什么时候统计。</a:t>
            </a:r>
            <a:endParaRPr kumimoji="0" lang="zh-CN" altLang="en-US" sz="3600" b="0" i="0" u="none" strike="noStrike" kern="1200" cap="none" spc="0" normalizeH="0" baseline="0" noProof="1" dirty="0">
              <a:solidFill>
                <a:srgbClr val="FFFF66"/>
              </a:solidFill>
              <a:latin typeface="黑体" panose="02010609060101010101" pitchFamily="49" charset="-122"/>
              <a:ea typeface="黑体" panose="02010609060101010101" pitchFamily="49" charset="-122"/>
              <a:cs typeface="+mn-cs"/>
            </a:endParaRPr>
          </a:p>
          <a:p>
            <a:pPr marL="342900" marR="0" indent="-342900" algn="l" defTabSz="914400" rtl="0">
              <a:lnSpc>
                <a:spcPct val="90000"/>
              </a:lnSpc>
              <a:spcBef>
                <a:spcPts val="0"/>
              </a:spcBef>
              <a:spcAft>
                <a:spcPts val="1500"/>
              </a:spcAft>
              <a:buClrTx/>
              <a:buSzTx/>
              <a:buFont typeface="Wingdings" panose="05000000000000000000" pitchFamily="2" charset="2"/>
              <a:buChar char="Ø"/>
            </a:pPr>
            <a:r>
              <a:rPr kumimoji="0" lang="zh-CN" altLang="en-US"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sym typeface="宋体" panose="02010600030101010101" pitchFamily="2" charset="-122"/>
              </a:rPr>
              <a:t>发放给个人可以</a:t>
            </a:r>
            <a:r>
              <a:rPr kumimoji="0" lang="zh-CN" altLang="en-US" sz="3600" b="0" i="0" u="none" strike="noStrike" kern="1200" cap="none" spc="0" normalizeH="0" baseline="0" noProof="1" dirty="0">
                <a:solidFill>
                  <a:srgbClr val="FFFF00"/>
                </a:solidFill>
                <a:latin typeface="黑体" panose="02010609060101010101" pitchFamily="49" charset="-122"/>
                <a:ea typeface="黑体" panose="02010609060101010101" pitchFamily="49" charset="-122"/>
                <a:cs typeface="+mn-cs"/>
                <a:sym typeface="宋体" panose="02010600030101010101" pitchFamily="2" charset="-122"/>
              </a:rPr>
              <a:t>自由支配</a:t>
            </a:r>
            <a:r>
              <a:rPr kumimoji="0" lang="zh-CN" altLang="en-US"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sym typeface="宋体" panose="02010600030101010101" pitchFamily="2" charset="-122"/>
              </a:rPr>
              <a:t>。</a:t>
            </a:r>
            <a:endParaRPr kumimoji="0" lang="zh-CN" altLang="en-US" sz="3600" b="0" i="0" u="none" strike="noStrike" kern="1200" cap="none" spc="0" normalizeH="0" baseline="0" noProof="1" dirty="0">
              <a:solidFill>
                <a:schemeClr val="bg1"/>
              </a:solidFill>
              <a:latin typeface="黑体" panose="02010609060101010101" pitchFamily="49" charset="-122"/>
              <a:ea typeface="黑体" panose="02010609060101010101" pitchFamily="49" charset="-122"/>
              <a:cs typeface="+mn-cs"/>
              <a:sym typeface="宋体" panose="02010600030101010101" pitchFamily="2" charset="-122"/>
            </a:endParaRPr>
          </a:p>
          <a:p>
            <a:pPr marL="342900" marR="0" indent="-342900" algn="l" defTabSz="914400" rtl="0">
              <a:lnSpc>
                <a:spcPct val="90000"/>
              </a:lnSpc>
              <a:spcBef>
                <a:spcPts val="0"/>
              </a:spcBef>
              <a:spcAft>
                <a:spcPts val="1500"/>
              </a:spcAft>
              <a:buClrTx/>
              <a:buSzTx/>
              <a:buFont typeface="Wingdings" panose="05000000000000000000" pitchFamily="2" charset="2"/>
              <a:buChar char="Ø"/>
            </a:pPr>
            <a:r>
              <a:rPr lang="zh-CN" altLang="en-US" sz="3600" dirty="0">
                <a:solidFill>
                  <a:srgbClr val="FF0000"/>
                </a:solidFill>
                <a:latin typeface="Times New Roman" panose="02020603050405020304" pitchFamily="18" charset="0"/>
                <a:ea typeface="黑体" panose="02010609060101010101" pitchFamily="49" charset="-122"/>
                <a:sym typeface="+mn-ea"/>
              </a:rPr>
              <a:t>需要明确</a:t>
            </a:r>
            <a:r>
              <a:rPr lang="zh-CN" altLang="en-US" sz="3600" dirty="0">
                <a:solidFill>
                  <a:schemeClr val="bg1"/>
                </a:solidFill>
                <a:latin typeface="Times New Roman" panose="02020603050405020304" pitchFamily="18" charset="0"/>
                <a:ea typeface="黑体" panose="02010609060101010101" pitchFamily="49" charset="-122"/>
                <a:sym typeface="+mn-ea"/>
              </a:rPr>
              <a:t>的是工资总额不包括从单位</a:t>
            </a:r>
            <a:r>
              <a:rPr lang="zh-CN" altLang="en-US" sz="3600" dirty="0">
                <a:solidFill>
                  <a:srgbClr val="FFFF00"/>
                </a:solidFill>
                <a:latin typeface="Times New Roman" panose="02020603050405020304" pitchFamily="18" charset="0"/>
                <a:ea typeface="黑体" panose="02010609060101010101" pitchFamily="49" charset="-122"/>
                <a:sym typeface="+mn-ea"/>
              </a:rPr>
              <a:t>工会经费</a:t>
            </a:r>
            <a:r>
              <a:rPr lang="zh-CN" altLang="en-US" sz="3600" dirty="0">
                <a:solidFill>
                  <a:schemeClr val="bg1"/>
                </a:solidFill>
                <a:latin typeface="Times New Roman" panose="02020603050405020304" pitchFamily="18" charset="0"/>
                <a:ea typeface="黑体" panose="02010609060101010101" pitchFamily="49" charset="-122"/>
                <a:sym typeface="+mn-ea"/>
              </a:rPr>
              <a:t>或</a:t>
            </a:r>
            <a:r>
              <a:rPr lang="zh-CN" altLang="en-US" sz="3600" dirty="0">
                <a:solidFill>
                  <a:srgbClr val="FFFF00"/>
                </a:solidFill>
                <a:latin typeface="Times New Roman" panose="02020603050405020304" pitchFamily="18" charset="0"/>
                <a:ea typeface="黑体" panose="02010609060101010101" pitchFamily="49" charset="-122"/>
                <a:sym typeface="+mn-ea"/>
              </a:rPr>
              <a:t>工会账户</a:t>
            </a:r>
            <a:r>
              <a:rPr lang="zh-CN" altLang="en-US" sz="3600" dirty="0">
                <a:solidFill>
                  <a:schemeClr val="bg1"/>
                </a:solidFill>
                <a:latin typeface="Times New Roman" panose="02020603050405020304" pitchFamily="18" charset="0"/>
                <a:ea typeface="黑体" panose="02010609060101010101" pitchFamily="49" charset="-122"/>
                <a:sym typeface="+mn-ea"/>
              </a:rPr>
              <a:t>中发放的现金或实物。</a:t>
            </a:r>
            <a:br>
              <a:rPr lang="zh-CN" altLang="en-US" sz="3600" dirty="0">
                <a:solidFill>
                  <a:srgbClr val="3C22FE"/>
                </a:solidFill>
                <a:latin typeface="黑体" panose="02010609060101010101" pitchFamily="49" charset="-122"/>
                <a:ea typeface="黑体" panose="02010609060101010101" pitchFamily="49" charset="-122"/>
              </a:rPr>
            </a:br>
            <a:endParaRPr kumimoji="0" lang="zh-CN" altLang="en-US" sz="3600" b="0" i="0" u="none" strike="noStrike" kern="1200" cap="none" spc="0" normalizeH="0" baseline="0" noProof="1" dirty="0">
              <a:solidFill>
                <a:schemeClr val="tx1"/>
              </a:solidFill>
              <a:latin typeface="黑体" panose="02010609060101010101" pitchFamily="49" charset="-122"/>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29005" y="213995"/>
            <a:ext cx="8214995" cy="6430645"/>
          </a:xfrm>
        </p:spPr>
        <p:txBody>
          <a:bodyPr>
            <a:noAutofit/>
          </a:bodyPr>
          <a:lstStyle/>
          <a:p>
            <a:pPr marL="0" indent="0" algn="just">
              <a:lnSpc>
                <a:spcPct val="120000"/>
              </a:lnSpc>
              <a:buNone/>
            </a:pPr>
            <a:r>
              <a:rPr lang="zh-CN" altLang="en-US" sz="3600" b="1" dirty="0">
                <a:solidFill>
                  <a:srgbClr val="FFFF00"/>
                </a:solidFill>
                <a:latin typeface="黑体" panose="02010609060101010101" pitchFamily="49" charset="-122"/>
                <a:ea typeface="黑体" panose="02010609060101010101" pitchFamily="49" charset="-122"/>
                <a:cs typeface="黑体" panose="02010609060101010101" pitchFamily="49" charset="-122"/>
              </a:rPr>
              <a:t>工资总额包括</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20000"/>
              </a:lnSpc>
              <a:buNone/>
            </a:pPr>
            <a:r>
              <a:rPr lang="en-US"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单位代扣的个人所得税；</a:t>
            </a:r>
            <a:endPar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20000"/>
              </a:lnSpc>
              <a:spcAft>
                <a:spcPts val="0"/>
              </a:spcAft>
              <a:buNone/>
            </a:pPr>
            <a:r>
              <a:rPr lang="en-US"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住房公积金和社会保险基金个人缴纳部分；</a:t>
            </a:r>
            <a:endPar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20000"/>
              </a:lnSpc>
              <a:spcAft>
                <a:spcPts val="0"/>
              </a:spcAft>
              <a:buNone/>
            </a:pPr>
            <a:r>
              <a:rPr lang="en-US"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3.</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单位从个人工资中直接为其代扣或代缴的房费、水费、电费、物业费等；</a:t>
            </a:r>
            <a:endPar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20000"/>
              </a:lnSpc>
              <a:spcAft>
                <a:spcPts val="0"/>
              </a:spcAft>
              <a:buNone/>
            </a:pPr>
            <a:r>
              <a:rPr lang="en-US"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4.</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单位发放的实物性质的以及各种形式的充值卡、购物卡（券）等</a:t>
            </a:r>
            <a:r>
              <a:rPr lang="zh-CN"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20000"/>
              </a:lnSpc>
              <a:spcAft>
                <a:spcPts val="0"/>
              </a:spcAft>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5.</a:t>
            </a:r>
            <a:r>
              <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取暖补贴、物业补贴、住房补贴、车改补贴等；</a:t>
            </a:r>
            <a:endPar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20000"/>
              </a:lnSpc>
              <a:spcAft>
                <a:spcPts val="0"/>
              </a:spcAft>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6.</a:t>
            </a:r>
            <a:r>
              <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高温津贴、技术性津贴、激励津贴等；</a:t>
            </a:r>
            <a:endPar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24255" y="64770"/>
            <a:ext cx="7886700" cy="6728460"/>
          </a:xfrm>
        </p:spPr>
        <p:txBody>
          <a:bodyPr>
            <a:noAutofit/>
          </a:bodyPr>
          <a:lstStyle/>
          <a:p>
            <a:pPr marL="0" indent="0" algn="just">
              <a:lnSpc>
                <a:spcPct val="100000"/>
              </a:lnSpc>
              <a:buNone/>
            </a:pPr>
            <a:r>
              <a:rPr lang="zh-CN" altLang="en-US" sz="3600" b="1" dirty="0">
                <a:solidFill>
                  <a:srgbClr val="FFFF00"/>
                </a:solidFill>
                <a:latin typeface="黑体" panose="02010609060101010101" pitchFamily="49" charset="-122"/>
                <a:ea typeface="黑体" panose="02010609060101010101" pitchFamily="49" charset="-122"/>
                <a:cs typeface="黑体" panose="02010609060101010101" pitchFamily="49" charset="-122"/>
              </a:rPr>
              <a:t>工资总额不包括</a:t>
            </a:r>
            <a:r>
              <a:rPr lang="zh-CN" altLang="zh-CN" sz="3600" b="1" dirty="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en-US" altLang="zh-CN" sz="36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00000"/>
              </a:lnSpc>
              <a:spcAft>
                <a:spcPts val="0"/>
              </a:spcAft>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病假、事假等情况扣款；</a:t>
            </a:r>
            <a:endPar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00000"/>
              </a:lnSpc>
              <a:spcAft>
                <a:spcPts val="0"/>
              </a:spcAft>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单位负担的</a:t>
            </a:r>
            <a:r>
              <a:rPr lang="zh-CN" altLang="en-US" sz="3000" dirty="0">
                <a:solidFill>
                  <a:schemeClr val="bg1"/>
                </a:solidFill>
                <a:latin typeface="黑体" panose="02010609060101010101" pitchFamily="49" charset="-122"/>
                <a:ea typeface="黑体" panose="02010609060101010101" pitchFamily="49" charset="-122"/>
                <a:cs typeface="黑体" panose="02010609060101010101" pitchFamily="49" charset="-122"/>
              </a:rPr>
              <a:t>五险一</a:t>
            </a:r>
            <a:r>
              <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金、补充养老保险（企业年金、职业年金）；</a:t>
            </a:r>
            <a:endPar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00000"/>
              </a:lnSpc>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3.</a:t>
            </a:r>
            <a:r>
              <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丧葬补助费、抚恤金、异地安家费、探亲路费、出差补助、人才引进补贴；</a:t>
            </a:r>
            <a:endPar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00000"/>
              </a:lnSpc>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4.</a:t>
            </a:r>
            <a:r>
              <a:rPr lang="zh-CN"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入股</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分红、股权激励兑现和各种资本性收益；</a:t>
            </a:r>
            <a:endPar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00000"/>
              </a:lnSpc>
              <a:spcAft>
                <a:spcPts val="0"/>
              </a:spcAft>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5.</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因使用劳务派遣人员而支付的管理费；</a:t>
            </a:r>
            <a:endPar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00000"/>
              </a:lnSpc>
              <a:spcAft>
                <a:spcPts val="0"/>
              </a:spcAft>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6.</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独生子女费</a:t>
            </a:r>
            <a:r>
              <a:rPr lang="zh-CN"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婴幼儿</a:t>
            </a:r>
            <a:r>
              <a:rPr lang="zh-CN"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奶费</a:t>
            </a:r>
            <a:r>
              <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、计划生育补助、独生子女奖励补助</a:t>
            </a:r>
            <a:r>
              <a:rPr lang="zh-CN"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等</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00000"/>
              </a:lnSpc>
              <a:spcAft>
                <a:spcPts val="0"/>
              </a:spcAft>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7.</a:t>
            </a:r>
            <a:r>
              <a:rPr lang="zh-CN"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单位支付的离职补偿金</a:t>
            </a:r>
            <a:r>
              <a:rPr lang="zh-CN"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等</a:t>
            </a:r>
            <a:r>
              <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0" algn="just">
              <a:lnSpc>
                <a:spcPct val="100000"/>
              </a:lnSpc>
              <a:spcAft>
                <a:spcPts val="0"/>
              </a:spcAft>
              <a:buNone/>
            </a:pPr>
            <a:r>
              <a:rPr lang="en-US" altLang="zh-CN"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8.</a:t>
            </a:r>
            <a:r>
              <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发给外单位人员的稿费、讲课费等。</a:t>
            </a:r>
            <a:endParaRPr lang="zh-CN" altLang="en-US" sz="3000" dirty="0" smtClean="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815465" y="591185"/>
            <a:ext cx="2385060" cy="675640"/>
          </a:xfrm>
          <a:prstGeom prst="rect">
            <a:avLst/>
          </a:prstGeom>
          <a:noFill/>
        </p:spPr>
        <p:txBody>
          <a:bodyPr wrap="square" rtlCol="0">
            <a:spAutoFit/>
          </a:bodyPr>
          <a:p>
            <a:r>
              <a:rPr lang="zh-CN" altLang="en-US" sz="3800" b="1">
                <a:solidFill>
                  <a:srgbClr val="FFFF00"/>
                </a:solidFill>
              </a:rPr>
              <a:t>劳务外包</a:t>
            </a:r>
            <a:endParaRPr lang="zh-CN" altLang="en-US" sz="3800" b="1">
              <a:solidFill>
                <a:srgbClr val="FFFF00"/>
              </a:solidFill>
            </a:endParaRPr>
          </a:p>
        </p:txBody>
      </p:sp>
      <p:sp>
        <p:nvSpPr>
          <p:cNvPr id="3" name="文本框 2"/>
          <p:cNvSpPr txBox="1"/>
          <p:nvPr/>
        </p:nvSpPr>
        <p:spPr>
          <a:xfrm>
            <a:off x="5942330" y="591185"/>
            <a:ext cx="2306320" cy="675640"/>
          </a:xfrm>
          <a:prstGeom prst="rect">
            <a:avLst/>
          </a:prstGeom>
          <a:noFill/>
        </p:spPr>
        <p:txBody>
          <a:bodyPr wrap="square" rtlCol="0">
            <a:spAutoFit/>
          </a:bodyPr>
          <a:p>
            <a:r>
              <a:rPr lang="zh-CN" altLang="en-US" sz="3800" b="1">
                <a:ln w="12700" cmpd="sng">
                  <a:noFill/>
                  <a:prstDash val="sysDot"/>
                </a:ln>
                <a:solidFill>
                  <a:srgbClr val="FFFF00"/>
                </a:solidFill>
                <a:effectLst/>
                <a:latin typeface="黑体" panose="02010609060101010101" pitchFamily="49" charset="-122"/>
                <a:cs typeface="+mj-cs"/>
                <a:sym typeface="+mn-ea"/>
              </a:rPr>
              <a:t>劳务派遣</a:t>
            </a:r>
            <a:endParaRPr lang="zh-CN" altLang="en-US" sz="3800"/>
          </a:p>
        </p:txBody>
      </p:sp>
      <p:cxnSp>
        <p:nvCxnSpPr>
          <p:cNvPr id="4" name="直接连接符 3"/>
          <p:cNvCxnSpPr/>
          <p:nvPr/>
        </p:nvCxnSpPr>
        <p:spPr>
          <a:xfrm>
            <a:off x="4769485" y="16510"/>
            <a:ext cx="50165" cy="6824980"/>
          </a:xfrm>
          <a:prstGeom prst="line">
            <a:avLst/>
          </a:prstGeom>
          <a:ln w="38100" cmpd="sng">
            <a:solidFill>
              <a:srgbClr val="FFFF00"/>
            </a:solidFill>
            <a:prstDash val="lgDash"/>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286510" y="1896110"/>
            <a:ext cx="3410585" cy="2306955"/>
          </a:xfrm>
          <a:prstGeom prst="rect">
            <a:avLst/>
          </a:prstGeom>
          <a:noFill/>
        </p:spPr>
        <p:txBody>
          <a:bodyPr wrap="square" rtlCol="0">
            <a:spAutoFit/>
          </a:bodyPr>
          <a:p>
            <a:r>
              <a:rPr lang="zh-CN" altLang="en-US" b="1">
                <a:solidFill>
                  <a:schemeClr val="bg1"/>
                </a:solidFill>
              </a:rPr>
              <a:t>劳务外包人员工资总额由劳务外包公司（承包单位）统计填报。</a:t>
            </a:r>
            <a:endParaRPr lang="zh-CN" altLang="en-US" b="1" dirty="0">
              <a:solidFill>
                <a:schemeClr val="bg1"/>
              </a:solidFill>
              <a:sym typeface="+mn-ea"/>
            </a:endParaRPr>
          </a:p>
        </p:txBody>
      </p:sp>
      <p:sp>
        <p:nvSpPr>
          <p:cNvPr id="12" name="文本框 11"/>
          <p:cNvSpPr txBox="1"/>
          <p:nvPr/>
        </p:nvSpPr>
        <p:spPr>
          <a:xfrm>
            <a:off x="5082540" y="1896110"/>
            <a:ext cx="4060825" cy="4523105"/>
          </a:xfrm>
          <a:prstGeom prst="rect">
            <a:avLst/>
          </a:prstGeom>
          <a:noFill/>
        </p:spPr>
        <p:txBody>
          <a:bodyPr wrap="square" rtlCol="0">
            <a:spAutoFit/>
          </a:bodyPr>
          <a:p>
            <a:r>
              <a:rPr lang="zh-CN" altLang="en-US" b="1" dirty="0">
                <a:solidFill>
                  <a:schemeClr val="bg1"/>
                </a:solidFill>
                <a:sym typeface="+mn-ea"/>
              </a:rPr>
              <a:t>无论用工单位是否直接支付劳动报酬，</a:t>
            </a:r>
            <a:r>
              <a:rPr lang="zh-CN" altLang="en-US" b="1">
                <a:solidFill>
                  <a:schemeClr val="bg1"/>
                </a:solidFill>
              </a:rPr>
              <a:t>劳务派遣人员工资总额均由实际用工单位统计填报，工资总额</a:t>
            </a:r>
            <a:r>
              <a:rPr lang="zh-CN" altLang="en-US" b="1">
                <a:solidFill>
                  <a:srgbClr val="FFFF00"/>
                </a:solidFill>
              </a:rPr>
              <a:t>不包括</a:t>
            </a:r>
            <a:r>
              <a:rPr lang="zh-CN" altLang="en-US" b="1">
                <a:solidFill>
                  <a:schemeClr val="bg1"/>
                </a:solidFill>
              </a:rPr>
              <a:t>因使用劳务派遣人员而支付的</a:t>
            </a:r>
            <a:r>
              <a:rPr lang="zh-CN" altLang="en-US" b="1">
                <a:solidFill>
                  <a:srgbClr val="FFFF00"/>
                </a:solidFill>
              </a:rPr>
              <a:t>管理费用</a:t>
            </a:r>
            <a:r>
              <a:rPr lang="zh-CN" altLang="en-US" b="1">
                <a:solidFill>
                  <a:schemeClr val="bg1"/>
                </a:solidFill>
              </a:rPr>
              <a:t>。</a:t>
            </a:r>
            <a:endParaRPr lang="zh-CN" altLang="en-US" b="1">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标题 125953"/>
          <p:cNvSpPr>
            <a:spLocks noGrp="1"/>
          </p:cNvSpPr>
          <p:nvPr>
            <p:ph type="title" idx="4294967295"/>
          </p:nvPr>
        </p:nvSpPr>
        <p:spPr>
          <a:xfrm>
            <a:off x="1143635" y="1936750"/>
            <a:ext cx="7302500" cy="2441575"/>
          </a:xfrm>
        </p:spPr>
        <p:txBody>
          <a:bodyPr anchor="ctr"/>
          <a:p>
            <a:pPr marL="0" marR="0" indent="0" algn="ctr" defTabSz="914400" rtl="0" eaLnBrk="0" fontAlgn="base" latinLnBrk="0" hangingPunct="0">
              <a:lnSpc>
                <a:spcPct val="100000"/>
              </a:lnSpc>
              <a:spcBef>
                <a:spcPts val="600"/>
              </a:spcBef>
              <a:spcAft>
                <a:spcPts val="700"/>
              </a:spcAft>
              <a:buClrTx/>
              <a:buSzTx/>
              <a:buFontTx/>
              <a:buNone/>
            </a:pPr>
            <a:r>
              <a:rPr kumimoji="0" lang="zh-CN" altLang="en-US" sz="4400" b="1" i="0" u="none" strike="noStrike" kern="1200" cap="none" spc="0" normalizeH="0" baseline="0" noProof="1">
                <a:ln w="12700" cmpd="sng">
                  <a:noFill/>
                  <a:prstDash val="sysDot"/>
                </a:ln>
                <a:solidFill>
                  <a:srgbClr val="FFFF00"/>
                </a:solidFill>
                <a:effectLst/>
                <a:latin typeface="黑体" panose="02010609060101010101" pitchFamily="49" charset="-122"/>
                <a:ea typeface="黑体" panose="02010609060101010101" pitchFamily="49" charset="-122"/>
                <a:cs typeface="+mj-cs"/>
              </a:rPr>
              <a:t>从业人员工资总额</a:t>
            </a:r>
            <a:r>
              <a:rPr kumimoji="0" lang="zh-CN" altLang="en-US" sz="4400" b="1" i="0" u="none" strike="noStrike" kern="1200" cap="none" spc="0" normalizeH="0" baseline="0" noProof="1">
                <a:ln w="12700" cmpd="sng">
                  <a:noFill/>
                  <a:prstDash val="sysDot"/>
                </a:ln>
                <a:solidFill>
                  <a:schemeClr val="bg1"/>
                </a:solidFill>
                <a:effectLst/>
                <a:latin typeface="黑体" panose="02010609060101010101" pitchFamily="49" charset="-122"/>
                <a:ea typeface="黑体" panose="02010609060101010101" pitchFamily="49" charset="-122"/>
                <a:cs typeface="+mj-cs"/>
              </a:rPr>
              <a:t>与</a:t>
            </a:r>
            <a:br>
              <a:rPr kumimoji="0" lang="zh-CN" altLang="en-US" sz="4400" b="1" i="0" u="none" strike="noStrike" kern="1200" cap="none" spc="0" normalizeH="0" baseline="0" noProof="1">
                <a:ln w="12700" cmpd="sng">
                  <a:noFill/>
                  <a:prstDash val="sysDot"/>
                </a:ln>
                <a:solidFill>
                  <a:schemeClr val="bg1"/>
                </a:solidFill>
                <a:effectLst/>
                <a:latin typeface="黑体" panose="02010609060101010101" pitchFamily="49" charset="-122"/>
                <a:ea typeface="黑体" panose="02010609060101010101" pitchFamily="49" charset="-122"/>
                <a:cs typeface="+mj-cs"/>
              </a:rPr>
            </a:br>
            <a:r>
              <a:rPr kumimoji="0" lang="zh-CN" altLang="en-US" sz="4400" b="1" i="0" u="none" strike="noStrike" kern="1200" cap="none" spc="0" normalizeH="0" baseline="0" noProof="1">
                <a:ln w="12700" cmpd="sng">
                  <a:noFill/>
                  <a:prstDash val="sysDot"/>
                </a:ln>
                <a:solidFill>
                  <a:srgbClr val="FFFF00"/>
                </a:solidFill>
                <a:effectLst/>
                <a:latin typeface="黑体" panose="02010609060101010101" pitchFamily="49" charset="-122"/>
                <a:ea typeface="黑体" panose="02010609060101010101" pitchFamily="49" charset="-122"/>
                <a:cs typeface="+mj-cs"/>
              </a:rPr>
              <a:t>应付职工薪酬</a:t>
            </a:r>
            <a:endParaRPr kumimoji="0" lang="zh-CN" altLang="en-US" sz="4400" b="1" i="0" u="none" strike="noStrike" kern="1200" cap="none" spc="0" normalizeH="0" baseline="0" noProof="1">
              <a:ln w="12700" cmpd="sng">
                <a:noFill/>
                <a:prstDash val="sysDot"/>
              </a:ln>
              <a:solidFill>
                <a:srgbClr val="FFFF00"/>
              </a:solidFill>
              <a:effectLst/>
              <a:latin typeface="黑体" panose="02010609060101010101" pitchFamily="49" charset="-122"/>
              <a:ea typeface="黑体" panose="02010609060101010101" pitchFamily="49" charset="-122"/>
              <a:cs typeface="+mj-cs"/>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6626" name="内容占位符 26625"/>
          <p:cNvGraphicFramePr/>
          <p:nvPr>
            <p:ph idx="4294967295"/>
            <p:custDataLst>
              <p:tags r:id="rId1"/>
            </p:custDataLst>
          </p:nvPr>
        </p:nvGraphicFramePr>
        <p:xfrm>
          <a:off x="130810" y="619125"/>
          <a:ext cx="8915400" cy="6075045"/>
        </p:xfrm>
        <a:graphic>
          <a:graphicData uri="http://schemas.openxmlformats.org/drawingml/2006/table">
            <a:tbl>
              <a:tblPr/>
              <a:tblGrid>
                <a:gridCol w="932180"/>
                <a:gridCol w="3991610"/>
                <a:gridCol w="3991610"/>
              </a:tblGrid>
              <a:tr h="482600">
                <a:tc>
                  <a:txBody>
                    <a:bodyPr wrap="square"/>
                    <a:lstStyle>
                      <a:lvl1pPr marL="342900" lvl="0" indent="-342900" algn="l" defTabSz="914400" eaLnBrk="0" fontAlgn="base" latinLnBrk="0" hangingPunct="0">
                        <a:lnSpc>
                          <a:spcPct val="100000"/>
                        </a:lnSpc>
                        <a:spcBef>
                          <a:spcPct val="20000"/>
                        </a:spcBef>
                        <a:spcAft>
                          <a:spcPct val="0"/>
                        </a:spcAft>
                        <a:buClrTx/>
                        <a:buSzTx/>
                        <a:buFontTx/>
                        <a:buChar char="•"/>
                        <a:defRPr sz="2800"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eaLnBrk="0" fontAlgn="base" latinLnBrk="0" hangingPunct="0">
                        <a:lnSpc>
                          <a:spcPct val="100000"/>
                        </a:lnSpc>
                        <a:spcBef>
                          <a:spcPct val="20000"/>
                        </a:spcBef>
                        <a:spcAft>
                          <a:spcPct val="0"/>
                        </a:spcAft>
                        <a:buClrTx/>
                        <a:buSzTx/>
                        <a:buFontTx/>
                        <a:buChar char="–"/>
                        <a:defRPr sz="2400" b="0"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eaLnBrk="0" fontAlgn="base" latinLnBrk="0" hangingPunct="0">
                        <a:lnSpc>
                          <a:spcPct val="100000"/>
                        </a:lnSpc>
                        <a:spcBef>
                          <a:spcPct val="20000"/>
                        </a:spcBef>
                        <a:spcAft>
                          <a:spcPct val="0"/>
                        </a:spcAft>
                        <a:buClrTx/>
                        <a:buSzTx/>
                        <a:buFontTx/>
                        <a:buChar char="•"/>
                        <a:defRPr sz="2000" b="0"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5pPr>
                    </a:lstStyle>
                    <a:p>
                      <a:pPr marL="0" lvl="0" indent="0" algn="ctr" fontAlgn="ctr">
                        <a:spcBef>
                          <a:spcPct val="0"/>
                        </a:spcBef>
                        <a:buNone/>
                      </a:pPr>
                      <a:endParaRPr lang="zh-CN" altLang="en-US" sz="1800">
                        <a:solidFill>
                          <a:schemeClr val="hlink"/>
                        </a:solidFill>
                        <a:latin typeface="Arial" panose="020B0604020202020204" pitchFamily="34" charset="0"/>
                      </a:endParaRPr>
                    </a:p>
                  </a:txBody>
                  <a:tcPr marL="117475" marR="117475" marT="58420" marB="58420" vert="horz" anchor="ctr">
                    <a:lnL cap="flat">
                      <a:noFill/>
                    </a:lnL>
                    <a:lnR w="3175" cap="flat" cmpd="sng">
                      <a:solidFill>
                        <a:srgbClr val="FF9900"/>
                      </a:solidFill>
                      <a:prstDash val="solid"/>
                      <a:headEnd type="none" w="med" len="med"/>
                      <a:tailEnd type="none" w="med" len="med"/>
                    </a:lnR>
                    <a:lnT cap="flat">
                      <a:noFill/>
                    </a:lnT>
                    <a:lnB w="3175" cap="flat" cmpd="sng">
                      <a:solidFill>
                        <a:srgbClr val="FF99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lrTx/>
                        <a:buSzTx/>
                        <a:buFontTx/>
                        <a:buChar char="•"/>
                        <a:defRPr sz="2800"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eaLnBrk="0" fontAlgn="base" latinLnBrk="0" hangingPunct="0">
                        <a:lnSpc>
                          <a:spcPct val="100000"/>
                        </a:lnSpc>
                        <a:spcBef>
                          <a:spcPct val="20000"/>
                        </a:spcBef>
                        <a:spcAft>
                          <a:spcPct val="0"/>
                        </a:spcAft>
                        <a:buClrTx/>
                        <a:buSzTx/>
                        <a:buFontTx/>
                        <a:buChar char="–"/>
                        <a:defRPr sz="2400" b="0"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eaLnBrk="0" fontAlgn="base" latinLnBrk="0" hangingPunct="0">
                        <a:lnSpc>
                          <a:spcPct val="100000"/>
                        </a:lnSpc>
                        <a:spcBef>
                          <a:spcPct val="20000"/>
                        </a:spcBef>
                        <a:spcAft>
                          <a:spcPct val="0"/>
                        </a:spcAft>
                        <a:buClrTx/>
                        <a:buSzTx/>
                        <a:buFontTx/>
                        <a:buChar char="•"/>
                        <a:defRPr sz="2000" b="0"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5pPr>
                    </a:lstStyle>
                    <a:p>
                      <a:pPr marL="0" lvl="0" indent="0" algn="ctr" fontAlgn="ctr">
                        <a:spcBef>
                          <a:spcPct val="0"/>
                        </a:spcBef>
                        <a:buNone/>
                      </a:pPr>
                      <a:r>
                        <a:rPr lang="zh-CN" altLang="en-US" sz="2400" b="1">
                          <a:solidFill>
                            <a:schemeClr val="bg1"/>
                          </a:solidFill>
                          <a:latin typeface="黑体" panose="02010609060101010101" pitchFamily="49" charset="-122"/>
                          <a:ea typeface="黑体" panose="02010609060101010101" pitchFamily="49" charset="-122"/>
                        </a:rPr>
                        <a:t>应付职工薪酬</a:t>
                      </a:r>
                      <a:endParaRPr lang="zh-CN" altLang="en-US" sz="2400" b="1">
                        <a:solidFill>
                          <a:schemeClr val="bg1"/>
                        </a:solidFill>
                        <a:latin typeface="黑体" panose="02010609060101010101" pitchFamily="49" charset="-122"/>
                        <a:ea typeface="黑体" panose="02010609060101010101" pitchFamily="49" charset="-122"/>
                      </a:endParaRPr>
                    </a:p>
                  </a:txBody>
                  <a:tcPr marL="117475" marR="117475" marT="58420" marB="58420" vert="horz" anchor="ctr">
                    <a:lnL w="3175" cap="flat" cmpd="sng">
                      <a:solidFill>
                        <a:srgbClr val="FF9900"/>
                      </a:solidFill>
                      <a:prstDash val="solid"/>
                      <a:headEnd type="none" w="med" len="med"/>
                      <a:tailEnd type="none" w="med" len="med"/>
                    </a:lnL>
                    <a:lnR w="3175" cap="flat" cmpd="sng">
                      <a:solidFill>
                        <a:srgbClr val="FF9900"/>
                      </a:solidFill>
                      <a:prstDash val="solid"/>
                      <a:headEnd type="none" w="med" len="med"/>
                      <a:tailEnd type="none" w="med" len="med"/>
                    </a:lnR>
                    <a:lnT w="3175" cap="flat" cmpd="sng">
                      <a:solidFill>
                        <a:srgbClr val="FF9900"/>
                      </a:solidFill>
                      <a:prstDash val="solid"/>
                      <a:headEnd type="none" w="med" len="med"/>
                      <a:tailEnd type="none" w="med" len="med"/>
                    </a:lnT>
                    <a:lnB w="3175" cap="flat" cmpd="sng">
                      <a:solidFill>
                        <a:srgbClr val="FF99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lrTx/>
                        <a:buSzTx/>
                        <a:buFontTx/>
                        <a:buChar char="•"/>
                        <a:defRPr sz="2800"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eaLnBrk="0" fontAlgn="base" latinLnBrk="0" hangingPunct="0">
                        <a:lnSpc>
                          <a:spcPct val="100000"/>
                        </a:lnSpc>
                        <a:spcBef>
                          <a:spcPct val="20000"/>
                        </a:spcBef>
                        <a:spcAft>
                          <a:spcPct val="0"/>
                        </a:spcAft>
                        <a:buClrTx/>
                        <a:buSzTx/>
                        <a:buFontTx/>
                        <a:buChar char="–"/>
                        <a:defRPr sz="2400" b="0"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eaLnBrk="0" fontAlgn="base" latinLnBrk="0" hangingPunct="0">
                        <a:lnSpc>
                          <a:spcPct val="100000"/>
                        </a:lnSpc>
                        <a:spcBef>
                          <a:spcPct val="20000"/>
                        </a:spcBef>
                        <a:spcAft>
                          <a:spcPct val="0"/>
                        </a:spcAft>
                        <a:buClrTx/>
                        <a:buSzTx/>
                        <a:buFontTx/>
                        <a:buChar char="•"/>
                        <a:defRPr sz="2000" b="0"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5pPr>
                    </a:lstStyle>
                    <a:p>
                      <a:pPr marL="0" lvl="0" indent="0" algn="ctr" fontAlgn="ctr">
                        <a:spcBef>
                          <a:spcPct val="0"/>
                        </a:spcBef>
                        <a:buNone/>
                      </a:pPr>
                      <a:r>
                        <a:rPr lang="zh-CN" altLang="en-US" sz="2400" b="1">
                          <a:solidFill>
                            <a:srgbClr val="F6FC14"/>
                          </a:solidFill>
                          <a:latin typeface="黑体" panose="02010609060101010101" pitchFamily="49" charset="-122"/>
                          <a:ea typeface="黑体" panose="02010609060101010101" pitchFamily="49" charset="-122"/>
                        </a:rPr>
                        <a:t>从业人员工资总额</a:t>
                      </a:r>
                      <a:endParaRPr lang="zh-CN" altLang="en-US" sz="2400" b="1">
                        <a:solidFill>
                          <a:srgbClr val="F6FC14"/>
                        </a:solidFill>
                        <a:latin typeface="黑体" panose="02010609060101010101" pitchFamily="49" charset="-122"/>
                        <a:ea typeface="黑体" panose="02010609060101010101" pitchFamily="49" charset="-122"/>
                      </a:endParaRPr>
                    </a:p>
                  </a:txBody>
                  <a:tcPr marL="117475" marR="117475" marT="58420" marB="58420" vert="horz" anchor="ctr">
                    <a:lnL w="3175" cap="flat" cmpd="sng">
                      <a:solidFill>
                        <a:srgbClr val="FF9900"/>
                      </a:solidFill>
                      <a:prstDash val="solid"/>
                      <a:headEnd type="none" w="med" len="med"/>
                      <a:tailEnd type="none" w="med" len="med"/>
                    </a:lnL>
                    <a:lnR cap="flat">
                      <a:noFill/>
                    </a:lnR>
                    <a:lnT w="3175" cap="flat" cmpd="sng">
                      <a:solidFill>
                        <a:srgbClr val="FF9900"/>
                      </a:solidFill>
                      <a:prstDash val="solid"/>
                      <a:headEnd type="none" w="med" len="med"/>
                      <a:tailEnd type="none" w="med" len="med"/>
                    </a:lnT>
                    <a:lnB w="3175" cap="flat" cmpd="sng">
                      <a:solidFill>
                        <a:srgbClr val="FF9900"/>
                      </a:solidFill>
                      <a:prstDash val="solid"/>
                      <a:headEnd type="none" w="med" len="med"/>
                      <a:tailEnd type="none" w="med" len="med"/>
                    </a:lnB>
                    <a:lnTlToBr>
                      <a:noFill/>
                    </a:lnTlToBr>
                    <a:lnBlToTr>
                      <a:noFill/>
                    </a:lnBlToTr>
                    <a:noFill/>
                  </a:tcPr>
                </a:tc>
              </a:tr>
              <a:tr h="895985">
                <a:tc>
                  <a:txBody>
                    <a:bodyPr/>
                    <a:p>
                      <a:pPr marL="0" lvl="0" indent="0" algn="l" fontAlgn="ctr">
                        <a:spcBef>
                          <a:spcPct val="0"/>
                        </a:spcBef>
                        <a:buNone/>
                      </a:pPr>
                      <a:r>
                        <a:rPr lang="zh-CN" altLang="en-US" sz="2400" b="1">
                          <a:solidFill>
                            <a:srgbClr val="FFFF00"/>
                          </a:solidFill>
                          <a:latin typeface="黑体" panose="02010609060101010101" pitchFamily="49" charset="-122"/>
                          <a:ea typeface="黑体" panose="02010609060101010101" pitchFamily="49" charset="-122"/>
                        </a:rPr>
                        <a:t>科目不同</a:t>
                      </a:r>
                      <a:endParaRPr lang="zh-CN" altLang="en-US" sz="2400" b="1">
                        <a:solidFill>
                          <a:srgbClr val="FFFF00"/>
                        </a:solidFill>
                        <a:latin typeface="黑体" panose="02010609060101010101" pitchFamily="49" charset="-122"/>
                        <a:ea typeface="黑体" panose="02010609060101010101" pitchFamily="49" charset="-122"/>
                      </a:endParaRPr>
                    </a:p>
                  </a:txBody>
                  <a:tcPr marL="117475" marR="117475" marT="58420" marB="58420" vert="horz" anchor="ctr">
                    <a:lnL cap="flat">
                      <a:noFill/>
                    </a:lnL>
                    <a:lnR w="3175" cap="flat" cmpd="sng">
                      <a:solidFill>
                        <a:srgbClr val="FF9900"/>
                      </a:solidFill>
                      <a:prstDash val="solid"/>
                      <a:headEnd type="none" w="med" len="med"/>
                      <a:tailEnd type="none" w="med" len="med"/>
                    </a:lnR>
                    <a:lnT cap="flat">
                      <a:noFill/>
                    </a:lnT>
                    <a:lnB w="3175" cap="flat" cmpd="sng">
                      <a:solidFill>
                        <a:srgbClr val="FF9900"/>
                      </a:solidFill>
                      <a:prstDash val="solid"/>
                      <a:headEnd type="none" w="med" len="med"/>
                      <a:tailEnd type="none" w="med" len="med"/>
                    </a:lnB>
                    <a:lnTlToBr>
                      <a:noFill/>
                    </a:lnTlToBr>
                    <a:lnBlToTr>
                      <a:noFill/>
                    </a:lnBlToTr>
                    <a:noFill/>
                  </a:tcPr>
                </a:tc>
                <a:tc>
                  <a:txBody>
                    <a:bodyPr/>
                    <a:p>
                      <a:pPr marL="0" lvl="0" indent="0" algn="l" fontAlgn="ctr">
                        <a:spcBef>
                          <a:spcPct val="0"/>
                        </a:spcBef>
                        <a:buNone/>
                      </a:pPr>
                      <a:r>
                        <a:rPr lang="zh-CN" altLang="en-US" sz="2300" b="1">
                          <a:solidFill>
                            <a:schemeClr val="bg1"/>
                          </a:solidFill>
                          <a:latin typeface="黑体" panose="02010609060101010101" pitchFamily="49" charset="-122"/>
                          <a:ea typeface="黑体" panose="02010609060101010101" pitchFamily="49" charset="-122"/>
                        </a:rPr>
                        <a:t>会计科目的贷方发生额，是计提数。</a:t>
                      </a:r>
                      <a:endParaRPr lang="zh-CN" altLang="en-US" sz="2300" b="1">
                        <a:solidFill>
                          <a:schemeClr val="bg1"/>
                        </a:solidFill>
                        <a:latin typeface="黑体" panose="02010609060101010101" pitchFamily="49" charset="-122"/>
                        <a:ea typeface="黑体" panose="02010609060101010101" pitchFamily="49" charset="-122"/>
                      </a:endParaRPr>
                    </a:p>
                  </a:txBody>
                  <a:tcPr marL="117475" marR="117475" marT="58420" marB="58420" vert="horz" anchor="ctr">
                    <a:lnL w="3175" cap="flat" cmpd="sng">
                      <a:solidFill>
                        <a:srgbClr val="FF9900"/>
                      </a:solidFill>
                      <a:prstDash val="solid"/>
                      <a:headEnd type="none" w="med" len="med"/>
                      <a:tailEnd type="none" w="med" len="med"/>
                    </a:lnL>
                    <a:lnR w="3175" cap="flat" cmpd="sng">
                      <a:solidFill>
                        <a:srgbClr val="FF9900"/>
                      </a:solidFill>
                      <a:prstDash val="solid"/>
                      <a:headEnd type="none" w="med" len="med"/>
                      <a:tailEnd type="none" w="med" len="med"/>
                    </a:lnR>
                    <a:lnT w="3175" cap="flat" cmpd="sng">
                      <a:solidFill>
                        <a:srgbClr val="FF9900"/>
                      </a:solidFill>
                      <a:prstDash val="solid"/>
                      <a:headEnd type="none" w="med" len="med"/>
                      <a:tailEnd type="none" w="med" len="med"/>
                    </a:lnT>
                    <a:lnB w="3175" cap="flat" cmpd="sng">
                      <a:solidFill>
                        <a:srgbClr val="FF9900"/>
                      </a:solidFill>
                      <a:prstDash val="solid"/>
                      <a:headEnd type="none" w="med" len="med"/>
                      <a:tailEnd type="none" w="med" len="med"/>
                    </a:lnB>
                    <a:lnTlToBr>
                      <a:noFill/>
                    </a:lnTlToBr>
                    <a:lnBlToTr>
                      <a:noFill/>
                    </a:lnBlToTr>
                    <a:noFill/>
                  </a:tcPr>
                </a:tc>
                <a:tc>
                  <a:txBody>
                    <a:bodyPr/>
                    <a:p>
                      <a:pPr marL="0" lvl="0" indent="0" algn="l" fontAlgn="ctr">
                        <a:spcBef>
                          <a:spcPct val="0"/>
                        </a:spcBef>
                        <a:buNone/>
                      </a:pPr>
                      <a:r>
                        <a:rPr lang="zh-CN" altLang="en-US" sz="2300" b="1">
                          <a:solidFill>
                            <a:srgbClr val="F6FC14"/>
                          </a:solidFill>
                          <a:latin typeface="黑体" panose="02010609060101010101" pitchFamily="49" charset="-122"/>
                          <a:ea typeface="黑体" panose="02010609060101010101" pitchFamily="49" charset="-122"/>
                          <a:sym typeface="+mn-ea"/>
                        </a:rPr>
                        <a:t>会计科目的</a:t>
                      </a:r>
                      <a:r>
                        <a:rPr lang="zh-CN" altLang="en-US" sz="2300" b="1">
                          <a:solidFill>
                            <a:srgbClr val="F6FC14"/>
                          </a:solidFill>
                          <a:latin typeface="黑体" panose="02010609060101010101" pitchFamily="49" charset="-122"/>
                          <a:ea typeface="黑体" panose="02010609060101010101" pitchFamily="49" charset="-122"/>
                        </a:rPr>
                        <a:t>借方发生额，是实发数。</a:t>
                      </a:r>
                      <a:endParaRPr lang="zh-CN" altLang="en-US" sz="2300" b="1">
                        <a:solidFill>
                          <a:srgbClr val="F6FC14"/>
                        </a:solidFill>
                        <a:latin typeface="黑体" panose="02010609060101010101" pitchFamily="49" charset="-122"/>
                        <a:ea typeface="黑体" panose="02010609060101010101" pitchFamily="49" charset="-122"/>
                      </a:endParaRPr>
                    </a:p>
                  </a:txBody>
                  <a:tcPr marL="117475" marR="117475" marT="58420" marB="58420" vert="horz" anchor="ctr">
                    <a:lnL w="3175" cap="flat" cmpd="sng">
                      <a:solidFill>
                        <a:srgbClr val="FF9900"/>
                      </a:solidFill>
                      <a:prstDash val="solid"/>
                      <a:headEnd type="none" w="med" len="med"/>
                      <a:tailEnd type="none" w="med" len="med"/>
                    </a:lnL>
                    <a:lnR cap="flat">
                      <a:noFill/>
                    </a:lnR>
                    <a:lnT w="3175" cap="flat" cmpd="sng">
                      <a:solidFill>
                        <a:srgbClr val="FF9900"/>
                      </a:solidFill>
                      <a:prstDash val="solid"/>
                      <a:headEnd type="none" w="med" len="med"/>
                      <a:tailEnd type="none" w="med" len="med"/>
                    </a:lnT>
                    <a:lnB w="3175" cap="flat" cmpd="sng">
                      <a:solidFill>
                        <a:srgbClr val="FF9900"/>
                      </a:solidFill>
                      <a:prstDash val="solid"/>
                      <a:headEnd type="none" w="med" len="med"/>
                      <a:tailEnd type="none" w="med" len="med"/>
                    </a:lnB>
                    <a:lnTlToBr>
                      <a:noFill/>
                    </a:lnTlToBr>
                    <a:lnBlToTr>
                      <a:noFill/>
                    </a:lnBlToTr>
                    <a:noFill/>
                  </a:tcPr>
                </a:tc>
              </a:tr>
              <a:tr h="4696460">
                <a:tc>
                  <a:txBody>
                    <a:bodyPr wrap="square"/>
                    <a:lstStyle>
                      <a:lvl1pPr marL="342900" lvl="0" indent="-342900" algn="l" defTabSz="914400" eaLnBrk="0" fontAlgn="base" latinLnBrk="0" hangingPunct="0">
                        <a:lnSpc>
                          <a:spcPct val="100000"/>
                        </a:lnSpc>
                        <a:spcBef>
                          <a:spcPct val="20000"/>
                        </a:spcBef>
                        <a:spcAft>
                          <a:spcPct val="0"/>
                        </a:spcAft>
                        <a:buClrTx/>
                        <a:buSzTx/>
                        <a:buFontTx/>
                        <a:buChar char="•"/>
                        <a:defRPr sz="2800"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eaLnBrk="0" fontAlgn="base" latinLnBrk="0" hangingPunct="0">
                        <a:lnSpc>
                          <a:spcPct val="100000"/>
                        </a:lnSpc>
                        <a:spcBef>
                          <a:spcPct val="20000"/>
                        </a:spcBef>
                        <a:spcAft>
                          <a:spcPct val="0"/>
                        </a:spcAft>
                        <a:buClrTx/>
                        <a:buSzTx/>
                        <a:buFontTx/>
                        <a:buChar char="–"/>
                        <a:defRPr sz="2400" b="0"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eaLnBrk="0" fontAlgn="base" latinLnBrk="0" hangingPunct="0">
                        <a:lnSpc>
                          <a:spcPct val="100000"/>
                        </a:lnSpc>
                        <a:spcBef>
                          <a:spcPct val="20000"/>
                        </a:spcBef>
                        <a:spcAft>
                          <a:spcPct val="0"/>
                        </a:spcAft>
                        <a:buClrTx/>
                        <a:buSzTx/>
                        <a:buFontTx/>
                        <a:buChar char="•"/>
                        <a:defRPr sz="2000" b="0"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5pPr>
                    </a:lstStyle>
                    <a:p>
                      <a:pPr marL="0" lvl="0" indent="0" fontAlgn="ctr">
                        <a:spcBef>
                          <a:spcPct val="0"/>
                        </a:spcBef>
                        <a:buNone/>
                      </a:pPr>
                      <a:r>
                        <a:rPr lang="zh-CN" altLang="en-US" sz="2400" b="1">
                          <a:solidFill>
                            <a:srgbClr val="FFFF00"/>
                          </a:solidFill>
                          <a:latin typeface="黑体" panose="02010609060101010101" pitchFamily="49" charset="-122"/>
                          <a:ea typeface="黑体" panose="02010609060101010101" pitchFamily="49" charset="-122"/>
                        </a:rPr>
                        <a:t>内容不同</a:t>
                      </a:r>
                      <a:endParaRPr lang="zh-CN" altLang="en-US" sz="2400" b="1">
                        <a:solidFill>
                          <a:srgbClr val="FFFF00"/>
                        </a:solidFill>
                        <a:latin typeface="黑体" panose="02010609060101010101" pitchFamily="49" charset="-122"/>
                        <a:ea typeface="黑体" panose="02010609060101010101" pitchFamily="49" charset="-122"/>
                      </a:endParaRPr>
                    </a:p>
                  </a:txBody>
                  <a:tcPr marL="117475" marR="117475" marT="58420" marB="58420" vert="horz" anchor="ctr">
                    <a:lnL cap="flat">
                      <a:noFill/>
                    </a:lnL>
                    <a:lnR w="3175" cap="flat" cmpd="sng">
                      <a:solidFill>
                        <a:srgbClr val="FF9900"/>
                      </a:solidFill>
                      <a:prstDash val="solid"/>
                      <a:headEnd type="none" w="med" len="med"/>
                      <a:tailEnd type="none" w="med" len="med"/>
                    </a:lnR>
                    <a:lnT w="3175" cap="flat" cmpd="sng">
                      <a:solidFill>
                        <a:srgbClr val="FF9900"/>
                      </a:solidFill>
                      <a:prstDash val="solid"/>
                      <a:headEnd type="none" w="med" len="med"/>
                      <a:tailEnd type="none" w="med" len="med"/>
                    </a:lnT>
                    <a:lnB w="3175" cap="flat" cmpd="sng">
                      <a:solidFill>
                        <a:srgbClr val="FF99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lrTx/>
                        <a:buSzTx/>
                        <a:buFontTx/>
                        <a:buChar char="•"/>
                        <a:defRPr sz="2800"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eaLnBrk="0" fontAlgn="base" latinLnBrk="0" hangingPunct="0">
                        <a:lnSpc>
                          <a:spcPct val="100000"/>
                        </a:lnSpc>
                        <a:spcBef>
                          <a:spcPct val="20000"/>
                        </a:spcBef>
                        <a:spcAft>
                          <a:spcPct val="0"/>
                        </a:spcAft>
                        <a:buClrTx/>
                        <a:buSzTx/>
                        <a:buFontTx/>
                        <a:buChar char="–"/>
                        <a:defRPr sz="2400" b="0"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eaLnBrk="0" fontAlgn="base" latinLnBrk="0" hangingPunct="0">
                        <a:lnSpc>
                          <a:spcPct val="100000"/>
                        </a:lnSpc>
                        <a:spcBef>
                          <a:spcPct val="20000"/>
                        </a:spcBef>
                        <a:spcAft>
                          <a:spcPct val="0"/>
                        </a:spcAft>
                        <a:buClrTx/>
                        <a:buSzTx/>
                        <a:buFontTx/>
                        <a:buChar char="•"/>
                        <a:defRPr sz="2000" b="0"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5pPr>
                    </a:lstStyle>
                    <a:p>
                      <a:pPr marL="0" lvl="0" indent="0" fontAlgn="ctr">
                        <a:spcBef>
                          <a:spcPct val="0"/>
                        </a:spcBef>
                        <a:buNone/>
                      </a:pPr>
                      <a:r>
                        <a:rPr lang="en-US" altLang="zh-CN" sz="2300" b="1" dirty="0">
                          <a:solidFill>
                            <a:schemeClr val="bg1"/>
                          </a:solidFill>
                          <a:latin typeface="黑体" panose="02010609060101010101" pitchFamily="49" charset="-122"/>
                          <a:ea typeface="黑体" panose="02010609060101010101" pitchFamily="49" charset="-122"/>
                        </a:rPr>
                        <a:t>“</a:t>
                      </a:r>
                      <a:r>
                        <a:rPr lang="zh-CN" altLang="en-US" sz="2300" b="1" dirty="0">
                          <a:solidFill>
                            <a:schemeClr val="bg1"/>
                          </a:solidFill>
                          <a:latin typeface="黑体" panose="02010609060101010101" pitchFamily="49" charset="-122"/>
                          <a:ea typeface="黑体" panose="02010609060101010101" pitchFamily="49" charset="-122"/>
                        </a:rPr>
                        <a:t>应付职工薪酬</a:t>
                      </a:r>
                      <a:r>
                        <a:rPr lang="en-US" altLang="zh-CN" sz="2300" b="1" dirty="0">
                          <a:solidFill>
                            <a:schemeClr val="bg1"/>
                          </a:solidFill>
                          <a:latin typeface="黑体" panose="02010609060101010101" pitchFamily="49" charset="-122"/>
                          <a:ea typeface="黑体" panose="02010609060101010101" pitchFamily="49" charset="-122"/>
                        </a:rPr>
                        <a:t>”</a:t>
                      </a:r>
                      <a:r>
                        <a:rPr lang="zh-CN" altLang="en-US" sz="2300" b="1" dirty="0">
                          <a:solidFill>
                            <a:schemeClr val="bg1"/>
                          </a:solidFill>
                          <a:latin typeface="黑体" panose="02010609060101010101" pitchFamily="49" charset="-122"/>
                          <a:ea typeface="黑体" panose="02010609060101010101" pitchFamily="49" charset="-122"/>
                        </a:rPr>
                        <a:t>包括工资、奖金、津贴和补贴，职工福利费，医疗保险费、养老保险费、失业保险费、工伤保险费和生育保险费等社会保险费，住房公积金，工会经费和职工教育经费，非货币性福利，因解除与职工的劳动关系给予的补偿，其他与获得职工提供的服务相关的支出。</a:t>
                      </a:r>
                      <a:endParaRPr lang="zh-CN" altLang="en-US" sz="2300" b="1" dirty="0">
                        <a:solidFill>
                          <a:schemeClr val="bg1"/>
                        </a:solidFill>
                        <a:latin typeface="黑体" panose="02010609060101010101" pitchFamily="49" charset="-122"/>
                        <a:ea typeface="黑体" panose="02010609060101010101" pitchFamily="49" charset="-122"/>
                      </a:endParaRPr>
                    </a:p>
                  </a:txBody>
                  <a:tcPr marL="117475" marR="117475" marT="58420" marB="58420" vert="horz" anchor="ctr">
                    <a:lnL w="3175" cap="flat" cmpd="sng">
                      <a:solidFill>
                        <a:srgbClr val="FF9900"/>
                      </a:solidFill>
                      <a:prstDash val="solid"/>
                      <a:headEnd type="none" w="med" len="med"/>
                      <a:tailEnd type="none" w="med" len="med"/>
                    </a:lnL>
                    <a:lnR w="3175" cap="flat" cmpd="sng">
                      <a:solidFill>
                        <a:srgbClr val="FF9900"/>
                      </a:solidFill>
                      <a:prstDash val="solid"/>
                      <a:headEnd type="none" w="med" len="med"/>
                      <a:tailEnd type="none" w="med" len="med"/>
                    </a:lnR>
                    <a:lnT w="3175" cap="flat" cmpd="sng">
                      <a:solidFill>
                        <a:srgbClr val="FF9900"/>
                      </a:solidFill>
                      <a:prstDash val="solid"/>
                      <a:headEnd type="none" w="med" len="med"/>
                      <a:tailEnd type="none" w="med" len="med"/>
                    </a:lnT>
                    <a:lnB w="3175" cap="flat" cmpd="sng">
                      <a:solidFill>
                        <a:srgbClr val="FF99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lrTx/>
                        <a:buSzTx/>
                        <a:buFontTx/>
                        <a:buChar char="•"/>
                        <a:defRPr sz="2800"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eaLnBrk="0" fontAlgn="base" latinLnBrk="0" hangingPunct="0">
                        <a:lnSpc>
                          <a:spcPct val="100000"/>
                        </a:lnSpc>
                        <a:spcBef>
                          <a:spcPct val="20000"/>
                        </a:spcBef>
                        <a:spcAft>
                          <a:spcPct val="0"/>
                        </a:spcAft>
                        <a:buClrTx/>
                        <a:buSzTx/>
                        <a:buFontTx/>
                        <a:buChar char="–"/>
                        <a:defRPr sz="2400" b="0"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eaLnBrk="0" fontAlgn="base" latinLnBrk="0" hangingPunct="0">
                        <a:lnSpc>
                          <a:spcPct val="100000"/>
                        </a:lnSpc>
                        <a:spcBef>
                          <a:spcPct val="20000"/>
                        </a:spcBef>
                        <a:spcAft>
                          <a:spcPct val="0"/>
                        </a:spcAft>
                        <a:buClrTx/>
                        <a:buSzTx/>
                        <a:buFontTx/>
                        <a:buChar char="•"/>
                        <a:defRPr sz="2000" b="0"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eaLnBrk="0" fontAlgn="base" latinLnBrk="0" hangingPunct="0">
                        <a:lnSpc>
                          <a:spcPct val="100000"/>
                        </a:lnSpc>
                        <a:spcBef>
                          <a:spcPct val="20000"/>
                        </a:spcBef>
                        <a:spcAft>
                          <a:spcPct val="0"/>
                        </a:spcAft>
                        <a:buClrTx/>
                        <a:buSzTx/>
                        <a:buFontTx/>
                        <a:buChar char="»"/>
                        <a:defRPr sz="1800" b="0" i="0" u="none" kern="1200" baseline="0">
                          <a:solidFill>
                            <a:schemeClr val="tx1"/>
                          </a:solidFill>
                          <a:latin typeface="Times New Roman" panose="02020603050405020304" pitchFamily="18" charset="0"/>
                          <a:ea typeface="宋体" panose="02010600030101010101" pitchFamily="2" charset="-122"/>
                        </a:defRPr>
                      </a:lvl5pPr>
                    </a:lstStyle>
                    <a:p>
                      <a:pPr marL="0" lvl="0" indent="0" fontAlgn="ctr">
                        <a:spcBef>
                          <a:spcPct val="0"/>
                        </a:spcBef>
                        <a:buNone/>
                      </a:pPr>
                      <a:r>
                        <a:rPr lang="en-US" altLang="zh-CN" sz="2300" b="1" dirty="0">
                          <a:solidFill>
                            <a:srgbClr val="FFFF66"/>
                          </a:solidFill>
                          <a:latin typeface="黑体" panose="02010609060101010101" pitchFamily="49" charset="-122"/>
                          <a:ea typeface="黑体" panose="02010609060101010101" pitchFamily="49" charset="-122"/>
                        </a:rPr>
                        <a:t>“</a:t>
                      </a:r>
                      <a:r>
                        <a:rPr lang="zh-CN" altLang="en-US" sz="2300" b="1" dirty="0">
                          <a:solidFill>
                            <a:srgbClr val="FFFF66"/>
                          </a:solidFill>
                          <a:latin typeface="黑体" panose="02010609060101010101" pitchFamily="49" charset="-122"/>
                          <a:ea typeface="黑体" panose="02010609060101010101" pitchFamily="49" charset="-122"/>
                        </a:rPr>
                        <a:t>工资总额</a:t>
                      </a:r>
                      <a:r>
                        <a:rPr lang="en-US" altLang="zh-CN" sz="2300" b="1" dirty="0">
                          <a:solidFill>
                            <a:srgbClr val="FFFF66"/>
                          </a:solidFill>
                          <a:latin typeface="黑体" panose="02010609060101010101" pitchFamily="49" charset="-122"/>
                          <a:ea typeface="黑体" panose="02010609060101010101" pitchFamily="49" charset="-122"/>
                        </a:rPr>
                        <a:t>”</a:t>
                      </a:r>
                      <a:r>
                        <a:rPr lang="zh-CN" altLang="en-US" sz="2300" b="1" dirty="0">
                          <a:solidFill>
                            <a:srgbClr val="FFFF66"/>
                          </a:solidFill>
                          <a:latin typeface="黑体" panose="02010609060101010101" pitchFamily="49" charset="-122"/>
                          <a:ea typeface="黑体" panose="02010609060101010101" pitchFamily="49" charset="-122"/>
                        </a:rPr>
                        <a:t>包括职工工资、奖金、津贴和补贴，</a:t>
                      </a:r>
                      <a:r>
                        <a:rPr lang="zh-CN" altLang="en-US" sz="2300" b="1" dirty="0">
                          <a:solidFill>
                            <a:srgbClr val="FFFF00"/>
                          </a:solidFill>
                          <a:latin typeface="黑体" panose="02010609060101010101" pitchFamily="49" charset="-122"/>
                          <a:ea typeface="黑体" panose="02010609060101010101" pitchFamily="49" charset="-122"/>
                          <a:sym typeface="+mn-ea"/>
                        </a:rPr>
                        <a:t>医疗保险费、养老保险费、失业保险费、工伤保险费和生育保险费等社会保险费及住房公积金个人缴纳部分。</a:t>
                      </a:r>
                      <a:endParaRPr lang="zh-CN" altLang="en-US" sz="2300" b="1" dirty="0">
                        <a:solidFill>
                          <a:srgbClr val="FFFF00"/>
                        </a:solidFill>
                        <a:latin typeface="黑体" panose="02010609060101010101" pitchFamily="49" charset="-122"/>
                        <a:ea typeface="黑体" panose="02010609060101010101" pitchFamily="49" charset="-122"/>
                        <a:sym typeface="+mn-ea"/>
                      </a:endParaRPr>
                    </a:p>
                  </a:txBody>
                  <a:tcPr marL="117475" marR="117475" marT="58420" marB="58420" vert="horz" anchor="ctr">
                    <a:lnL w="3175" cap="flat" cmpd="sng">
                      <a:solidFill>
                        <a:srgbClr val="FF9900"/>
                      </a:solidFill>
                      <a:prstDash val="solid"/>
                      <a:headEnd type="none" w="med" len="med"/>
                      <a:tailEnd type="none" w="med" len="med"/>
                    </a:lnL>
                    <a:lnR cap="flat">
                      <a:noFill/>
                    </a:lnR>
                    <a:lnT w="3175" cap="flat" cmpd="sng">
                      <a:solidFill>
                        <a:srgbClr val="FF9900"/>
                      </a:solidFill>
                      <a:prstDash val="solid"/>
                      <a:headEnd type="none" w="med" len="med"/>
                      <a:tailEnd type="none" w="med" len="med"/>
                    </a:lnT>
                    <a:lnB w="3175" cap="flat" cmpd="sng">
                      <a:solidFill>
                        <a:srgbClr val="FF99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1" name="内容占位符 2"/>
          <p:cNvSpPr>
            <a:spLocks noGrp="1"/>
          </p:cNvSpPr>
          <p:nvPr>
            <p:ph idx="4294967295"/>
          </p:nvPr>
        </p:nvSpPr>
        <p:spPr>
          <a:xfrm>
            <a:off x="1116330" y="1793875"/>
            <a:ext cx="7665085" cy="700405"/>
          </a:xfrm>
        </p:spPr>
        <p:txBody>
          <a:bodyPr lIns="90000" tIns="46800" rIns="90000" bIns="46800" anchor="t"/>
          <a:p>
            <a:pPr marL="0" indent="0" defTabSz="914400">
              <a:lnSpc>
                <a:spcPct val="80000"/>
              </a:lnSpc>
              <a:buNone/>
            </a:pP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免填指标，由程序自动计算得到</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2000"/>
              </a:lnSpc>
              <a:buNone/>
            </a:pP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
        <p:nvSpPr>
          <p:cNvPr id="13314" name="标题 1"/>
          <p:cNvSpPr/>
          <p:nvPr/>
        </p:nvSpPr>
        <p:spPr>
          <a:xfrm>
            <a:off x="1083310" y="488950"/>
            <a:ext cx="231838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zh-CN" sz="4000" b="1" strike="noStrike" noProof="1" dirty="0">
                <a:solidFill>
                  <a:schemeClr val="tx1"/>
                </a:solidFill>
                <a:effectLst/>
                <a:latin typeface="Times New Roman" panose="02020603050405020304" pitchFamily="18" charset="0"/>
                <a:ea typeface="黑体" panose="02010609060101010101" pitchFamily="49" charset="-122"/>
                <a:cs typeface="+mn-cs"/>
              </a:rPr>
              <a:t>平均工资</a:t>
            </a:r>
            <a:endParaRPr lang="zh-CN" altLang="zh-CN"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grpSp>
        <p:nvGrpSpPr>
          <p:cNvPr id="7" name="组合 6"/>
          <p:cNvGrpSpPr/>
          <p:nvPr/>
        </p:nvGrpSpPr>
        <p:grpSpPr>
          <a:xfrm>
            <a:off x="1297940" y="2987675"/>
            <a:ext cx="5723255" cy="2386965"/>
            <a:chOff x="2044" y="4705"/>
            <a:chExt cx="9013" cy="3759"/>
          </a:xfrm>
        </p:grpSpPr>
        <p:sp>
          <p:nvSpPr>
            <p:cNvPr id="2" name="圆角矩形 1"/>
            <p:cNvSpPr/>
            <p:nvPr/>
          </p:nvSpPr>
          <p:spPr>
            <a:xfrm>
              <a:off x="7068" y="6878"/>
              <a:ext cx="3453" cy="1587"/>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从业人员平均人数</a:t>
              </a:r>
              <a:endPar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
          <p:nvSpPr>
            <p:cNvPr id="3" name="圆角矩形 2"/>
            <p:cNvSpPr/>
            <p:nvPr/>
          </p:nvSpPr>
          <p:spPr>
            <a:xfrm>
              <a:off x="7042" y="4705"/>
              <a:ext cx="3453" cy="1587"/>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从业人员工资总额</a:t>
              </a:r>
              <a:endPar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
          <p:nvSpPr>
            <p:cNvPr id="4" name="圆角矩形 3"/>
            <p:cNvSpPr/>
            <p:nvPr/>
          </p:nvSpPr>
          <p:spPr>
            <a:xfrm>
              <a:off x="2044" y="5809"/>
              <a:ext cx="3453" cy="1587"/>
            </a:xfrm>
            <a:prstGeom prst="roundRect">
              <a:avLst/>
            </a:prstGeom>
            <a:solidFill>
              <a:schemeClr val="bg1"/>
            </a:solidFill>
            <a:ln w="381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从业人员平均工资</a:t>
              </a:r>
              <a:endPar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
          <p:nvSpPr>
            <p:cNvPr id="5" name="文本框 4"/>
            <p:cNvSpPr txBox="1"/>
            <p:nvPr/>
          </p:nvSpPr>
          <p:spPr>
            <a:xfrm>
              <a:off x="5662" y="6060"/>
              <a:ext cx="1425" cy="1016"/>
            </a:xfrm>
            <a:prstGeom prst="rect">
              <a:avLst/>
            </a:prstGeom>
            <a:noFill/>
          </p:spPr>
          <p:txBody>
            <a:bodyPr wrap="square" rtlCol="0">
              <a:spAutoFit/>
            </a:bodyPr>
            <a:p>
              <a:r>
                <a:rPr lang="zh-CN" altLang="en-US">
                  <a:solidFill>
                    <a:schemeClr val="bg1"/>
                  </a:solidFill>
                </a:rPr>
                <a:t>＝</a:t>
              </a:r>
              <a:endParaRPr lang="zh-CN" altLang="en-US">
                <a:solidFill>
                  <a:schemeClr val="bg1"/>
                </a:solidFill>
              </a:endParaRPr>
            </a:p>
          </p:txBody>
        </p:sp>
        <p:cxnSp>
          <p:nvCxnSpPr>
            <p:cNvPr id="6" name="直接连接符 5"/>
            <p:cNvCxnSpPr/>
            <p:nvPr/>
          </p:nvCxnSpPr>
          <p:spPr>
            <a:xfrm flipV="1">
              <a:off x="6861" y="6551"/>
              <a:ext cx="4196" cy="3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386205" y="2400300"/>
            <a:ext cx="7216775" cy="3412490"/>
          </a:xfrm>
          <a:prstGeom prst="rect">
            <a:avLst/>
          </a:prstGeom>
          <a:noFill/>
          <a:ln w="9525">
            <a:noFill/>
          </a:ln>
        </p:spPr>
        <p:txBody>
          <a:bodyPr wrap="square">
            <a:spAutoFit/>
          </a:bodyPr>
          <a:p>
            <a:pPr>
              <a:lnSpc>
                <a:spcPct val="120000"/>
              </a:lnSpc>
            </a:pPr>
            <a:r>
              <a:rPr lang="zh-CN">
                <a:solidFill>
                  <a:schemeClr val="bg1"/>
                </a:solidFill>
                <a:latin typeface="黑体" panose="02010609060101010101" pitchFamily="49" charset="-122"/>
              </a:rPr>
              <a:t>辖区内规模以上</a:t>
            </a:r>
            <a:r>
              <a:rPr lang="zh-CN">
                <a:solidFill>
                  <a:srgbClr val="FFFF00"/>
                </a:solidFill>
                <a:latin typeface="黑体" panose="02010609060101010101" pitchFamily="49" charset="-122"/>
              </a:rPr>
              <a:t>工业</a:t>
            </a:r>
            <a:r>
              <a:rPr lang="zh-CN">
                <a:solidFill>
                  <a:schemeClr val="bg1"/>
                </a:solidFill>
                <a:latin typeface="黑体" panose="02010609060101010101" pitchFamily="49" charset="-122"/>
              </a:rPr>
              <a:t>、有资质的</a:t>
            </a:r>
            <a:r>
              <a:rPr lang="zh-CN">
                <a:solidFill>
                  <a:srgbClr val="FFFF00"/>
                </a:solidFill>
                <a:latin typeface="黑体" panose="02010609060101010101" pitchFamily="49" charset="-122"/>
              </a:rPr>
              <a:t>建筑业</a:t>
            </a:r>
            <a:r>
              <a:rPr lang="zh-CN">
                <a:solidFill>
                  <a:schemeClr val="bg1"/>
                </a:solidFill>
                <a:latin typeface="黑体" panose="02010609060101010101" pitchFamily="49" charset="-122"/>
              </a:rPr>
              <a:t>、限额以上</a:t>
            </a:r>
            <a:r>
              <a:rPr lang="zh-CN">
                <a:solidFill>
                  <a:srgbClr val="FFFF00"/>
                </a:solidFill>
                <a:latin typeface="黑体" panose="02010609060101010101" pitchFamily="49" charset="-122"/>
              </a:rPr>
              <a:t>批发和零售业</a:t>
            </a:r>
            <a:r>
              <a:rPr lang="zh-CN">
                <a:solidFill>
                  <a:schemeClr val="bg1"/>
                </a:solidFill>
                <a:latin typeface="黑体" panose="02010609060101010101" pitchFamily="49" charset="-122"/>
              </a:rPr>
              <a:t>、限额以上</a:t>
            </a:r>
            <a:r>
              <a:rPr lang="zh-CN">
                <a:solidFill>
                  <a:srgbClr val="FFFF00"/>
                </a:solidFill>
                <a:latin typeface="黑体" panose="02010609060101010101" pitchFamily="49" charset="-122"/>
              </a:rPr>
              <a:t>住宿和餐饮业</a:t>
            </a:r>
            <a:r>
              <a:rPr lang="zh-CN">
                <a:solidFill>
                  <a:schemeClr val="bg1"/>
                </a:solidFill>
                <a:latin typeface="黑体" panose="02010609060101010101" pitchFamily="49" charset="-122"/>
              </a:rPr>
              <a:t>、有开发经营活动的全部</a:t>
            </a:r>
            <a:r>
              <a:rPr lang="zh-CN">
                <a:solidFill>
                  <a:srgbClr val="FFFF00"/>
                </a:solidFill>
                <a:latin typeface="黑体" panose="02010609060101010101" pitchFamily="49" charset="-122"/>
              </a:rPr>
              <a:t>房地产开发经营业</a:t>
            </a:r>
            <a:r>
              <a:rPr lang="zh-CN">
                <a:solidFill>
                  <a:schemeClr val="bg1"/>
                </a:solidFill>
                <a:latin typeface="黑体" panose="02010609060101010101" pitchFamily="49" charset="-122"/>
              </a:rPr>
              <a:t>、规模以上</a:t>
            </a:r>
            <a:r>
              <a:rPr lang="zh-CN">
                <a:solidFill>
                  <a:srgbClr val="FFFF00"/>
                </a:solidFill>
                <a:latin typeface="黑体" panose="02010609060101010101" pitchFamily="49" charset="-122"/>
              </a:rPr>
              <a:t>服务业</a:t>
            </a:r>
            <a:r>
              <a:rPr lang="zh-CN">
                <a:solidFill>
                  <a:schemeClr val="bg1"/>
                </a:solidFill>
                <a:latin typeface="黑体" panose="02010609060101010101" pitchFamily="49" charset="-122"/>
              </a:rPr>
              <a:t>法人单位</a:t>
            </a:r>
            <a:endParaRPr lang="zh-CN" altLang="en-US">
              <a:solidFill>
                <a:schemeClr val="bg1"/>
              </a:solidFill>
              <a:latin typeface="黑体" panose="02010609060101010101" pitchFamily="49" charset="-122"/>
            </a:endParaRPr>
          </a:p>
        </p:txBody>
      </p:sp>
      <p:cxnSp>
        <p:nvCxnSpPr>
          <p:cNvPr id="37" name="直接连接符 36"/>
          <p:cNvCxnSpPr/>
          <p:nvPr/>
        </p:nvCxnSpPr>
        <p:spPr>
          <a:xfrm>
            <a:off x="1074420" y="1051560"/>
            <a:ext cx="2705100" cy="127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188085" y="125095"/>
            <a:ext cx="5923280"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统计范围</a:t>
            </a:r>
            <a:endParaRPr lang="zh-CN" altLang="en-US" sz="4400" b="1">
              <a:solidFill>
                <a:srgbClr val="FFFF0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410335" y="1586230"/>
            <a:ext cx="7193280" cy="675640"/>
          </a:xfrm>
          <a:prstGeom prst="rect">
            <a:avLst/>
          </a:prstGeom>
          <a:noFill/>
        </p:spPr>
        <p:txBody>
          <a:bodyPr wrap="square" rtlCol="0">
            <a:spAutoFit/>
          </a:bodyPr>
          <a:p>
            <a:r>
              <a:rPr lang="zh-CN" altLang="en-US" sz="3800" b="1">
                <a:solidFill>
                  <a:srgbClr val="FFFF00"/>
                </a:solidFill>
                <a:latin typeface="黑体" panose="02010609060101010101" pitchFamily="49" charset="-122"/>
                <a:cs typeface="黑体" panose="02010609060101010101" pitchFamily="49" charset="-122"/>
              </a:rPr>
              <a:t>一套表（</a:t>
            </a:r>
            <a:r>
              <a:rPr lang="en-US" altLang="zh-CN" sz="3800" b="1">
                <a:solidFill>
                  <a:srgbClr val="FFFF00"/>
                </a:solidFill>
                <a:latin typeface="黑体" panose="02010609060101010101" pitchFamily="49" charset="-122"/>
                <a:cs typeface="黑体" panose="02010609060101010101" pitchFamily="49" charset="-122"/>
              </a:rPr>
              <a:t>102-1</a:t>
            </a:r>
            <a:r>
              <a:rPr lang="zh-CN" altLang="en-US" sz="3800" b="1">
                <a:solidFill>
                  <a:srgbClr val="FFFF00"/>
                </a:solidFill>
                <a:latin typeface="黑体" panose="02010609060101010101" pitchFamily="49" charset="-122"/>
                <a:cs typeface="黑体" panose="02010609060101010101" pitchFamily="49" charset="-122"/>
              </a:rPr>
              <a:t>表和</a:t>
            </a:r>
            <a:r>
              <a:rPr lang="en-US" altLang="zh-CN" sz="3800" b="1">
                <a:solidFill>
                  <a:srgbClr val="FFFF00"/>
                </a:solidFill>
                <a:latin typeface="黑体" panose="02010609060101010101" pitchFamily="49" charset="-122"/>
                <a:cs typeface="黑体" panose="02010609060101010101" pitchFamily="49" charset="-122"/>
              </a:rPr>
              <a:t>202-1</a:t>
            </a:r>
            <a:r>
              <a:rPr lang="zh-CN" altLang="en-US" sz="3800" b="1">
                <a:solidFill>
                  <a:srgbClr val="FFFF00"/>
                </a:solidFill>
                <a:latin typeface="黑体" panose="02010609060101010101" pitchFamily="49" charset="-122"/>
                <a:cs typeface="黑体" panose="02010609060101010101" pitchFamily="49" charset="-122"/>
              </a:rPr>
              <a:t>表）：</a:t>
            </a:r>
            <a:endParaRPr lang="zh-CN" altLang="en-US" sz="3800" b="1">
              <a:solidFill>
                <a:srgbClr val="FFFF00"/>
              </a:solidFill>
              <a:latin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5" name="文本框 149505"/>
          <p:cNvSpPr txBox="1"/>
          <p:nvPr/>
        </p:nvSpPr>
        <p:spPr>
          <a:xfrm>
            <a:off x="7019925" y="6442075"/>
            <a:ext cx="184150" cy="304800"/>
          </a:xfrm>
          <a:prstGeom prst="rect">
            <a:avLst/>
          </a:prstGeom>
          <a:noFill/>
          <a:ln w="9525">
            <a:noFill/>
          </a:ln>
          <a:effectLst>
            <a:outerShdw dist="12700" algn="ctr" rotWithShape="0">
              <a:schemeClr val="folHlink"/>
            </a:outerShdw>
          </a:effectLst>
        </p:spPr>
        <p:txBody>
          <a:bodyPr wrap="none" anchor="t">
            <a:spAutoFit/>
          </a:bodyPr>
          <a:p>
            <a:endParaRPr lang="en-US" altLang="x-none" sz="1400" dirty="0">
              <a:solidFill>
                <a:srgbClr val="E2FF8F"/>
              </a:solidFill>
              <a:latin typeface="Arial" panose="020B0604020202020204" pitchFamily="34" charset="0"/>
              <a:ea typeface="宋体" panose="02010600030101010101" pitchFamily="2" charset="-122"/>
            </a:endParaRPr>
          </a:p>
        </p:txBody>
      </p:sp>
      <p:sp>
        <p:nvSpPr>
          <p:cNvPr id="134146" name="标题 149506"/>
          <p:cNvSpPr>
            <a:spLocks noGrp="1"/>
          </p:cNvSpPr>
          <p:nvPr>
            <p:ph type="title" idx="4294967295"/>
          </p:nvPr>
        </p:nvSpPr>
        <p:spPr>
          <a:xfrm>
            <a:off x="1022350" y="1130300"/>
            <a:ext cx="8121650" cy="5311775"/>
          </a:xfrm>
        </p:spPr>
        <p:txBody>
          <a:bodyPr lIns="101600" tIns="38100" rIns="76200" bIns="38100" anchor="b"/>
          <a:p>
            <a:pPr algn="l">
              <a:lnSpc>
                <a:spcPct val="130000"/>
              </a:lnSpc>
            </a:pPr>
            <a:r>
              <a:rPr lang="en-US" altLang="zh-CN" sz="4000" dirty="0">
                <a:solidFill>
                  <a:srgbClr val="0000FF"/>
                </a:solidFill>
              </a:rPr>
              <a:t>   </a:t>
            </a:r>
            <a:r>
              <a:rPr lang="en-US" altLang="zh-CN" sz="3000"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平均工资作为劳动力的价格是最重要的劳动力市场指标之一，它既是劳动者收入的主要来源，直接反映国民收入初次分配的基本情况和变化；也是企业生产成本的重要组成部分；</a:t>
            </a: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还是征缴和支付各项社会保险的重要依据；又是</a:t>
            </a:r>
            <a:r>
              <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rPr>
              <a:t>《</a:t>
            </a: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中华人民共和国赔偿法</a:t>
            </a:r>
            <a:r>
              <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rPr>
              <a:t>》</a:t>
            </a: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和有关法律确定国家赔偿和民事赔偿数额的主要依据。</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88085" y="158115"/>
            <a:ext cx="3604895"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主要内容</a:t>
            </a:r>
            <a:endParaRPr lang="zh-CN" altLang="en-US" sz="4400" b="1">
              <a:solidFill>
                <a:srgbClr val="FFFF00"/>
              </a:solidFill>
              <a:latin typeface="微软雅黑" panose="020B0503020204020204" pitchFamily="34" charset="-122"/>
              <a:ea typeface="微软雅黑" panose="020B0503020204020204" pitchFamily="34" charset="-122"/>
            </a:endParaRPr>
          </a:p>
        </p:txBody>
      </p:sp>
      <p:grpSp>
        <p:nvGrpSpPr>
          <p:cNvPr id="23" name="组合 15"/>
          <p:cNvGrpSpPr/>
          <p:nvPr/>
        </p:nvGrpSpPr>
        <p:grpSpPr>
          <a:xfrm rot="0">
            <a:off x="2453005" y="2127885"/>
            <a:ext cx="6207761" cy="673100"/>
            <a:chOff x="4247964" y="2134450"/>
            <a:chExt cx="4463199" cy="671186"/>
          </a:xfrm>
        </p:grpSpPr>
        <p:sp>
          <p:nvSpPr>
            <p:cNvPr id="9222" name="TextBox 6"/>
            <p:cNvSpPr txBox="1"/>
            <p:nvPr/>
          </p:nvSpPr>
          <p:spPr>
            <a:xfrm>
              <a:off x="4876172" y="2162311"/>
              <a:ext cx="3834991"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统计范围、报送时间等</a:t>
              </a:r>
              <a:endParaRPr lang="zh-CN" altLang="en-US" b="1" dirty="0">
                <a:solidFill>
                  <a:schemeClr val="bg1"/>
                </a:solidFill>
                <a:latin typeface="黑体" panose="02010609060101010101" pitchFamily="49" charset="-122"/>
              </a:endParaRPr>
            </a:p>
          </p:txBody>
        </p:sp>
        <p:sp>
          <p:nvSpPr>
            <p:cNvPr id="9223"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1</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21" name="组合 15"/>
          <p:cNvGrpSpPr/>
          <p:nvPr/>
        </p:nvGrpSpPr>
        <p:grpSpPr>
          <a:xfrm rot="0">
            <a:off x="2453005" y="2978785"/>
            <a:ext cx="4093210" cy="645160"/>
            <a:chOff x="4247964" y="2134450"/>
            <a:chExt cx="2942899" cy="643325"/>
          </a:xfrm>
        </p:grpSpPr>
        <p:sp>
          <p:nvSpPr>
            <p:cNvPr id="22" name="TextBox 6"/>
            <p:cNvSpPr txBox="1"/>
            <p:nvPr/>
          </p:nvSpPr>
          <p:spPr>
            <a:xfrm>
              <a:off x="4876172" y="2134450"/>
              <a:ext cx="2314691"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主要指标解释</a:t>
              </a:r>
              <a:endParaRPr lang="zh-CN" altLang="en-US" b="1" dirty="0">
                <a:solidFill>
                  <a:schemeClr val="bg1"/>
                </a:solidFill>
                <a:latin typeface="黑体" panose="02010609060101010101" pitchFamily="49" charset="-122"/>
              </a:endParaRPr>
            </a:p>
          </p:txBody>
        </p:sp>
        <p:sp>
          <p:nvSpPr>
            <p:cNvPr id="24"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2</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31" name="组合 15"/>
          <p:cNvGrpSpPr/>
          <p:nvPr/>
        </p:nvGrpSpPr>
        <p:grpSpPr>
          <a:xfrm rot="0">
            <a:off x="2458085" y="3782406"/>
            <a:ext cx="3815080" cy="645160"/>
            <a:chOff x="4247964" y="2118341"/>
            <a:chExt cx="2748535" cy="642981"/>
          </a:xfrm>
        </p:grpSpPr>
        <p:sp>
          <p:nvSpPr>
            <p:cNvPr id="32" name="TextBox 6"/>
            <p:cNvSpPr txBox="1"/>
            <p:nvPr/>
          </p:nvSpPr>
          <p:spPr>
            <a:xfrm>
              <a:off x="4873864" y="2118341"/>
              <a:ext cx="2122635" cy="642981"/>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常见问题</a:t>
              </a:r>
              <a:endParaRPr lang="zh-CN" altLang="en-US" b="1" dirty="0">
                <a:solidFill>
                  <a:schemeClr val="bg1"/>
                </a:solidFill>
                <a:latin typeface="黑体" panose="02010609060101010101" pitchFamily="49" charset="-122"/>
              </a:endParaRPr>
            </a:p>
          </p:txBody>
        </p:sp>
        <p:sp>
          <p:nvSpPr>
            <p:cNvPr id="33"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3</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34" name="组合 15"/>
          <p:cNvGrpSpPr/>
          <p:nvPr/>
        </p:nvGrpSpPr>
        <p:grpSpPr>
          <a:xfrm rot="0">
            <a:off x="2458085" y="4626610"/>
            <a:ext cx="4338956" cy="673100"/>
            <a:chOff x="4247964" y="2134450"/>
            <a:chExt cx="3119583" cy="671186"/>
          </a:xfrm>
        </p:grpSpPr>
        <p:sp>
          <p:nvSpPr>
            <p:cNvPr id="35" name="TextBox 6"/>
            <p:cNvSpPr txBox="1"/>
            <p:nvPr/>
          </p:nvSpPr>
          <p:spPr>
            <a:xfrm>
              <a:off x="4876172" y="2162311"/>
              <a:ext cx="2491375"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审核要点</a:t>
              </a:r>
              <a:endParaRPr lang="zh-CN" altLang="en-US" b="1" dirty="0">
                <a:solidFill>
                  <a:schemeClr val="bg1"/>
                </a:solidFill>
                <a:latin typeface="黑体" panose="02010609060101010101" pitchFamily="49" charset="-122"/>
              </a:endParaRPr>
            </a:p>
          </p:txBody>
        </p:sp>
        <p:sp>
          <p:nvSpPr>
            <p:cNvPr id="36"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4</a:t>
              </a:r>
              <a:endParaRPr lang="en-US" sz="3200">
                <a:solidFill>
                  <a:srgbClr val="FFFFFF"/>
                </a:solidFill>
                <a:latin typeface="Calibri" panose="020F0502020204030204" pitchFamily="34" charset="0"/>
                <a:ea typeface="微软雅黑" panose="020B0503020204020204" pitchFamily="34" charset="-122"/>
              </a:endParaRPr>
            </a:p>
          </p:txBody>
        </p:sp>
      </p:grpSp>
      <p:cxnSp>
        <p:nvCxnSpPr>
          <p:cNvPr id="9" name="直接连接符 8"/>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3275965" y="3647440"/>
            <a:ext cx="2160270" cy="8642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7457" name="内容占位符 2"/>
          <p:cNvSpPr>
            <a:spLocks noGrp="1"/>
          </p:cNvSpPr>
          <p:nvPr>
            <p:ph idx="4294967295"/>
          </p:nvPr>
        </p:nvSpPr>
        <p:spPr>
          <a:xfrm>
            <a:off x="1271905" y="685800"/>
            <a:ext cx="7720330" cy="5064125"/>
          </a:xfrm>
        </p:spPr>
        <p:txBody>
          <a:bodyPr lIns="90000" tIns="46800" rIns="90000" bIns="46800" anchor="t"/>
          <a:p>
            <a:pPr marL="0" indent="0" algn="l" defTabSz="914400">
              <a:lnSpc>
                <a:spcPts val="3000"/>
              </a:lnSpc>
              <a:buNone/>
            </a:pP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关于印发“</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1997</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年年报劳动统计问题解答”的通知</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设管司函（</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1997</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11</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号（摘选）</a:t>
            </a:r>
            <a:endPar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500"/>
              </a:lnSpc>
              <a:buNone/>
            </a:pPr>
            <a:endParaRPr lang="en-US" altLang="zh-CN" sz="2500" dirty="0">
              <a:solidFill>
                <a:schemeClr val="bg1"/>
              </a:solidFill>
              <a:sym typeface="黑体" panose="02010609060101010101" pitchFamily="49" charset="-122"/>
            </a:endParaRPr>
          </a:p>
          <a:p>
            <a:pPr marL="0" indent="0" defTabSz="914400">
              <a:lnSpc>
                <a:spcPts val="3500"/>
              </a:lnSpc>
              <a:buNone/>
            </a:pPr>
            <a:r>
              <a:rPr lang="zh-CN" altLang="en-US" sz="36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职工借调到外单位应如何统计？</a:t>
            </a:r>
            <a:endParaRPr lang="zh-CN" altLang="en-US" sz="36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500"/>
              </a:lnSpc>
              <a:buNone/>
            </a:pPr>
            <a:endParaRPr lang="en-US" altLang="zh-CN" sz="2900" b="1" u="sng"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500"/>
              </a:lnSpc>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*由完全支付工资的单位统计；</a:t>
            </a:r>
            <a:endPar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500"/>
              </a:lnSpc>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*若双方均发工资</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endPar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500"/>
              </a:lnSpc>
              <a:buNone/>
            </a:pP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由借出单位统计为在岗职工</a:t>
            </a:r>
            <a:endPar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500"/>
              </a:lnSpc>
              <a:buNone/>
            </a:pP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b.</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借用单位统计为其他从业人员</a:t>
            </a:r>
            <a:endPar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500"/>
              </a:lnSpc>
              <a:buNone/>
            </a:pP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c.</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发放工资统计在相应人员的工资总额中</a:t>
            </a:r>
            <a:endPar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0529" name="内容占位符 2"/>
          <p:cNvSpPr>
            <a:spLocks noGrp="1"/>
          </p:cNvSpPr>
          <p:nvPr>
            <p:ph idx="4294967295"/>
          </p:nvPr>
        </p:nvSpPr>
        <p:spPr>
          <a:xfrm>
            <a:off x="1068070" y="316230"/>
            <a:ext cx="7958455" cy="6319520"/>
          </a:xfrm>
        </p:spPr>
        <p:txBody>
          <a:bodyPr lIns="90000" tIns="46800" rIns="90000" bIns="46800" anchor="t"/>
          <a:p>
            <a:pPr marL="0" indent="0">
              <a:lnSpc>
                <a:spcPts val="3500"/>
              </a:lnSpc>
              <a:buNone/>
            </a:pP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关于印发“</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199</a:t>
            </a:r>
            <a:r>
              <a:rPr lang="tr-TR"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8</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年年报劳动统计新增指标解释及问题解答”的通知</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国统办字（</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1998</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20</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号（摘选）</a:t>
            </a:r>
            <a:endPar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ct val="120000"/>
              </a:lnSpc>
              <a:spcBef>
                <a:spcPts val="0"/>
              </a:spcBef>
              <a:buNone/>
            </a:pPr>
            <a:endPar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ct val="120000"/>
              </a:lnSpc>
              <a:spcBef>
                <a:spcPts val="0"/>
              </a:spcBef>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新出现的一些补贴项目（如住房补贴、电话补贴、伙食补贴等）是否统计为工资总额？</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ct val="120000"/>
              </a:lnSpc>
              <a:spcBef>
                <a:spcPts val="0"/>
              </a:spcBef>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*根据国家统计局</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关于房改补贴统计方法的通知</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（统制字</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[1992]80</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号文），住房补贴或房改补贴均应统计在工资总额中。电话补贴、伙食补贴实际上是发给职工的岗位津贴或补贴，因此应计入工资总额。</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1553" name="内容占位符 2"/>
          <p:cNvSpPr>
            <a:spLocks noGrp="1"/>
          </p:cNvSpPr>
          <p:nvPr>
            <p:ph idx="4294967295"/>
          </p:nvPr>
        </p:nvSpPr>
        <p:spPr>
          <a:xfrm>
            <a:off x="1168400" y="1181100"/>
            <a:ext cx="7653655" cy="5273675"/>
          </a:xfrm>
        </p:spPr>
        <p:txBody>
          <a:bodyPr lIns="90000" tIns="46800" rIns="90000" bIns="46800" anchor="t"/>
          <a:p>
            <a:pPr marL="0" indent="0" defTabSz="914400">
              <a:lnSpc>
                <a:spcPts val="3500"/>
              </a:lnSpc>
              <a:buNone/>
            </a:pP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关于印发“</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1999</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年年报劳动统计新增指标解释及问题解答”的通知</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国统办字（</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1999</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106</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号（摘选）</a:t>
            </a:r>
            <a:endPar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500"/>
              </a:lnSpc>
              <a:buNone/>
            </a:pP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500"/>
              </a:lnSpc>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外地派驻本地机构人员及招用的本地人员应如何统计？</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ts val="3000"/>
              </a:lnSpc>
              <a:buNone/>
            </a:pPr>
            <a:endParaRPr lang="en-US" altLang="zh-CN" sz="1500" b="1" u="sng" dirty="0">
              <a:solidFill>
                <a:schemeClr val="bg1"/>
              </a:solidFill>
              <a:sym typeface="黑体" panose="02010609060101010101" pitchFamily="49" charset="-122"/>
            </a:endParaRPr>
          </a:p>
          <a:p>
            <a:pPr marL="0" indent="0" defTabSz="914400">
              <a:lnSpc>
                <a:spcPts val="3500"/>
              </a:lnSpc>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*外地派驻本地的办事机构（如办事处、联络处），机构人员应由派出地统计。但办事机构兴办的在当地工商部门登记注册的法人单位应在本地统计。</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2577" name="内容占位符 2"/>
          <p:cNvSpPr>
            <a:spLocks noGrp="1"/>
          </p:cNvSpPr>
          <p:nvPr>
            <p:ph idx="4294967295"/>
          </p:nvPr>
        </p:nvSpPr>
        <p:spPr>
          <a:xfrm>
            <a:off x="1561148" y="1093153"/>
            <a:ext cx="7121525" cy="3852862"/>
          </a:xfrm>
        </p:spPr>
        <p:txBody>
          <a:bodyPr lIns="90000" tIns="46800" rIns="90000" bIns="46800" anchor="t"/>
          <a:p>
            <a:pPr marL="0" indent="0">
              <a:lnSpc>
                <a:spcPct val="120000"/>
              </a:lnSpc>
              <a:spcBef>
                <a:spcPts val="0"/>
              </a:spcBef>
              <a:buNone/>
            </a:pP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单位一次性发放或按月发放的旅游费、保险费、餐费、过节费、劳务费等，是否应统计为工资？</a:t>
            </a:r>
            <a:endParaRPr lang="en-US" altLang="zh-CN" sz="3600" dirty="0">
              <a:solidFill>
                <a:schemeClr val="bg1"/>
              </a:solidFill>
              <a:latin typeface="黑体" panose="02010609060101010101" pitchFamily="49" charset="-122"/>
              <a:ea typeface="黑体" panose="02010609060101010101" pitchFamily="49" charset="-122"/>
              <a:sym typeface="黑体" panose="02010609060101010101" pitchFamily="49" charset="-122"/>
            </a:endParaRPr>
          </a:p>
          <a:p>
            <a:pPr marL="0" indent="0">
              <a:lnSpc>
                <a:spcPct val="120000"/>
              </a:lnSpc>
              <a:spcBef>
                <a:spcPts val="0"/>
              </a:spcBef>
              <a:buNone/>
            </a:pPr>
            <a:endParaRPr lang="en-US" altLang="zh-CN" sz="2100" b="1" dirty="0">
              <a:solidFill>
                <a:srgbClr val="FFFF00"/>
              </a:solidFill>
              <a:sym typeface="黑体" panose="02010609060101010101" pitchFamily="49" charset="-122"/>
            </a:endParaRPr>
          </a:p>
          <a:p>
            <a:pPr marL="0" indent="0">
              <a:lnSpc>
                <a:spcPct val="120000"/>
              </a:lnSpc>
              <a:spcBef>
                <a:spcPts val="0"/>
              </a:spcBef>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*单位以各种名义发放的现金和实物，只要属于劳动报酬性质并且现行统计制度未明确规定不统计为工资的都应作为工资统计。</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1" name="内容占位符 2"/>
          <p:cNvSpPr>
            <a:spLocks noGrp="1"/>
          </p:cNvSpPr>
          <p:nvPr>
            <p:ph idx="4294967295"/>
          </p:nvPr>
        </p:nvSpPr>
        <p:spPr>
          <a:xfrm>
            <a:off x="1318578" y="1779588"/>
            <a:ext cx="7121525" cy="3852862"/>
          </a:xfrm>
        </p:spPr>
        <p:txBody>
          <a:bodyPr lIns="90000" tIns="46800" rIns="90000" bIns="46800" anchor="t"/>
          <a:p>
            <a:pPr marL="0" indent="0">
              <a:lnSpc>
                <a:spcPts val="3500"/>
              </a:lnSpc>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一次性买断工龄所支付给职工的费用应如何统计？</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ts val="3000"/>
              </a:lnSpc>
              <a:buNone/>
            </a:pPr>
            <a:endParaRPr lang="en-US" altLang="zh-CN" sz="21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ts val="3500"/>
              </a:lnSpc>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*单位一次性买断工龄所支付给职工的费用从性质上说属于保障性质而非劳动报酬性质，因此，不应统计为工资。企业破产时，给职工发的安置费，也不计入工资。</a:t>
            </a:r>
            <a:endPar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4625" name="内容占位符 2"/>
          <p:cNvSpPr>
            <a:spLocks noGrp="1"/>
          </p:cNvSpPr>
          <p:nvPr>
            <p:ph idx="4294967295"/>
          </p:nvPr>
        </p:nvSpPr>
        <p:spPr>
          <a:xfrm>
            <a:off x="987425" y="525780"/>
            <a:ext cx="8072120" cy="5473700"/>
          </a:xfrm>
        </p:spPr>
        <p:txBody>
          <a:bodyPr lIns="90000" tIns="46800" rIns="90000" bIns="46800" anchor="t"/>
          <a:p>
            <a:pPr marL="0" indent="0" defTabSz="914400">
              <a:lnSpc>
                <a:spcPct val="120000"/>
              </a:lnSpc>
              <a:spcBef>
                <a:spcPts val="0"/>
              </a:spcBef>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关于保险代理人如何统计？</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ct val="120000"/>
              </a:lnSpc>
              <a:spcBef>
                <a:spcPts val="0"/>
              </a:spcBef>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    经与银保监会沟通，代办员目前无专职和兼职之分！保险代理人与保险公司签定的是《保险代理人协议》，存在有底薪和提成或只有提成两种劳动报酬形式，这些代理人应统计在保险公司“其他从业人员”中，工资总额对应统计其底薪</a:t>
            </a:r>
            <a:r>
              <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提成。目前，保险公司对与本单位签定劳动合同的人员统计为“在岗职工”，签订保险代理人协议的统计为“其他从业人员”。</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49" name="内容占位符 2"/>
          <p:cNvSpPr>
            <a:spLocks noGrp="1"/>
          </p:cNvSpPr>
          <p:nvPr>
            <p:ph idx="4294967295"/>
          </p:nvPr>
        </p:nvSpPr>
        <p:spPr>
          <a:xfrm>
            <a:off x="1183005" y="771525"/>
            <a:ext cx="7831455" cy="5513705"/>
          </a:xfrm>
        </p:spPr>
        <p:txBody>
          <a:bodyPr lIns="90000" tIns="46800" rIns="90000" bIns="46800" anchor="t"/>
          <a:p>
            <a:pPr marL="0" indent="0">
              <a:lnSpc>
                <a:spcPts val="3000"/>
              </a:lnSpc>
              <a:buNone/>
            </a:pP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关于印发“</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2002</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年年报劳动统计新增指标解释及问题解答”的通知</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国统办字（</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2002</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20</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号（摘选）</a:t>
            </a:r>
            <a:endPar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ts val="3500"/>
              </a:lnSpc>
              <a:buNone/>
            </a:pPr>
            <a:endParaRPr lang="en-US" altLang="zh-CN" sz="20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ct val="120000"/>
              </a:lnSpc>
              <a:spcBef>
                <a:spcPts val="0"/>
              </a:spcBef>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单位为职工缴纳的补充养老保险、补充医疗保险、储蓄性保险及其他各种商业性保险如何统计？</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ct val="120000"/>
              </a:lnSpc>
              <a:spcBef>
                <a:spcPts val="0"/>
              </a:spcBef>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*单位为职工缴纳的补充养老保险和补充医疗保险暂不做工资总额统计，其他各种商业性保险其性质为劳动报酬，因此应计入工资统计。</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3" name="内容占位符 2"/>
          <p:cNvSpPr>
            <a:spLocks noGrp="1"/>
          </p:cNvSpPr>
          <p:nvPr>
            <p:ph idx="4294967295"/>
          </p:nvPr>
        </p:nvSpPr>
        <p:spPr>
          <a:xfrm>
            <a:off x="1052830" y="1041400"/>
            <a:ext cx="7797800" cy="4706620"/>
          </a:xfrm>
        </p:spPr>
        <p:txBody>
          <a:bodyPr lIns="90000" tIns="46800" rIns="90000" bIns="46800" anchor="t"/>
          <a:p>
            <a:pPr marL="0" indent="0" defTabSz="914400">
              <a:lnSpc>
                <a:spcPct val="120000"/>
              </a:lnSpc>
              <a:spcBef>
                <a:spcPts val="0"/>
              </a:spcBef>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由单位给职工个人实报实销的费用（如电话费、服装费等）如何统计？</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ct val="120000"/>
              </a:lnSpc>
              <a:spcBef>
                <a:spcPts val="0"/>
              </a:spcBef>
              <a:buNone/>
            </a:pPr>
            <a:endParaRPr lang="en-US" altLang="zh-CN" sz="1900" u="sng"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defTabSz="914400">
              <a:lnSpc>
                <a:spcPct val="120000"/>
              </a:lnSpc>
              <a:spcBef>
                <a:spcPts val="0"/>
              </a:spcBef>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*由单位给职工个人实报实销的职工个人家庭使用的固定电话话费、职工个人使用的手机费、职工个人购买的服装费（不包括工作服）等各种费用，其实质为岗位津贴或补贴，应计入工资统计。</a:t>
            </a:r>
            <a:endPar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188085" y="2328545"/>
            <a:ext cx="7642225" cy="4076700"/>
          </a:xfrm>
          <a:prstGeom prst="rect">
            <a:avLst/>
          </a:prstGeom>
          <a:noFill/>
          <a:ln w="9525">
            <a:noFill/>
          </a:ln>
        </p:spPr>
        <p:txBody>
          <a:bodyPr wrap="square">
            <a:spAutoFit/>
          </a:bodyPr>
          <a:p>
            <a:pPr>
              <a:lnSpc>
                <a:spcPct val="120000"/>
              </a:lnSpc>
            </a:pPr>
            <a:r>
              <a:rPr lang="zh-CN">
                <a:solidFill>
                  <a:schemeClr val="bg1"/>
                </a:solidFill>
                <a:latin typeface="黑体" panose="02010609060101010101" pitchFamily="49" charset="-122"/>
              </a:rPr>
              <a:t>辖区内除规模以上工业、有资质的建筑业、限额以上批发和零售业、限额以上住宿和餐饮业、有开发经营活动的全部房地产开发经营业、规模以上服务业法人单位以外的</a:t>
            </a:r>
            <a:r>
              <a:rPr lang="zh-CN">
                <a:solidFill>
                  <a:srgbClr val="FFFF00"/>
                </a:solidFill>
                <a:latin typeface="黑体" panose="02010609060101010101" pitchFamily="49" charset="-122"/>
              </a:rPr>
              <a:t>抽中样本法人单位。</a:t>
            </a:r>
            <a:endParaRPr lang="zh-CN">
              <a:solidFill>
                <a:srgbClr val="FFFF00"/>
              </a:solidFill>
              <a:latin typeface="黑体" panose="02010609060101010101" pitchFamily="49" charset="-122"/>
            </a:endParaRPr>
          </a:p>
        </p:txBody>
      </p:sp>
      <p:cxnSp>
        <p:nvCxnSpPr>
          <p:cNvPr id="37" name="直接连接符 36"/>
          <p:cNvCxnSpPr/>
          <p:nvPr/>
        </p:nvCxnSpPr>
        <p:spPr>
          <a:xfrm>
            <a:off x="1074420" y="1051560"/>
            <a:ext cx="2705100" cy="127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188085" y="125095"/>
            <a:ext cx="5923280"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统计范围</a:t>
            </a:r>
            <a:endParaRPr lang="zh-CN" altLang="en-US" sz="4400" b="1">
              <a:solidFill>
                <a:srgbClr val="FFFF0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188085" y="1586230"/>
            <a:ext cx="7729220" cy="675640"/>
          </a:xfrm>
          <a:prstGeom prst="rect">
            <a:avLst/>
          </a:prstGeom>
          <a:noFill/>
        </p:spPr>
        <p:txBody>
          <a:bodyPr wrap="square" rtlCol="0">
            <a:spAutoFit/>
          </a:bodyPr>
          <a:p>
            <a:r>
              <a:rPr lang="zh-CN" altLang="en-US" sz="3800" b="1">
                <a:solidFill>
                  <a:srgbClr val="FFFF00"/>
                </a:solidFill>
                <a:latin typeface="黑体" panose="02010609060101010101" pitchFamily="49" charset="-122"/>
                <a:cs typeface="黑体" panose="02010609060101010101" pitchFamily="49" charset="-122"/>
              </a:rPr>
              <a:t>非一套表（</a:t>
            </a:r>
            <a:r>
              <a:rPr lang="en-US" altLang="zh-CN" sz="3800" b="1">
                <a:solidFill>
                  <a:srgbClr val="FFFF00"/>
                </a:solidFill>
                <a:latin typeface="黑体" panose="02010609060101010101" pitchFamily="49" charset="-122"/>
                <a:cs typeface="黑体" panose="02010609060101010101" pitchFamily="49" charset="-122"/>
              </a:rPr>
              <a:t>I102-2</a:t>
            </a:r>
            <a:r>
              <a:rPr lang="zh-CN" altLang="en-US" sz="3800" b="1">
                <a:solidFill>
                  <a:srgbClr val="FFFF00"/>
                </a:solidFill>
                <a:latin typeface="黑体" panose="02010609060101010101" pitchFamily="49" charset="-122"/>
                <a:cs typeface="黑体" panose="02010609060101010101" pitchFamily="49" charset="-122"/>
              </a:rPr>
              <a:t>表和</a:t>
            </a:r>
            <a:r>
              <a:rPr lang="en-US" altLang="zh-CN" sz="3800" b="1">
                <a:solidFill>
                  <a:srgbClr val="FFFF00"/>
                </a:solidFill>
                <a:latin typeface="黑体" panose="02010609060101010101" pitchFamily="49" charset="-122"/>
                <a:cs typeface="黑体" panose="02010609060101010101" pitchFamily="49" charset="-122"/>
              </a:rPr>
              <a:t>I</a:t>
            </a:r>
            <a:r>
              <a:rPr lang="en-US" altLang="zh-CN" sz="3800" b="1">
                <a:solidFill>
                  <a:srgbClr val="FFFF00"/>
                </a:solidFill>
                <a:latin typeface="黑体" panose="02010609060101010101" pitchFamily="49" charset="-122"/>
                <a:cs typeface="黑体" panose="02010609060101010101" pitchFamily="49" charset="-122"/>
              </a:rPr>
              <a:t>202-2</a:t>
            </a:r>
            <a:r>
              <a:rPr lang="zh-CN" altLang="en-US" sz="3800" b="1">
                <a:solidFill>
                  <a:srgbClr val="FFFF00"/>
                </a:solidFill>
                <a:latin typeface="黑体" panose="02010609060101010101" pitchFamily="49" charset="-122"/>
                <a:cs typeface="黑体" panose="02010609060101010101" pitchFamily="49" charset="-122"/>
              </a:rPr>
              <a:t>表）：</a:t>
            </a:r>
            <a:endParaRPr lang="zh-CN" altLang="en-US" sz="3800" b="1">
              <a:solidFill>
                <a:srgbClr val="FFFF00"/>
              </a:solidFill>
              <a:latin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8721" name="内容占位符 2"/>
          <p:cNvSpPr>
            <a:spLocks noGrp="1"/>
          </p:cNvSpPr>
          <p:nvPr>
            <p:ph idx="4294967295"/>
          </p:nvPr>
        </p:nvSpPr>
        <p:spPr>
          <a:xfrm>
            <a:off x="1183005" y="1129665"/>
            <a:ext cx="7210425" cy="4518660"/>
          </a:xfrm>
        </p:spPr>
        <p:txBody>
          <a:bodyPr lIns="90000" tIns="46800" rIns="90000" bIns="46800" anchor="t"/>
          <a:p>
            <a:pPr marL="0" indent="0">
              <a:lnSpc>
                <a:spcPts val="3000"/>
              </a:lnSpc>
              <a:buNone/>
            </a:pP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关于印发“</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2008</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年年报劳动统计新增指标解释及问题解答”的通知</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国统办字（</a:t>
            </a:r>
            <a:r>
              <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2008</a:t>
            </a:r>
            <a:r>
              <a:rPr lang="zh-CN" altLang="en-US"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）（摘选）</a:t>
            </a:r>
            <a:endParaRPr lang="en-US" altLang="zh-CN" sz="25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ts val="3500"/>
              </a:lnSpc>
              <a:buNone/>
            </a:pPr>
            <a:endParaRPr lang="en-US" altLang="zh-CN" sz="36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ts val="3500"/>
              </a:lnSpc>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单位发给职工的购物卡（如各类消费卡、加油卡、各类电话卡等）是否计入工资总额？</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marL="0" indent="0">
              <a:lnSpc>
                <a:spcPts val="3500"/>
              </a:lnSpc>
              <a:buNone/>
            </a:pPr>
            <a:r>
              <a:rPr lang="zh-CN" altLang="en-US"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*单位发给职工的购物卡实质上属于实物性质的劳动报酬，应计入工资总额。</a:t>
            </a:r>
            <a:endParaRPr lang="en-US" altLang="zh-CN"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88085" y="158115"/>
            <a:ext cx="3604895"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主要内容</a:t>
            </a:r>
            <a:endParaRPr lang="zh-CN" altLang="en-US" sz="4400" b="1">
              <a:solidFill>
                <a:srgbClr val="FFFF00"/>
              </a:solidFill>
              <a:latin typeface="微软雅黑" panose="020B0503020204020204" pitchFamily="34" charset="-122"/>
              <a:ea typeface="微软雅黑" panose="020B0503020204020204" pitchFamily="34" charset="-122"/>
            </a:endParaRPr>
          </a:p>
        </p:txBody>
      </p:sp>
      <p:grpSp>
        <p:nvGrpSpPr>
          <p:cNvPr id="23" name="组合 15"/>
          <p:cNvGrpSpPr/>
          <p:nvPr/>
        </p:nvGrpSpPr>
        <p:grpSpPr>
          <a:xfrm rot="0">
            <a:off x="2453005" y="2127885"/>
            <a:ext cx="6207761" cy="673100"/>
            <a:chOff x="4247964" y="2134450"/>
            <a:chExt cx="4463199" cy="671186"/>
          </a:xfrm>
        </p:grpSpPr>
        <p:sp>
          <p:nvSpPr>
            <p:cNvPr id="9222" name="TextBox 6"/>
            <p:cNvSpPr txBox="1"/>
            <p:nvPr/>
          </p:nvSpPr>
          <p:spPr>
            <a:xfrm>
              <a:off x="4876172" y="2162311"/>
              <a:ext cx="3834991"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统计范围、报送时间等</a:t>
              </a:r>
              <a:endParaRPr lang="zh-CN" altLang="en-US" b="1" dirty="0">
                <a:solidFill>
                  <a:schemeClr val="bg1"/>
                </a:solidFill>
                <a:latin typeface="黑体" panose="02010609060101010101" pitchFamily="49" charset="-122"/>
              </a:endParaRPr>
            </a:p>
          </p:txBody>
        </p:sp>
        <p:sp>
          <p:nvSpPr>
            <p:cNvPr id="9223"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altLang="zh-CN" sz="3200">
                  <a:solidFill>
                    <a:srgbClr val="FFFFFF"/>
                  </a:solidFill>
                  <a:latin typeface="Calibri" panose="020F0502020204030204" pitchFamily="34" charset="0"/>
                  <a:ea typeface="微软雅黑" panose="020B0503020204020204" pitchFamily="34" charset="-122"/>
                </a:rPr>
                <a:t>1</a:t>
              </a:r>
              <a:endParaRPr lang="zh-CN" altLang="en-US" sz="3200">
                <a:solidFill>
                  <a:srgbClr val="FFFFFF"/>
                </a:solidFill>
                <a:latin typeface="Calibri" panose="020F0502020204030204" pitchFamily="34" charset="0"/>
                <a:ea typeface="微软雅黑" panose="020B0503020204020204" pitchFamily="34" charset="-122"/>
              </a:endParaRPr>
            </a:p>
          </p:txBody>
        </p:sp>
      </p:grpSp>
      <p:grpSp>
        <p:nvGrpSpPr>
          <p:cNvPr id="21" name="组合 15"/>
          <p:cNvGrpSpPr/>
          <p:nvPr/>
        </p:nvGrpSpPr>
        <p:grpSpPr>
          <a:xfrm rot="0">
            <a:off x="2453005" y="2978785"/>
            <a:ext cx="4093210" cy="645160"/>
            <a:chOff x="4247964" y="2134450"/>
            <a:chExt cx="2942899" cy="643325"/>
          </a:xfrm>
        </p:grpSpPr>
        <p:sp>
          <p:nvSpPr>
            <p:cNvPr id="22" name="TextBox 6"/>
            <p:cNvSpPr txBox="1"/>
            <p:nvPr/>
          </p:nvSpPr>
          <p:spPr>
            <a:xfrm>
              <a:off x="4876172" y="2134450"/>
              <a:ext cx="2314691"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主要指标解释</a:t>
              </a:r>
              <a:endParaRPr lang="zh-CN" altLang="en-US" b="1" dirty="0">
                <a:solidFill>
                  <a:schemeClr val="bg1"/>
                </a:solidFill>
                <a:latin typeface="黑体" panose="02010609060101010101" pitchFamily="49" charset="-122"/>
              </a:endParaRPr>
            </a:p>
          </p:txBody>
        </p:sp>
        <p:sp>
          <p:nvSpPr>
            <p:cNvPr id="24"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2</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31" name="组合 15"/>
          <p:cNvGrpSpPr/>
          <p:nvPr/>
        </p:nvGrpSpPr>
        <p:grpSpPr>
          <a:xfrm rot="0">
            <a:off x="2458085" y="3782406"/>
            <a:ext cx="3815080" cy="645160"/>
            <a:chOff x="4247964" y="2118341"/>
            <a:chExt cx="2748535" cy="642981"/>
          </a:xfrm>
        </p:grpSpPr>
        <p:sp>
          <p:nvSpPr>
            <p:cNvPr id="32" name="TextBox 6"/>
            <p:cNvSpPr txBox="1"/>
            <p:nvPr/>
          </p:nvSpPr>
          <p:spPr>
            <a:xfrm>
              <a:off x="4873864" y="2118341"/>
              <a:ext cx="2122635" cy="642981"/>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常见问题</a:t>
              </a:r>
              <a:endParaRPr lang="zh-CN" altLang="en-US" b="1" dirty="0">
                <a:solidFill>
                  <a:schemeClr val="bg1"/>
                </a:solidFill>
                <a:latin typeface="黑体" panose="02010609060101010101" pitchFamily="49" charset="-122"/>
              </a:endParaRPr>
            </a:p>
          </p:txBody>
        </p:sp>
        <p:sp>
          <p:nvSpPr>
            <p:cNvPr id="33"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3</a:t>
              </a:r>
              <a:endParaRPr lang="en-US" sz="3200">
                <a:solidFill>
                  <a:srgbClr val="FFFFFF"/>
                </a:solidFill>
                <a:latin typeface="Calibri" panose="020F0502020204030204" pitchFamily="34" charset="0"/>
                <a:ea typeface="微软雅黑" panose="020B0503020204020204" pitchFamily="34" charset="-122"/>
              </a:endParaRPr>
            </a:p>
          </p:txBody>
        </p:sp>
      </p:grpSp>
      <p:grpSp>
        <p:nvGrpSpPr>
          <p:cNvPr id="34" name="组合 15"/>
          <p:cNvGrpSpPr/>
          <p:nvPr/>
        </p:nvGrpSpPr>
        <p:grpSpPr>
          <a:xfrm rot="0">
            <a:off x="2458085" y="4626610"/>
            <a:ext cx="4338956" cy="673100"/>
            <a:chOff x="4247964" y="2134450"/>
            <a:chExt cx="3119583" cy="671186"/>
          </a:xfrm>
        </p:grpSpPr>
        <p:sp>
          <p:nvSpPr>
            <p:cNvPr id="35" name="TextBox 6"/>
            <p:cNvSpPr txBox="1"/>
            <p:nvPr/>
          </p:nvSpPr>
          <p:spPr>
            <a:xfrm>
              <a:off x="4876172" y="2162311"/>
              <a:ext cx="2491375" cy="64332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审核要点</a:t>
              </a:r>
              <a:endParaRPr lang="zh-CN" altLang="en-US" b="1" dirty="0">
                <a:solidFill>
                  <a:schemeClr val="bg1"/>
                </a:solidFill>
                <a:latin typeface="黑体" panose="02010609060101010101" pitchFamily="49" charset="-122"/>
              </a:endParaRPr>
            </a:p>
          </p:txBody>
        </p:sp>
        <p:sp>
          <p:nvSpPr>
            <p:cNvPr id="36" name="圆角矩形​​ 10"/>
            <p:cNvSpPr/>
            <p:nvPr/>
          </p:nvSpPr>
          <p:spPr>
            <a:xfrm>
              <a:off x="4247964" y="2134450"/>
              <a:ext cx="481508" cy="591509"/>
            </a:xfrm>
            <a:prstGeom prst="roundRect">
              <a:avLst>
                <a:gd name="adj" fmla="val 16667"/>
              </a:avLst>
            </a:prstGeom>
            <a:noFill/>
            <a:ln w="25400" cap="flat" cmpd="sng">
              <a:solidFill>
                <a:srgbClr val="BFBFBF"/>
              </a:solidFill>
              <a:prstDash val="solid"/>
              <a:round/>
              <a:headEnd type="none" w="med" len="med"/>
              <a:tailEnd type="none" w="med" len="med"/>
            </a:ln>
          </p:spPr>
          <p:txBody>
            <a:bodyPr anchor="ctr"/>
            <a:p>
              <a:pPr algn="ctr"/>
              <a:r>
                <a:rPr lang="en-US" sz="3200">
                  <a:solidFill>
                    <a:srgbClr val="FFFFFF"/>
                  </a:solidFill>
                  <a:latin typeface="Calibri" panose="020F0502020204030204" pitchFamily="34" charset="0"/>
                  <a:ea typeface="微软雅黑" panose="020B0503020204020204" pitchFamily="34" charset="-122"/>
                </a:rPr>
                <a:t>4</a:t>
              </a:r>
              <a:endParaRPr lang="en-US" sz="3200">
                <a:solidFill>
                  <a:srgbClr val="FFFFFF"/>
                </a:solidFill>
                <a:latin typeface="Calibri" panose="020F0502020204030204" pitchFamily="34" charset="0"/>
                <a:ea typeface="微软雅黑" panose="020B0503020204020204" pitchFamily="34" charset="-122"/>
              </a:endParaRPr>
            </a:p>
          </p:txBody>
        </p:sp>
      </p:grpSp>
      <p:cxnSp>
        <p:nvCxnSpPr>
          <p:cNvPr id="9" name="直接连接符 8"/>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3312160" y="4545330"/>
            <a:ext cx="2160270" cy="8642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文本框 1"/>
          <p:cNvSpPr txBox="1"/>
          <p:nvPr/>
        </p:nvSpPr>
        <p:spPr>
          <a:xfrm>
            <a:off x="971550" y="1585913"/>
            <a:ext cx="8007350" cy="4523105"/>
          </a:xfrm>
          <a:prstGeom prst="rect">
            <a:avLst/>
          </a:prstGeom>
          <a:noFill/>
          <a:ln w="9525">
            <a:noFill/>
          </a:ln>
        </p:spPr>
        <p:txBody>
          <a:bodyPr anchor="t">
            <a:spAutoFit/>
          </a:bodyPr>
          <a:p>
            <a:pPr marL="685800" indent="-685800">
              <a:buFont typeface="Wingdings" panose="05000000000000000000" pitchFamily="2" charset="2"/>
              <a:buChar char="ü"/>
            </a:pPr>
            <a:r>
              <a:rPr lang="zh-CN" altLang="en-US" dirty="0">
                <a:solidFill>
                  <a:schemeClr val="bg1"/>
                </a:solidFill>
                <a:latin typeface="黑体" panose="02010609060101010101" pitchFamily="49" charset="-122"/>
                <a:ea typeface="黑体" panose="02010609060101010101" pitchFamily="49" charset="-122"/>
              </a:rPr>
              <a:t>填写了</a:t>
            </a:r>
            <a:r>
              <a:rPr lang="zh-CN" altLang="en-US" dirty="0">
                <a:solidFill>
                  <a:schemeClr val="bg1"/>
                </a:solidFill>
                <a:latin typeface="黑体" panose="02010609060101010101" pitchFamily="49" charset="-122"/>
                <a:sym typeface="+mn-ea"/>
              </a:rPr>
              <a:t>期末</a:t>
            </a:r>
            <a:r>
              <a:rPr lang="zh-CN" altLang="en-US" dirty="0">
                <a:solidFill>
                  <a:schemeClr val="bg1"/>
                </a:solidFill>
                <a:latin typeface="黑体" panose="02010609060101010101" pitchFamily="49" charset="-122"/>
                <a:ea typeface="黑体" panose="02010609060101010101" pitchFamily="49" charset="-122"/>
              </a:rPr>
              <a:t>人数，必须要</a:t>
            </a:r>
            <a:r>
              <a:rPr lang="zh-CN" altLang="en-US" dirty="0">
                <a:solidFill>
                  <a:schemeClr val="bg1"/>
                </a:solidFill>
                <a:latin typeface="黑体" panose="02010609060101010101" pitchFamily="49" charset="-122"/>
                <a:ea typeface="黑体" panose="02010609060101010101" pitchFamily="49" charset="-122"/>
              </a:rPr>
              <a:t>填写</a:t>
            </a:r>
            <a:r>
              <a:rPr lang="zh-CN" altLang="en-US" dirty="0">
                <a:solidFill>
                  <a:schemeClr val="bg1"/>
                </a:solidFill>
                <a:latin typeface="黑体" panose="02010609060101010101" pitchFamily="49" charset="-122"/>
                <a:ea typeface="黑体" panose="02010609060101010101" pitchFamily="49" charset="-122"/>
              </a:rPr>
              <a:t>平均人数和工资总额。</a:t>
            </a:r>
            <a:endParaRPr lang="zh-CN" altLang="en-US" dirty="0">
              <a:solidFill>
                <a:schemeClr val="bg1"/>
              </a:solidFill>
              <a:latin typeface="黑体" panose="02010609060101010101" pitchFamily="49" charset="-122"/>
              <a:ea typeface="黑体" panose="02010609060101010101" pitchFamily="49" charset="-122"/>
            </a:endParaRPr>
          </a:p>
          <a:p>
            <a:pPr marL="685800" indent="-685800">
              <a:buFont typeface="Wingdings" panose="05000000000000000000" pitchFamily="2" charset="2"/>
              <a:buChar char="ü"/>
            </a:pPr>
            <a:endParaRPr lang="zh-CN" altLang="en-US" dirty="0">
              <a:solidFill>
                <a:schemeClr val="bg1"/>
              </a:solidFill>
              <a:latin typeface="黑体" panose="02010609060101010101" pitchFamily="49" charset="-122"/>
              <a:ea typeface="黑体" panose="02010609060101010101" pitchFamily="49" charset="-122"/>
            </a:endParaRPr>
          </a:p>
          <a:p>
            <a:pPr marL="685800" indent="-685800">
              <a:buFont typeface="Wingdings" panose="05000000000000000000" pitchFamily="2" charset="2"/>
              <a:buChar char="ü"/>
            </a:pPr>
            <a:r>
              <a:rPr lang="zh-CN" altLang="en-US" dirty="0">
                <a:solidFill>
                  <a:schemeClr val="bg1"/>
                </a:solidFill>
                <a:latin typeface="黑体" panose="02010609060101010101" pitchFamily="49" charset="-122"/>
                <a:ea typeface="黑体" panose="02010609060101010101" pitchFamily="49" charset="-122"/>
              </a:rPr>
              <a:t>期末人数是时点指标，不包括在报告期最后一天当天及以前已经与单位解除劳动合同关系的人员。相关人员在报告期内取得的工资或其他形式劳动报酬，应统计入工资总额。</a:t>
            </a:r>
            <a:endParaRPr lang="zh-CN" altLang="en-US" dirty="0">
              <a:latin typeface="Times New Roman" panose="02020603050405020304" pitchFamily="18" charset="0"/>
              <a:ea typeface="宋体" panose="02010600030101010101" pitchFamily="2" charset="-122"/>
            </a:endParaRPr>
          </a:p>
        </p:txBody>
      </p:sp>
      <p:sp>
        <p:nvSpPr>
          <p:cNvPr id="2" name="文本框 1"/>
          <p:cNvSpPr txBox="1"/>
          <p:nvPr/>
        </p:nvSpPr>
        <p:spPr>
          <a:xfrm>
            <a:off x="1188085" y="158115"/>
            <a:ext cx="3604895"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审核要点</a:t>
            </a:r>
            <a:endParaRPr lang="zh-CN" altLang="en-US" sz="4400" b="1">
              <a:solidFill>
                <a:srgbClr val="FFFF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88085" y="158115"/>
            <a:ext cx="3604895"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审核要点</a:t>
            </a:r>
            <a:endParaRPr lang="zh-CN" altLang="en-US" sz="4400" b="1">
              <a:solidFill>
                <a:srgbClr val="FFFF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188085" y="1257935"/>
            <a:ext cx="7955915" cy="2861310"/>
          </a:xfrm>
          <a:prstGeom prst="rect">
            <a:avLst/>
          </a:prstGeom>
          <a:noFill/>
        </p:spPr>
        <p:txBody>
          <a:bodyPr wrap="square" rtlCol="0" anchor="t">
            <a:spAutoFit/>
          </a:bodyPr>
          <a:p>
            <a:pPr marL="685800" indent="-685800">
              <a:buFont typeface="Wingdings" panose="05000000000000000000" pitchFamily="2" charset="2"/>
              <a:buChar char="ü"/>
            </a:pPr>
            <a:r>
              <a:rPr lang="zh-CN" altLang="en-US" dirty="0">
                <a:solidFill>
                  <a:schemeClr val="bg1"/>
                </a:solidFill>
                <a:latin typeface="黑体" panose="02010609060101010101" pitchFamily="49" charset="-122"/>
                <a:sym typeface="+mn-ea"/>
              </a:rPr>
              <a:t>平均人数是时期指标，是年初至报表期最后一日平均拥有的从业人员数，不能用相邻两个报表期的</a:t>
            </a:r>
            <a:r>
              <a:rPr lang="en-US" altLang="zh-CN" dirty="0">
                <a:solidFill>
                  <a:schemeClr val="bg1"/>
                </a:solidFill>
                <a:latin typeface="黑体" panose="02010609060101010101" pitchFamily="49" charset="-122"/>
                <a:sym typeface="+mn-ea"/>
              </a:rPr>
              <a:t>“</a:t>
            </a:r>
            <a:r>
              <a:rPr lang="zh-CN" altLang="en-US" dirty="0">
                <a:solidFill>
                  <a:schemeClr val="bg1"/>
                </a:solidFill>
                <a:latin typeface="黑体" panose="02010609060101010101" pitchFamily="49" charset="-122"/>
                <a:sym typeface="+mn-ea"/>
              </a:rPr>
              <a:t>期末人数</a:t>
            </a:r>
            <a:r>
              <a:rPr lang="en-US" altLang="zh-CN" dirty="0">
                <a:solidFill>
                  <a:schemeClr val="bg1"/>
                </a:solidFill>
                <a:latin typeface="黑体" panose="02010609060101010101" pitchFamily="49" charset="-122"/>
                <a:sym typeface="+mn-ea"/>
              </a:rPr>
              <a:t>”</a:t>
            </a:r>
            <a:r>
              <a:rPr lang="zh-CN" altLang="en-US" dirty="0">
                <a:solidFill>
                  <a:schemeClr val="bg1"/>
                </a:solidFill>
                <a:latin typeface="黑体" panose="02010609060101010101" pitchFamily="49" charset="-122"/>
                <a:sym typeface="+mn-ea"/>
              </a:rPr>
              <a:t>简单平均，更不能直接用</a:t>
            </a:r>
            <a:r>
              <a:rPr lang="en-US" altLang="zh-CN" dirty="0">
                <a:solidFill>
                  <a:schemeClr val="bg1"/>
                </a:solidFill>
                <a:latin typeface="黑体" panose="02010609060101010101" pitchFamily="49" charset="-122"/>
                <a:sym typeface="+mn-ea"/>
              </a:rPr>
              <a:t>“</a:t>
            </a:r>
            <a:r>
              <a:rPr lang="zh-CN" altLang="en-US" dirty="0">
                <a:solidFill>
                  <a:schemeClr val="bg1"/>
                </a:solidFill>
                <a:latin typeface="黑体" panose="02010609060101010101" pitchFamily="49" charset="-122"/>
                <a:sym typeface="+mn-ea"/>
              </a:rPr>
              <a:t>期末人数</a:t>
            </a:r>
            <a:r>
              <a:rPr lang="en-US" altLang="zh-CN" dirty="0">
                <a:solidFill>
                  <a:schemeClr val="bg1"/>
                </a:solidFill>
                <a:latin typeface="黑体" panose="02010609060101010101" pitchFamily="49" charset="-122"/>
                <a:sym typeface="+mn-ea"/>
              </a:rPr>
              <a:t>”</a:t>
            </a:r>
            <a:r>
              <a:rPr lang="zh-CN" altLang="en-US" dirty="0">
                <a:solidFill>
                  <a:schemeClr val="bg1"/>
                </a:solidFill>
                <a:latin typeface="黑体" panose="02010609060101010101" pitchFamily="49" charset="-122"/>
                <a:sym typeface="+mn-ea"/>
              </a:rPr>
              <a:t>替代。</a:t>
            </a:r>
            <a:endParaRPr lang="zh-CN" altLang="en-US"/>
          </a:p>
        </p:txBody>
      </p:sp>
      <p:sp>
        <p:nvSpPr>
          <p:cNvPr id="4" name="文本框 3"/>
          <p:cNvSpPr txBox="1"/>
          <p:nvPr/>
        </p:nvSpPr>
        <p:spPr>
          <a:xfrm>
            <a:off x="1188085" y="4248150"/>
            <a:ext cx="7564120" cy="2306955"/>
          </a:xfrm>
          <a:prstGeom prst="rect">
            <a:avLst/>
          </a:prstGeom>
          <a:noFill/>
        </p:spPr>
        <p:txBody>
          <a:bodyPr wrap="square" rtlCol="0" anchor="t">
            <a:spAutoFit/>
          </a:bodyPr>
          <a:p>
            <a:pPr marL="685800" indent="-685800">
              <a:buFont typeface="Wingdings" panose="05000000000000000000" pitchFamily="2" charset="2"/>
              <a:buChar char="ü"/>
            </a:pPr>
            <a:r>
              <a:rPr lang="zh-CN" altLang="en-US" dirty="0">
                <a:solidFill>
                  <a:schemeClr val="bg1"/>
                </a:solidFill>
                <a:latin typeface="黑体" panose="02010609060101010101" pitchFamily="49" charset="-122"/>
                <a:sym typeface="宋体" panose="02010600030101010101" pitchFamily="2" charset="-122"/>
              </a:rPr>
              <a:t>季报的工资总额是</a:t>
            </a:r>
            <a:r>
              <a:rPr lang="zh-CN" altLang="en-US" dirty="0">
                <a:solidFill>
                  <a:srgbClr val="FFFF00"/>
                </a:solidFill>
                <a:latin typeface="黑体" panose="02010609060101010101" pitchFamily="49" charset="-122"/>
                <a:sym typeface="宋体" panose="02010600030101010101" pitchFamily="2" charset="-122"/>
              </a:rPr>
              <a:t>累计数</a:t>
            </a:r>
            <a:r>
              <a:rPr lang="zh-CN" altLang="en-US" dirty="0">
                <a:solidFill>
                  <a:schemeClr val="bg1"/>
                </a:solidFill>
                <a:latin typeface="黑体" panose="02010609060101010101" pitchFamily="49" charset="-122"/>
                <a:sym typeface="宋体" panose="02010600030101010101" pitchFamily="2" charset="-122"/>
              </a:rPr>
              <a:t>，即</a:t>
            </a:r>
            <a:r>
              <a:rPr lang="en-US" altLang="zh-CN">
                <a:solidFill>
                  <a:schemeClr val="bg1"/>
                </a:solidFill>
                <a:latin typeface="黑体" panose="02010609060101010101" pitchFamily="49" charset="-122"/>
                <a:sym typeface="宋体" panose="02010600030101010101" pitchFamily="2" charset="-122"/>
              </a:rPr>
              <a:t>2</a:t>
            </a:r>
            <a:r>
              <a:rPr lang="zh-CN" altLang="en-US" dirty="0">
                <a:solidFill>
                  <a:schemeClr val="bg1"/>
                </a:solidFill>
                <a:latin typeface="黑体" panose="02010609060101010101" pitchFamily="49" charset="-122"/>
                <a:sym typeface="宋体" panose="02010600030101010101" pitchFamily="2" charset="-122"/>
              </a:rPr>
              <a:t>季是</a:t>
            </a:r>
            <a:r>
              <a:rPr lang="en-US" altLang="zh-CN">
                <a:solidFill>
                  <a:schemeClr val="bg1"/>
                </a:solidFill>
                <a:latin typeface="黑体" panose="02010609060101010101" pitchFamily="49" charset="-122"/>
                <a:sym typeface="宋体" panose="02010600030101010101" pitchFamily="2" charset="-122"/>
              </a:rPr>
              <a:t>1-6</a:t>
            </a:r>
            <a:r>
              <a:rPr lang="zh-CN" altLang="en-US" dirty="0">
                <a:solidFill>
                  <a:schemeClr val="bg1"/>
                </a:solidFill>
                <a:latin typeface="黑体" panose="02010609060101010101" pitchFamily="49" charset="-122"/>
                <a:sym typeface="宋体" panose="02010600030101010101" pitchFamily="2" charset="-122"/>
              </a:rPr>
              <a:t>月的数据，不是</a:t>
            </a:r>
            <a:r>
              <a:rPr lang="en-US" altLang="zh-CN">
                <a:solidFill>
                  <a:schemeClr val="bg1"/>
                </a:solidFill>
                <a:latin typeface="黑体" panose="02010609060101010101" pitchFamily="49" charset="-122"/>
                <a:sym typeface="宋体" panose="02010600030101010101" pitchFamily="2" charset="-122"/>
              </a:rPr>
              <a:t>4-6</a:t>
            </a:r>
            <a:r>
              <a:rPr lang="zh-CN" altLang="en-US" dirty="0">
                <a:solidFill>
                  <a:schemeClr val="bg1"/>
                </a:solidFill>
                <a:latin typeface="黑体" panose="02010609060101010101" pitchFamily="49" charset="-122"/>
                <a:sym typeface="宋体" panose="02010600030101010101" pitchFamily="2" charset="-122"/>
              </a:rPr>
              <a:t>月的数据，</a:t>
            </a:r>
            <a:r>
              <a:rPr lang="en-US" altLang="zh-CN">
                <a:solidFill>
                  <a:schemeClr val="bg1"/>
                </a:solidFill>
                <a:latin typeface="黑体" panose="02010609060101010101" pitchFamily="49" charset="-122"/>
                <a:sym typeface="宋体" panose="02010600030101010101" pitchFamily="2" charset="-122"/>
              </a:rPr>
              <a:t>3</a:t>
            </a:r>
            <a:r>
              <a:rPr lang="zh-CN" altLang="en-US" dirty="0">
                <a:solidFill>
                  <a:schemeClr val="bg1"/>
                </a:solidFill>
                <a:latin typeface="黑体" panose="02010609060101010101" pitchFamily="49" charset="-122"/>
                <a:sym typeface="宋体" panose="02010600030101010101" pitchFamily="2" charset="-122"/>
              </a:rPr>
              <a:t>季是</a:t>
            </a:r>
            <a:r>
              <a:rPr lang="en-US" altLang="zh-CN">
                <a:solidFill>
                  <a:schemeClr val="bg1"/>
                </a:solidFill>
                <a:latin typeface="黑体" panose="02010609060101010101" pitchFamily="49" charset="-122"/>
                <a:sym typeface="宋体" panose="02010600030101010101" pitchFamily="2" charset="-122"/>
              </a:rPr>
              <a:t>1-9</a:t>
            </a:r>
            <a:r>
              <a:rPr lang="zh-CN" altLang="en-US" dirty="0">
                <a:solidFill>
                  <a:schemeClr val="bg1"/>
                </a:solidFill>
                <a:latin typeface="黑体" panose="02010609060101010101" pitchFamily="49" charset="-122"/>
                <a:sym typeface="宋体" panose="02010600030101010101" pitchFamily="2" charset="-122"/>
              </a:rPr>
              <a:t>月的数据，不是</a:t>
            </a:r>
            <a:r>
              <a:rPr lang="en-US" altLang="zh-CN">
                <a:solidFill>
                  <a:schemeClr val="bg1"/>
                </a:solidFill>
                <a:latin typeface="黑体" panose="02010609060101010101" pitchFamily="49" charset="-122"/>
                <a:sym typeface="宋体" panose="02010600030101010101" pitchFamily="2" charset="-122"/>
              </a:rPr>
              <a:t>7-9</a:t>
            </a:r>
            <a:r>
              <a:rPr lang="zh-CN" altLang="en-US" dirty="0">
                <a:solidFill>
                  <a:schemeClr val="bg1"/>
                </a:solidFill>
                <a:latin typeface="黑体" panose="02010609060101010101" pitchFamily="49" charset="-122"/>
                <a:sym typeface="宋体" panose="02010600030101010101" pitchFamily="2" charset="-122"/>
              </a:rPr>
              <a:t>月的数据。</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88085" y="158115"/>
            <a:ext cx="3604895"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审核要点</a:t>
            </a:r>
            <a:endParaRPr lang="zh-CN" altLang="en-US" sz="4400" b="1">
              <a:solidFill>
                <a:srgbClr val="FFFF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188085" y="1346835"/>
            <a:ext cx="7698105" cy="4741545"/>
          </a:xfrm>
          <a:prstGeom prst="rect">
            <a:avLst/>
          </a:prstGeom>
          <a:noFill/>
        </p:spPr>
        <p:txBody>
          <a:bodyPr wrap="square" rtlCol="0" anchor="t">
            <a:spAutoFit/>
          </a:bodyPr>
          <a:p>
            <a:pPr marL="685800" indent="-685800">
              <a:lnSpc>
                <a:spcPct val="120000"/>
              </a:lnSpc>
              <a:buFont typeface="Wingdings" panose="05000000000000000000" pitchFamily="2" charset="2"/>
              <a:buChar char="ü"/>
            </a:pPr>
            <a:r>
              <a:rPr lang="zh-CN" altLang="en-US" dirty="0">
                <a:solidFill>
                  <a:schemeClr val="bg1"/>
                </a:solidFill>
                <a:latin typeface="黑体" panose="02010609060101010101" pitchFamily="49" charset="-122"/>
                <a:sym typeface="+mn-ea"/>
              </a:rPr>
              <a:t>在岗职工的平均工资一般高于劳务派遣人员的平均工资。其他从业人员中有外方人员，平均工资才会高。</a:t>
            </a:r>
            <a:endParaRPr lang="zh-CN" altLang="en-US" dirty="0">
              <a:solidFill>
                <a:schemeClr val="bg1"/>
              </a:solidFill>
              <a:latin typeface="黑体" panose="02010609060101010101" pitchFamily="49" charset="-122"/>
              <a:sym typeface="+mn-ea"/>
            </a:endParaRPr>
          </a:p>
          <a:p>
            <a:pPr marL="685800" indent="-685800">
              <a:lnSpc>
                <a:spcPct val="120000"/>
              </a:lnSpc>
              <a:buFont typeface="Wingdings" panose="05000000000000000000" pitchFamily="2" charset="2"/>
              <a:buChar char="ü"/>
            </a:pPr>
            <a:endParaRPr lang="zh-CN" altLang="en-US" dirty="0">
              <a:solidFill>
                <a:schemeClr val="bg1"/>
              </a:solidFill>
              <a:latin typeface="黑体" panose="02010609060101010101" pitchFamily="49" charset="-122"/>
              <a:sym typeface="+mn-ea"/>
            </a:endParaRPr>
          </a:p>
          <a:p>
            <a:pPr marL="685800" indent="-685800">
              <a:lnSpc>
                <a:spcPct val="120000"/>
              </a:lnSpc>
              <a:buFont typeface="Wingdings" panose="05000000000000000000" pitchFamily="2" charset="2"/>
              <a:buChar char="ü"/>
            </a:pPr>
            <a:r>
              <a:rPr lang="zh-CN" altLang="en-US" dirty="0">
                <a:solidFill>
                  <a:schemeClr val="bg1"/>
                </a:solidFill>
                <a:latin typeface="黑体" panose="02010609060101010101" pitchFamily="49" charset="-122"/>
                <a:sym typeface="宋体" panose="02010600030101010101" pitchFamily="2" charset="-122"/>
              </a:rPr>
              <a:t>当出现B类强制性错误时，必须确认企业的澄清说明后再解锁。</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88085" y="158115"/>
            <a:ext cx="3604895"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审核要点</a:t>
            </a:r>
            <a:endParaRPr lang="zh-CN" altLang="en-US" sz="4400" b="1">
              <a:solidFill>
                <a:srgbClr val="FFFF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188085" y="1346835"/>
            <a:ext cx="7698105" cy="2748280"/>
          </a:xfrm>
          <a:prstGeom prst="rect">
            <a:avLst/>
          </a:prstGeom>
          <a:noFill/>
        </p:spPr>
        <p:txBody>
          <a:bodyPr wrap="square" rtlCol="0" anchor="t">
            <a:spAutoFit/>
          </a:bodyPr>
          <a:p>
            <a:pPr marL="685800" indent="-685800">
              <a:lnSpc>
                <a:spcPct val="120000"/>
              </a:lnSpc>
              <a:buFont typeface="Wingdings" panose="05000000000000000000" pitchFamily="2" charset="2"/>
              <a:buChar char="ü"/>
            </a:pPr>
            <a:r>
              <a:rPr lang="zh-CN" altLang="en-US" dirty="0">
                <a:solidFill>
                  <a:schemeClr val="bg1"/>
                </a:solidFill>
                <a:latin typeface="黑体" panose="02010609060101010101" pitchFamily="49" charset="-122"/>
                <a:cs typeface="黑体" panose="02010609060101010101" pitchFamily="49" charset="-122"/>
                <a:sym typeface="+mn-ea"/>
              </a:rPr>
              <a:t>劳务派遣服务行业（7263）不应统计劳务派遣人员；而其他人力资源服务行业（7269）</a:t>
            </a:r>
            <a:r>
              <a:rPr lang="zh-CN" altLang="en-US" dirty="0">
                <a:solidFill>
                  <a:schemeClr val="bg1"/>
                </a:solidFill>
                <a:latin typeface="黑体" panose="02010609060101010101" pitchFamily="49" charset="-122"/>
                <a:cs typeface="黑体" panose="02010609060101010101" pitchFamily="49" charset="-122"/>
                <a:sym typeface="+mn-ea"/>
              </a:rPr>
              <a:t>应统计劳务外包人员。</a:t>
            </a:r>
            <a:endParaRPr lang="zh-CN" altLang="en-US" dirty="0">
              <a:solidFill>
                <a:schemeClr val="bg1"/>
              </a:solidFill>
              <a:latin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841500" y="2063115"/>
            <a:ext cx="6259195" cy="1753235"/>
          </a:xfrm>
          <a:prstGeom prst="rect">
            <a:avLst/>
          </a:prstGeom>
          <a:noFill/>
        </p:spPr>
        <p:txBody>
          <a:bodyPr wrap="square" rtlCol="0">
            <a:spAutoFit/>
          </a:bodyPr>
          <a:p>
            <a:pPr algn="ctr"/>
            <a:r>
              <a:rPr lang="zh-CN" altLang="en-US" b="1" dirty="0">
                <a:solidFill>
                  <a:srgbClr val="FFFF00"/>
                </a:solidFill>
                <a:latin typeface="黑体" panose="02010609060101010101" pitchFamily="49" charset="-122"/>
                <a:sym typeface="+mn-ea"/>
              </a:rPr>
              <a:t>广州市就业人员变动和新增就业岗位需求情况调查表</a:t>
            </a:r>
            <a:br>
              <a:rPr lang="zh-CN" altLang="en-US" b="1" dirty="0">
                <a:solidFill>
                  <a:srgbClr val="FFFF00"/>
                </a:solidFill>
                <a:latin typeface="黑体" panose="02010609060101010101" pitchFamily="49" charset="-122"/>
                <a:sym typeface="+mn-ea"/>
              </a:rPr>
            </a:br>
            <a:r>
              <a:rPr lang="zh-CN" altLang="en-US" b="1" dirty="0">
                <a:solidFill>
                  <a:srgbClr val="FFFF00"/>
                </a:solidFill>
                <a:latin typeface="黑体" panose="02010609060101010101" pitchFamily="49" charset="-122"/>
                <a:sym typeface="+mn-ea"/>
              </a:rPr>
              <a:t>（穗</a:t>
            </a:r>
            <a:r>
              <a:rPr lang="en-US" altLang="zh-CN" b="1" dirty="0">
                <a:solidFill>
                  <a:srgbClr val="FFFF00"/>
                </a:solidFill>
                <a:latin typeface="黑体" panose="02010609060101010101" pitchFamily="49" charset="-122"/>
                <a:sym typeface="+mn-ea"/>
              </a:rPr>
              <a:t>I101</a:t>
            </a:r>
            <a:r>
              <a:rPr lang="zh-CN" altLang="en-US" b="1" dirty="0">
                <a:solidFill>
                  <a:srgbClr val="FFFF00"/>
                </a:solidFill>
                <a:latin typeface="黑体" panose="02010609060101010101" pitchFamily="49" charset="-122"/>
                <a:sym typeface="+mn-ea"/>
              </a:rPr>
              <a:t>表）</a:t>
            </a:r>
            <a:endParaRPr lang="zh-CN" altLang="en-US" b="1" dirty="0">
              <a:solidFill>
                <a:srgbClr val="FFFF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6370" name="文本占位符 214018"/>
          <p:cNvSpPr>
            <a:spLocks noGrp="1"/>
          </p:cNvSpPr>
          <p:nvPr>
            <p:ph idx="4294967295"/>
          </p:nvPr>
        </p:nvSpPr>
        <p:spPr>
          <a:xfrm>
            <a:off x="1048385" y="1557655"/>
            <a:ext cx="7771765" cy="4568825"/>
          </a:xfrm>
        </p:spPr>
        <p:txBody>
          <a:bodyPr lIns="90000" tIns="46800" rIns="90000" bIns="46800" anchor="t"/>
          <a:p>
            <a:pPr>
              <a:buSzPct val="60000"/>
              <a:buNone/>
            </a:pPr>
            <a:r>
              <a:rPr lang="zh-CN" altLang="en-US" sz="3500" b="1" dirty="0">
                <a:solidFill>
                  <a:srgbClr val="FFFF00"/>
                </a:solidFill>
                <a:latin typeface="黑体" panose="02010609060101010101" pitchFamily="49" charset="-122"/>
                <a:ea typeface="楷体" panose="02010609060101010101" pitchFamily="1" charset="-122"/>
                <a:sym typeface="黑体" panose="02010609060101010101" pitchFamily="49" charset="-122"/>
              </a:rPr>
              <a:t> </a:t>
            </a:r>
            <a:r>
              <a:rPr lang="en-US" altLang="zh-CN" sz="3600" dirty="0">
                <a:solidFill>
                  <a:schemeClr val="bg1"/>
                </a:solidFill>
                <a:latin typeface="黑体" panose="02010609060101010101" pitchFamily="49" charset="-122"/>
                <a:ea typeface="楷体" panose="02010609060101010101" pitchFamily="1" charset="-122"/>
                <a:sym typeface="黑体" panose="02010609060101010101" pitchFamily="49" charset="-122"/>
              </a:rPr>
              <a:t> </a:t>
            </a: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年报：</a:t>
            </a:r>
            <a:r>
              <a:rPr lang="en-US" altLang="zh-CN" sz="3600" dirty="0">
                <a:solidFill>
                  <a:schemeClr val="bg1"/>
                </a:solidFill>
                <a:latin typeface="黑体" panose="02010609060101010101" pitchFamily="49" charset="-122"/>
                <a:ea typeface="黑体" panose="02010609060101010101" pitchFamily="49" charset="-122"/>
                <a:sym typeface="黑体" panose="02010609060101010101" pitchFamily="49" charset="-122"/>
              </a:rPr>
              <a:t>《</a:t>
            </a: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广州市城镇就业人员变动和新增就业岗位需求情况调查表</a:t>
            </a:r>
            <a:r>
              <a:rPr lang="en-US" altLang="zh-CN" sz="3600" dirty="0">
                <a:solidFill>
                  <a:schemeClr val="bg1"/>
                </a:solidFill>
                <a:latin typeface="黑体" panose="02010609060101010101" pitchFamily="49" charset="-122"/>
                <a:ea typeface="黑体" panose="02010609060101010101" pitchFamily="49" charset="-122"/>
                <a:sym typeface="黑体" panose="02010609060101010101" pitchFamily="49" charset="-122"/>
              </a:rPr>
              <a:t>》2021</a:t>
            </a: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年</a:t>
            </a:r>
            <a:r>
              <a:rPr lang="en-US" altLang="zh-CN" sz="3600" dirty="0">
                <a:solidFill>
                  <a:schemeClr val="bg1"/>
                </a:solidFill>
                <a:latin typeface="黑体" panose="02010609060101010101" pitchFamily="49" charset="-122"/>
                <a:ea typeface="黑体" panose="02010609060101010101" pitchFamily="49" charset="-122"/>
                <a:sym typeface="黑体" panose="02010609060101010101" pitchFamily="49" charset="-122"/>
              </a:rPr>
              <a:t>3</a:t>
            </a: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月</a:t>
            </a:r>
            <a:r>
              <a:rPr lang="en-US" altLang="zh-CN" sz="3600" dirty="0">
                <a:solidFill>
                  <a:schemeClr val="bg1"/>
                </a:solidFill>
                <a:latin typeface="黑体" panose="02010609060101010101" pitchFamily="49" charset="-122"/>
                <a:ea typeface="黑体" panose="02010609060101010101" pitchFamily="49" charset="-122"/>
                <a:sym typeface="黑体" panose="02010609060101010101" pitchFamily="49" charset="-122"/>
              </a:rPr>
              <a:t>1</a:t>
            </a: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日前在广州市统计数据采集平台填报数据，纸介质交所在地统计局。</a:t>
            </a:r>
            <a:endPar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endParaRPr>
          </a:p>
        </p:txBody>
      </p:sp>
      <p:sp>
        <p:nvSpPr>
          <p:cNvPr id="2" name="文本框 1"/>
          <p:cNvSpPr txBox="1"/>
          <p:nvPr/>
        </p:nvSpPr>
        <p:spPr>
          <a:xfrm>
            <a:off x="1188085" y="158115"/>
            <a:ext cx="4859020"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填报时间和</a:t>
            </a:r>
            <a:r>
              <a:rPr lang="zh-CN" altLang="en-US" sz="4400" b="1">
                <a:solidFill>
                  <a:srgbClr val="FFFF00"/>
                </a:solidFill>
                <a:latin typeface="微软雅黑" panose="020B0503020204020204" pitchFamily="34" charset="-122"/>
                <a:ea typeface="微软雅黑" panose="020B0503020204020204" pitchFamily="34" charset="-122"/>
              </a:rPr>
              <a:t>方式</a:t>
            </a:r>
            <a:endParaRPr lang="zh-CN" altLang="en-US" sz="4400" b="1">
              <a:solidFill>
                <a:srgbClr val="FFFF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43305" y="1031240"/>
            <a:ext cx="4824730" cy="2159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7393" name="标题 163841"/>
          <p:cNvSpPr>
            <a:spLocks noGrp="1"/>
          </p:cNvSpPr>
          <p:nvPr>
            <p:ph type="title" idx="4294967295"/>
          </p:nvPr>
        </p:nvSpPr>
        <p:spPr>
          <a:xfrm>
            <a:off x="1254760" y="1628775"/>
            <a:ext cx="7531100" cy="3361690"/>
          </a:xfrm>
        </p:spPr>
        <p:txBody>
          <a:bodyPr lIns="101600" tIns="38100" rIns="76200" bIns="38100" anchor="b"/>
          <a:p>
            <a:pPr algn="l"/>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调查表由单位负责人或委托单位的其他主要负责人填写。</a:t>
            </a:r>
            <a:b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本调查表中人员需求情况涉及干部、工人在内，准备招用职位情况是预计</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2021</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年全年的。因此，填好本调查表需要单位负责人通盘考虑。</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文本框 1"/>
          <p:cNvSpPr txBox="1"/>
          <p:nvPr/>
        </p:nvSpPr>
        <p:spPr>
          <a:xfrm>
            <a:off x="1188085" y="158115"/>
            <a:ext cx="4859020"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填报</a:t>
            </a:r>
            <a:r>
              <a:rPr lang="zh-CN" altLang="en-US" sz="4400" b="1">
                <a:solidFill>
                  <a:srgbClr val="FFFF00"/>
                </a:solidFill>
                <a:latin typeface="微软雅黑" panose="020B0503020204020204" pitchFamily="34" charset="-122"/>
                <a:ea typeface="微软雅黑" panose="020B0503020204020204" pitchFamily="34" charset="-122"/>
              </a:rPr>
              <a:t>要求</a:t>
            </a:r>
            <a:endParaRPr lang="zh-CN" altLang="en-US" sz="4400" b="1">
              <a:solidFill>
                <a:srgbClr val="FFFF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43305" y="1031240"/>
            <a:ext cx="2808605" cy="2159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8418" name="矩形 164866"/>
          <p:cNvSpPr/>
          <p:nvPr/>
        </p:nvSpPr>
        <p:spPr>
          <a:xfrm>
            <a:off x="-4368800" y="2378075"/>
            <a:ext cx="184150" cy="762000"/>
          </a:xfrm>
          <a:prstGeom prst="rect">
            <a:avLst/>
          </a:prstGeom>
          <a:noFill/>
          <a:ln w="9525">
            <a:noFill/>
          </a:ln>
        </p:spPr>
        <p:txBody>
          <a:bodyPr wrap="none" anchor="t">
            <a:spAutoFit/>
          </a:bodyPr>
          <a:p>
            <a:pPr marL="342900" indent="-342900">
              <a:spcBef>
                <a:spcPct val="20000"/>
              </a:spcBef>
            </a:pPr>
            <a:endParaRPr lang="zh-CN" altLang="en-US" sz="4400" b="1" dirty="0">
              <a:solidFill>
                <a:schemeClr val="tx2"/>
              </a:solidFill>
              <a:latin typeface="黑体" panose="02010609060101010101" pitchFamily="49" charset="-122"/>
              <a:ea typeface="黑体" panose="02010609060101010101" pitchFamily="49" charset="-122"/>
            </a:endParaRPr>
          </a:p>
        </p:txBody>
      </p:sp>
      <p:sp>
        <p:nvSpPr>
          <p:cNvPr id="188419" name="标题 164867"/>
          <p:cNvSpPr>
            <a:spLocks noGrp="1"/>
          </p:cNvSpPr>
          <p:nvPr>
            <p:ph type="title" idx="4294967295"/>
          </p:nvPr>
        </p:nvSpPr>
        <p:spPr>
          <a:xfrm>
            <a:off x="1281430" y="1677670"/>
            <a:ext cx="7405370" cy="3061335"/>
          </a:xfrm>
        </p:spPr>
        <p:txBody>
          <a:bodyPr lIns="101600" tIns="38100" rIns="76200" bIns="38100" anchor="b"/>
          <a:p>
            <a:pPr algn="l"/>
            <a:r>
              <a:rPr lang="zh-CN" altLang="en-US" sz="4800" dirty="0">
                <a:solidFill>
                  <a:srgbClr val="FFFF00"/>
                </a:solidFill>
              </a:rPr>
              <a:t> </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3.</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本调查表主要由两大部分组成：第一部分基本情况，为必填项目，为</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D</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部分；第二部分有新增人员需求的单位填写，简称为</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Z</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部分。</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文本框 1"/>
          <p:cNvSpPr txBox="1"/>
          <p:nvPr/>
        </p:nvSpPr>
        <p:spPr>
          <a:xfrm>
            <a:off x="1188085" y="158115"/>
            <a:ext cx="4859020"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填报</a:t>
            </a:r>
            <a:r>
              <a:rPr lang="zh-CN" altLang="en-US" sz="4400" b="1">
                <a:solidFill>
                  <a:srgbClr val="FFFF00"/>
                </a:solidFill>
                <a:latin typeface="微软雅黑" panose="020B0503020204020204" pitchFamily="34" charset="-122"/>
                <a:ea typeface="微软雅黑" panose="020B0503020204020204" pitchFamily="34" charset="-122"/>
              </a:rPr>
              <a:t>要求</a:t>
            </a:r>
            <a:endParaRPr lang="zh-CN" altLang="en-US" sz="4400" b="1">
              <a:solidFill>
                <a:srgbClr val="FFFF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43305" y="1031240"/>
            <a:ext cx="2808605" cy="2159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nvSpPr>
        <p:spPr>
          <a:xfrm>
            <a:off x="1036320" y="1470025"/>
            <a:ext cx="7670800" cy="4148455"/>
          </a:xfrm>
          <a:prstGeom prst="rect">
            <a:avLst/>
          </a:prstGeom>
        </p:spPr>
        <p:txBody>
          <a:bodyPr vert="horz" lIns="91440" tIns="45720" rIns="91440" bIns="45720" rtlCol="0"/>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fontAlgn="base">
              <a:lnSpc>
                <a:spcPct val="100000"/>
              </a:lnSpc>
              <a:spcAft>
                <a:spcPct val="0"/>
              </a:spcAft>
              <a:buClrTx/>
              <a:buSzTx/>
              <a:buNone/>
              <a:defRPr/>
            </a:pPr>
            <a:r>
              <a:rPr lang="en-US" altLang="zh-CN" sz="3600" b="0" dirty="0" smtClean="0">
                <a:latin typeface="黑体" panose="02010609060101010101" pitchFamily="49" charset="-122"/>
                <a:ea typeface="黑体" panose="02010609060101010101" pitchFamily="49" charset="-122"/>
                <a:cs typeface="黑体" panose="02010609060101010101" pitchFamily="49" charset="-122"/>
                <a:sym typeface="+mn-ea"/>
              </a:rPr>
              <a:t>1.</a:t>
            </a:r>
            <a:r>
              <a:rPr lang="zh-CN" altLang="zh-CN" sz="3600" b="0" dirty="0" smtClean="0">
                <a:latin typeface="黑体" panose="02010609060101010101" pitchFamily="49" charset="-122"/>
                <a:ea typeface="黑体" panose="02010609060101010101" pitchFamily="49" charset="-122"/>
                <a:cs typeface="黑体" panose="02010609060101010101" pitchFamily="49" charset="-122"/>
                <a:sym typeface="+mn-ea"/>
              </a:rPr>
              <a:t>一</a:t>
            </a:r>
            <a:r>
              <a:rPr lang="zh-CN" altLang="zh-CN" sz="3600" b="0" dirty="0">
                <a:latin typeface="黑体" panose="02010609060101010101" pitchFamily="49" charset="-122"/>
                <a:ea typeface="黑体" panose="02010609060101010101" pitchFamily="49" charset="-122"/>
                <a:cs typeface="黑体" panose="02010609060101010101" pitchFamily="49" charset="-122"/>
                <a:sym typeface="+mn-ea"/>
              </a:rPr>
              <a:t>套表法人单位：全面调查</a:t>
            </a:r>
            <a:endParaRPr lang="zh-CN" altLang="zh-CN" sz="3600" b="0" dirty="0">
              <a:latin typeface="黑体" panose="02010609060101010101" pitchFamily="49" charset="-122"/>
              <a:ea typeface="黑体" panose="02010609060101010101" pitchFamily="49" charset="-122"/>
              <a:cs typeface="黑体" panose="02010609060101010101" pitchFamily="49" charset="-122"/>
              <a:sym typeface="+mn-ea"/>
            </a:endParaRPr>
          </a:p>
          <a:p>
            <a:pPr marL="0" marR="0" lvl="0" indent="0" fontAlgn="base">
              <a:lnSpc>
                <a:spcPct val="100000"/>
              </a:lnSpc>
              <a:spcAft>
                <a:spcPct val="0"/>
              </a:spcAft>
              <a:buClrTx/>
              <a:buSzTx/>
              <a:buNone/>
              <a:defRPr/>
            </a:pPr>
            <a:r>
              <a:rPr lang="en-US" altLang="zh-CN" sz="3600" b="0" dirty="0" smtClean="0">
                <a:latin typeface="黑体" panose="02010609060101010101" pitchFamily="49" charset="-122"/>
                <a:ea typeface="黑体" panose="02010609060101010101" pitchFamily="49" charset="-122"/>
                <a:cs typeface="黑体" panose="02010609060101010101" pitchFamily="49" charset="-122"/>
                <a:sym typeface="+mn-ea"/>
              </a:rPr>
              <a:t>2.</a:t>
            </a:r>
            <a:r>
              <a:rPr lang="zh-CN" altLang="zh-CN" sz="3600" b="0" dirty="0" smtClean="0">
                <a:latin typeface="黑体" panose="02010609060101010101" pitchFamily="49" charset="-122"/>
                <a:ea typeface="黑体" panose="02010609060101010101" pitchFamily="49" charset="-122"/>
                <a:cs typeface="黑体" panose="02010609060101010101" pitchFamily="49" charset="-122"/>
                <a:sym typeface="+mn-ea"/>
              </a:rPr>
              <a:t>非一套表</a:t>
            </a:r>
            <a:r>
              <a:rPr lang="zh-CN" altLang="zh-CN" sz="3600" b="0" dirty="0">
                <a:latin typeface="黑体" panose="02010609060101010101" pitchFamily="49" charset="-122"/>
                <a:ea typeface="黑体" panose="02010609060101010101" pitchFamily="49" charset="-122"/>
                <a:cs typeface="黑体" panose="02010609060101010101" pitchFamily="49" charset="-122"/>
                <a:sym typeface="+mn-ea"/>
              </a:rPr>
              <a:t>法人单位：采用抽样调查</a:t>
            </a:r>
            <a:endParaRPr lang="zh-CN" altLang="zh-CN" sz="3600" b="0" dirty="0">
              <a:latin typeface="黑体" panose="02010609060101010101" pitchFamily="49" charset="-122"/>
              <a:ea typeface="黑体" panose="02010609060101010101" pitchFamily="49" charset="-122"/>
              <a:cs typeface="黑体" panose="02010609060101010101" pitchFamily="49" charset="-122"/>
              <a:sym typeface="+mn-ea"/>
            </a:endParaRPr>
          </a:p>
          <a:p>
            <a:pPr marL="0" marR="0" lvl="0" indent="0" fontAlgn="base">
              <a:lnSpc>
                <a:spcPct val="100000"/>
              </a:lnSpc>
              <a:spcAft>
                <a:spcPct val="0"/>
              </a:spcAft>
              <a:buClrTx/>
              <a:buSzTx/>
              <a:buNone/>
              <a:defRPr/>
            </a:pPr>
            <a:endParaRPr lang="zh-CN" altLang="zh-CN" sz="3600" b="0" dirty="0">
              <a:latin typeface="黑体" panose="02010609060101010101" pitchFamily="49" charset="-122"/>
              <a:ea typeface="黑体" panose="02010609060101010101" pitchFamily="49" charset="-122"/>
              <a:cs typeface="黑体" panose="02010609060101010101" pitchFamily="49" charset="-122"/>
              <a:sym typeface="+mn-ea"/>
            </a:endParaRPr>
          </a:p>
          <a:p>
            <a:pPr marL="0" marR="0" lvl="0" indent="0" fontAlgn="base">
              <a:lnSpc>
                <a:spcPct val="100000"/>
              </a:lnSpc>
              <a:spcAft>
                <a:spcPct val="0"/>
              </a:spcAft>
              <a:buClrTx/>
              <a:buSzTx/>
              <a:buNone/>
              <a:defRPr/>
            </a:pPr>
            <a:r>
              <a:rPr lang="zh-CN" altLang="zh-CN" sz="3600" b="0" dirty="0" smtClean="0">
                <a:solidFill>
                  <a:srgbClr val="FFFF00"/>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zh-CN" sz="3600" b="0" dirty="0" smtClean="0">
                <a:solidFill>
                  <a:srgbClr val="FFFF00"/>
                </a:solidFill>
                <a:latin typeface="黑体" panose="02010609060101010101" pitchFamily="49" charset="-122"/>
                <a:ea typeface="黑体" panose="02010609060101010101" pitchFamily="49" charset="-122"/>
                <a:cs typeface="黑体" panose="02010609060101010101" pitchFamily="49" charset="-122"/>
                <a:sym typeface="+mn-ea"/>
              </a:rPr>
              <a:t>铁路运输</a:t>
            </a:r>
            <a:r>
              <a:rPr lang="zh-CN" altLang="zh-CN" sz="3600" b="0" dirty="0">
                <a:solidFill>
                  <a:srgbClr val="FFFF00"/>
                </a:solidFill>
                <a:latin typeface="黑体" panose="02010609060101010101" pitchFamily="49" charset="-122"/>
                <a:ea typeface="黑体" panose="02010609060101010101" pitchFamily="49" charset="-122"/>
                <a:cs typeface="黑体" panose="02010609060101010101" pitchFamily="49" charset="-122"/>
                <a:sym typeface="+mn-ea"/>
              </a:rPr>
              <a:t>业法人单位数据不直接进行调查，由国家统计局从中国国家铁路集团有限公司取得数据后反馈各地。</a:t>
            </a:r>
            <a:endParaRPr lang="zh-CN" altLang="zh-CN" sz="3600" b="0" dirty="0">
              <a:solidFill>
                <a:srgbClr val="FFFF00"/>
              </a:solidFill>
              <a:latin typeface="黑体" panose="02010609060101010101" pitchFamily="49" charset="-122"/>
              <a:ea typeface="黑体" panose="02010609060101010101" pitchFamily="49" charset="-122"/>
              <a:cs typeface="黑体" panose="02010609060101010101" pitchFamily="49" charset="-122"/>
              <a:sym typeface="+mn-ea"/>
            </a:endParaRPr>
          </a:p>
        </p:txBody>
      </p:sp>
      <p:cxnSp>
        <p:nvCxnSpPr>
          <p:cNvPr id="37" name="直接连接符 36"/>
          <p:cNvCxnSpPr/>
          <p:nvPr/>
        </p:nvCxnSpPr>
        <p:spPr>
          <a:xfrm>
            <a:off x="1074420" y="1051560"/>
            <a:ext cx="2705100" cy="127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188085" y="158115"/>
            <a:ext cx="5923280"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调查方法</a:t>
            </a:r>
            <a:endParaRPr lang="zh-CN" altLang="en-US" sz="4400" b="1">
              <a:solidFill>
                <a:srgbClr val="FFFF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5585" name="标题 172033"/>
          <p:cNvSpPr>
            <a:spLocks noGrp="1"/>
          </p:cNvSpPr>
          <p:nvPr>
            <p:ph type="title" idx="4294967295"/>
          </p:nvPr>
        </p:nvSpPr>
        <p:spPr>
          <a:xfrm>
            <a:off x="1115695" y="802005"/>
            <a:ext cx="7670165" cy="5478780"/>
          </a:xfrm>
        </p:spPr>
        <p:txBody>
          <a:bodyPr lIns="101600" tIns="38100" rIns="76200" bIns="38100" anchor="b"/>
          <a:p>
            <a:pPr algn="l">
              <a:lnSpc>
                <a:spcPct val="120000"/>
              </a:lnSpc>
              <a:spcBef>
                <a:spcPts val="1500"/>
              </a:spcBef>
              <a:spcAft>
                <a:spcPts val="1500"/>
              </a:spcAft>
            </a:pPr>
            <a:r>
              <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rPr>
              <a:t>D1</a:t>
            </a: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的平衡关系：</a:t>
            </a:r>
            <a:b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①</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2020</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年年末从业人员人数≥省外户籍</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本市城镇劳动力</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本市农村劳动力</a:t>
            </a:r>
            <a:b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②省外户籍≥省外的</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农村劳动力</a:t>
            </a:r>
            <a:b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③</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2020</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年年末从业人员人数≥从业人员中使用的农村劳动力</a:t>
            </a:r>
            <a:b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b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④从业人员中使用的农村劳动力≥省外的农村劳动力</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本市农村劳动力</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7634" name="文本占位符 174082"/>
          <p:cNvSpPr>
            <a:spLocks noGrp="1"/>
          </p:cNvSpPr>
          <p:nvPr>
            <p:ph idx="4294967295"/>
          </p:nvPr>
        </p:nvSpPr>
        <p:spPr>
          <a:xfrm>
            <a:off x="629920" y="332740"/>
            <a:ext cx="8341360" cy="6111240"/>
          </a:xfrm>
        </p:spPr>
        <p:txBody>
          <a:bodyPr lIns="90000" tIns="46800" rIns="90000" bIns="46800" anchor="t"/>
          <a:p>
            <a:pPr>
              <a:lnSpc>
                <a:spcPct val="120000"/>
              </a:lnSpc>
              <a:spcBef>
                <a:spcPts val="0"/>
              </a:spcBef>
              <a:buSzPct val="60000"/>
              <a:buNone/>
            </a:pP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  </a:t>
            </a:r>
            <a:r>
              <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D2</a:t>
            </a: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本单位现有职称人员数量</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a:lnSpc>
                <a:spcPct val="120000"/>
              </a:lnSpc>
              <a:spcBef>
                <a:spcPts val="0"/>
              </a:spcBef>
              <a:buSzPct val="60000"/>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     职称指已获得国家或市政府有关部门认定的职称或任职资格。</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a:lnSpc>
                <a:spcPct val="120000"/>
              </a:lnSpc>
              <a:spcBef>
                <a:spcPts val="0"/>
              </a:spcBef>
              <a:buSzPct val="60000"/>
              <a:buNone/>
            </a:pP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     现在聘任的专业技术职务与考取的专业技术职称不一致的，按现在聘任的专业技术职务进行统计，考取了多个专业技术职称的，按照最高专业技术职称统计，所有职称都是同一级别就按照与工作性质相近的专业技术职称统计。 </a:t>
            </a:r>
            <a:endPar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9681" name="标题 175105"/>
          <p:cNvSpPr>
            <a:spLocks noGrp="1"/>
          </p:cNvSpPr>
          <p:nvPr>
            <p:ph type="title" idx="4294967295"/>
          </p:nvPr>
        </p:nvSpPr>
        <p:spPr>
          <a:xfrm>
            <a:off x="1115695" y="838200"/>
            <a:ext cx="7560310" cy="5400675"/>
          </a:xfrm>
        </p:spPr>
        <p:txBody>
          <a:bodyPr lIns="101600" tIns="38100" rIns="76200" bIns="38100" anchor="b"/>
          <a:p>
            <a:pPr algn="l"/>
            <a:r>
              <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rPr>
              <a:t>D3</a:t>
            </a: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本单位现有技能人才数量：</a:t>
            </a:r>
            <a:b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高级技师</a:t>
            </a:r>
            <a:r>
              <a:rPr lang="zh-CN" altLang="en-US" sz="3600" u="sng"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人	</a:t>
            </a:r>
            <a:b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技师</a:t>
            </a:r>
            <a:r>
              <a:rPr lang="zh-CN" altLang="en-US" sz="3600" u="sng"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人	</a:t>
            </a:r>
            <a:b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3.</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高级工</a:t>
            </a:r>
            <a:r>
              <a:rPr lang="zh-CN" altLang="en-US" sz="3600" u="sng"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人	</a:t>
            </a:r>
            <a:b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4.</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中级工</a:t>
            </a:r>
            <a:r>
              <a:rPr lang="zh-CN" altLang="en-US" sz="3600" u="sng"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人	</a:t>
            </a:r>
            <a:b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5.</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初级工</a:t>
            </a:r>
            <a:r>
              <a:rPr lang="zh-CN" altLang="en-US" sz="3600" u="sng" dirty="0">
                <a:solidFill>
                  <a:schemeClr val="bg1"/>
                </a:solidFill>
                <a:latin typeface="黑体" panose="02010609060101010101" pitchFamily="49" charset="-122"/>
                <a:ea typeface="黑体" panose="02010609060101010101" pitchFamily="49" charset="-122"/>
                <a:cs typeface="黑体" panose="02010609060101010101" pitchFamily="49" charset="-122"/>
              </a:rPr>
              <a:t>            </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人	</a:t>
            </a:r>
            <a:b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b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持有国家劳动保障部门颁发的</a:t>
            </a:r>
            <a:r>
              <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rPr>
              <a:t>《</a:t>
            </a: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职业资格证书</a:t>
            </a:r>
            <a:r>
              <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rPr>
              <a:t>》</a:t>
            </a:r>
            <a:br>
              <a:rPr lang="en-US" altLang="zh-CN" sz="3600" dirty="0">
                <a:solidFill>
                  <a:srgbClr val="FFFF00"/>
                </a:solidFill>
                <a:latin typeface="黑体" panose="02010609060101010101" pitchFamily="49" charset="-122"/>
                <a:ea typeface="黑体" panose="02010609060101010101" pitchFamily="49" charset="-122"/>
                <a:cs typeface="黑体" panose="02010609060101010101" pitchFamily="49" charset="-122"/>
              </a:rPr>
            </a:b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限执行非企业会计制度的单位填写</a:t>
            </a:r>
            <a:endPar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0707" name="矩形 8"/>
          <p:cNvSpPr/>
          <p:nvPr/>
        </p:nvSpPr>
        <p:spPr>
          <a:xfrm>
            <a:off x="1087755" y="1628775"/>
            <a:ext cx="7673975" cy="1753235"/>
          </a:xfrm>
          <a:prstGeom prst="rect">
            <a:avLst/>
          </a:prstGeom>
          <a:noFill/>
          <a:ln w="9525">
            <a:noFill/>
          </a:ln>
        </p:spPr>
        <p:txBody>
          <a:bodyPr wrap="square" anchor="t">
            <a:spAutoFit/>
          </a:bodyPr>
          <a:p>
            <a:r>
              <a:rPr lang="zh-CN" altLang="en-US" b="1" dirty="0">
                <a:solidFill>
                  <a:schemeClr val="bg1"/>
                </a:solidFill>
                <a:latin typeface="黑体" panose="02010609060101010101" pitchFamily="49" charset="-122"/>
              </a:rPr>
              <a:t>在技术工作岗位工作的人员，即单位中在</a:t>
            </a:r>
            <a:r>
              <a:rPr lang="zh-CN" altLang="en-US" b="1" dirty="0">
                <a:solidFill>
                  <a:srgbClr val="FFFF00"/>
                </a:solidFill>
                <a:latin typeface="黑体" panose="02010609060101010101" pitchFamily="49" charset="-122"/>
              </a:rPr>
              <a:t>生产</a:t>
            </a:r>
            <a:r>
              <a:rPr lang="zh-CN" altLang="en-US" b="1" dirty="0">
                <a:solidFill>
                  <a:schemeClr val="bg1"/>
                </a:solidFill>
                <a:latin typeface="黑体" panose="02010609060101010101" pitchFamily="49" charset="-122"/>
              </a:rPr>
              <a:t>或</a:t>
            </a:r>
            <a:r>
              <a:rPr lang="zh-CN" altLang="en-US" b="1" dirty="0">
                <a:solidFill>
                  <a:srgbClr val="FFFF00"/>
                </a:solidFill>
                <a:latin typeface="黑体" panose="02010609060101010101" pitchFamily="49" charset="-122"/>
              </a:rPr>
              <a:t>服务一线</a:t>
            </a:r>
            <a:r>
              <a:rPr lang="zh-CN" altLang="en-US" b="1" dirty="0">
                <a:solidFill>
                  <a:schemeClr val="bg1"/>
                </a:solidFill>
                <a:latin typeface="黑体" panose="02010609060101010101" pitchFamily="49" charset="-122"/>
              </a:rPr>
              <a:t>从事</a:t>
            </a:r>
            <a:r>
              <a:rPr lang="zh-CN" altLang="en-US" b="1" dirty="0">
                <a:solidFill>
                  <a:srgbClr val="FFFF00"/>
                </a:solidFill>
                <a:latin typeface="黑体" panose="02010609060101010101" pitchFamily="49" charset="-122"/>
              </a:rPr>
              <a:t>技能操作</a:t>
            </a:r>
            <a:r>
              <a:rPr lang="zh-CN" altLang="en-US" b="1" dirty="0">
                <a:solidFill>
                  <a:schemeClr val="bg1"/>
                </a:solidFill>
                <a:latin typeface="黑体" panose="02010609060101010101" pitchFamily="49" charset="-122"/>
              </a:rPr>
              <a:t>的人员，也称为技能劳动者。</a:t>
            </a:r>
            <a:endParaRPr lang="zh-CN" altLang="en-US" b="1" dirty="0">
              <a:solidFill>
                <a:schemeClr val="bg1"/>
              </a:solidFill>
              <a:latin typeface="黑体" panose="02010609060101010101" pitchFamily="49" charset="-122"/>
            </a:endParaRPr>
          </a:p>
        </p:txBody>
      </p:sp>
      <p:sp>
        <p:nvSpPr>
          <p:cNvPr id="13314" name="标题 1"/>
          <p:cNvSpPr/>
          <p:nvPr/>
        </p:nvSpPr>
        <p:spPr>
          <a:xfrm>
            <a:off x="1083310" y="488950"/>
            <a:ext cx="2318385" cy="806450"/>
          </a:xfrm>
          <a:prstGeom prst="rect">
            <a:avLst/>
          </a:prstGeom>
          <a:solidFill>
            <a:srgbClr val="FFFF00"/>
          </a:solidFill>
          <a:ln w="44450" cmpd="sng">
            <a:solidFill>
              <a:schemeClr val="tx1"/>
            </a:solidFill>
            <a:prstDash val="solid"/>
          </a:ln>
        </p:spPr>
        <p:txBody>
          <a:bodyPr anchor="ctr"/>
          <a:p>
            <a:pPr fontAlgn="base">
              <a:lnSpc>
                <a:spcPct val="90000"/>
              </a:lnSpc>
            </a:pPr>
            <a:r>
              <a:rPr lang="zh-CN" altLang="zh-CN" sz="4000" b="1" strike="noStrike" noProof="1" dirty="0">
                <a:solidFill>
                  <a:schemeClr val="tx1"/>
                </a:solidFill>
                <a:effectLst/>
                <a:latin typeface="Times New Roman" panose="02020603050405020304" pitchFamily="18" charset="0"/>
                <a:ea typeface="黑体" panose="02010609060101010101" pitchFamily="49" charset="-122"/>
                <a:cs typeface="+mn-cs"/>
              </a:rPr>
              <a:t>技能</a:t>
            </a:r>
            <a:r>
              <a:rPr lang="zh-CN" altLang="zh-CN" sz="4000" b="1" strike="noStrike" noProof="1" dirty="0">
                <a:solidFill>
                  <a:schemeClr val="tx1"/>
                </a:solidFill>
                <a:effectLst/>
                <a:latin typeface="Times New Roman" panose="02020603050405020304" pitchFamily="18" charset="0"/>
                <a:ea typeface="黑体" panose="02010609060101010101" pitchFamily="49" charset="-122"/>
                <a:cs typeface="+mn-cs"/>
              </a:rPr>
              <a:t>人才</a:t>
            </a:r>
            <a:endParaRPr lang="zh-CN" altLang="zh-CN" sz="4000" b="1" strike="noStrike" noProof="1" dirty="0">
              <a:solidFill>
                <a:schemeClr val="tx1"/>
              </a:solidFill>
              <a:effectLst/>
              <a:latin typeface="Times New Roman" panose="02020603050405020304" pitchFamily="18" charset="0"/>
              <a:ea typeface="黑体" panose="02010609060101010101" pitchFamily="49" charset="-122"/>
              <a:cs typeface="+mn-cs"/>
            </a:endParaRPr>
          </a:p>
        </p:txBody>
      </p:sp>
    </p:spTree>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02" name="文本占位符 180226"/>
          <p:cNvSpPr>
            <a:spLocks noGrp="1"/>
          </p:cNvSpPr>
          <p:nvPr>
            <p:ph idx="4294967295"/>
          </p:nvPr>
        </p:nvSpPr>
        <p:spPr>
          <a:xfrm>
            <a:off x="810895" y="1091565"/>
            <a:ext cx="7875905" cy="5034915"/>
          </a:xfrm>
        </p:spPr>
        <p:txBody>
          <a:bodyPr lIns="90000" tIns="46800" rIns="90000" bIns="46800" anchor="t"/>
          <a:p>
            <a:pPr>
              <a:lnSpc>
                <a:spcPct val="120000"/>
              </a:lnSpc>
              <a:spcBef>
                <a:spcPts val="0"/>
              </a:spcBef>
              <a:buSzPct val="60000"/>
              <a:buNone/>
            </a:pPr>
            <a:r>
              <a:rPr lang="en-US" altLang="zh-CN" sz="36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  </a:t>
            </a:r>
            <a:r>
              <a:rPr lang="zh-CN" altLang="en-US" sz="36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平衡关系：</a:t>
            </a:r>
            <a:endParaRPr lang="zh-CN" altLang="en-US" sz="36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a:p>
            <a:pPr>
              <a:lnSpc>
                <a:spcPct val="120000"/>
              </a:lnSpc>
              <a:spcBef>
                <a:spcPts val="0"/>
              </a:spcBef>
              <a:buSzPct val="60000"/>
              <a:buNone/>
            </a:pPr>
            <a:r>
              <a:rPr lang="zh-CN" altLang="en-US" sz="36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 </a:t>
            </a:r>
            <a:r>
              <a:rPr lang="en-US" altLang="zh-CN" sz="36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 2020</a:t>
            </a:r>
            <a:r>
              <a:rPr lang="zh-CN" altLang="en-US" sz="36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年年末从业人员人数≥本单位现有职称人员数量</a:t>
            </a:r>
            <a:r>
              <a:rPr lang="en-US" altLang="zh-CN" sz="36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zh-CN" altLang="en-US" sz="36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本单位现有技能人才数量</a:t>
            </a:r>
            <a:endParaRPr lang="zh-CN" altLang="en-US" sz="36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7089" name="标题 192513"/>
          <p:cNvSpPr>
            <a:spLocks noGrp="1"/>
          </p:cNvSpPr>
          <p:nvPr>
            <p:ph type="title" idx="4294967295"/>
          </p:nvPr>
        </p:nvSpPr>
        <p:spPr>
          <a:xfrm>
            <a:off x="1116330" y="1482090"/>
            <a:ext cx="7447280" cy="4498975"/>
          </a:xfrm>
        </p:spPr>
        <p:txBody>
          <a:bodyPr lIns="101600" tIns="38100" rIns="76200" bIns="38100" anchor="b"/>
          <a:p>
            <a:pPr algn="l"/>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1. </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有些专业技术职位是有学历要求的，如医师、律师和老师</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a:t>
            </a:r>
            <a:b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招用应届毕业生时年龄要求应该选“</a:t>
            </a:r>
            <a:r>
              <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rPr>
              <a:t>1”35</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岁及以下。</a:t>
            </a:r>
            <a:b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sym typeface="黑体" panose="02010609060101010101" pitchFamily="49" charset="-122"/>
              </a:rPr>
              <a:t>3.</a:t>
            </a: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选“中级及以上职称”的，学历不会“无要求”。</a:t>
            </a:r>
            <a:r>
              <a:rPr lang="zh-CN" altLang="en-US" sz="3600" dirty="0">
                <a:solidFill>
                  <a:srgbClr val="FFFF00"/>
                </a:solidFill>
                <a:latin typeface="黑体" panose="02010609060101010101" pitchFamily="49" charset="-122"/>
                <a:ea typeface="黑体" panose="02010609060101010101" pitchFamily="49" charset="-122"/>
                <a:sym typeface="黑体" panose="02010609060101010101" pitchFamily="49" charset="-122"/>
              </a:rPr>
              <a:t> </a:t>
            </a:r>
            <a:br>
              <a:rPr lang="zh-CN" altLang="en-US" sz="3600" dirty="0">
                <a:solidFill>
                  <a:srgbClr val="FFFF00"/>
                </a:solidFill>
                <a:latin typeface="黑体" panose="02010609060101010101" pitchFamily="49" charset="-122"/>
                <a:ea typeface="黑体" panose="02010609060101010101" pitchFamily="49" charset="-122"/>
                <a:sym typeface="黑体" panose="02010609060101010101" pitchFamily="49" charset="-122"/>
              </a:rPr>
            </a:br>
            <a:r>
              <a:rPr lang="en-US" altLang="zh-CN" sz="3600" dirty="0">
                <a:solidFill>
                  <a:schemeClr val="bg1"/>
                </a:solidFill>
                <a:latin typeface="黑体" panose="02010609060101010101" pitchFamily="49" charset="-122"/>
                <a:ea typeface="黑体" panose="02010609060101010101" pitchFamily="49" charset="-122"/>
                <a:sym typeface="黑体" panose="02010609060101010101" pitchFamily="49" charset="-122"/>
              </a:rPr>
              <a:t>4.</a:t>
            </a: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司机的职位代码是</a:t>
            </a:r>
            <a:r>
              <a:rPr lang="en-US" altLang="zh-CN" sz="3600" dirty="0">
                <a:solidFill>
                  <a:schemeClr val="bg1"/>
                </a:solidFill>
                <a:latin typeface="黑体" panose="02010609060101010101" pitchFamily="49" charset="-122"/>
                <a:ea typeface="黑体" panose="02010609060101010101" pitchFamily="49" charset="-122"/>
                <a:sym typeface="黑体" panose="02010609060101010101" pitchFamily="49" charset="-122"/>
              </a:rPr>
              <a:t>40202</a:t>
            </a:r>
            <a:r>
              <a:rPr lang="zh-CN" altLang="en-US" sz="3600" dirty="0">
                <a:solidFill>
                  <a:schemeClr val="bg1"/>
                </a:solidFill>
                <a:latin typeface="黑体" panose="02010609060101010101" pitchFamily="49" charset="-122"/>
                <a:ea typeface="黑体" panose="02010609060101010101" pitchFamily="49" charset="-122"/>
                <a:sym typeface="黑体" panose="02010609060101010101" pitchFamily="49" charset="-122"/>
              </a:rPr>
              <a:t>，属于社会生产服务和生活服务人员</a:t>
            </a:r>
            <a:r>
              <a:rPr lang="en-US" altLang="zh-CN" sz="3600" dirty="0">
                <a:solidFill>
                  <a:schemeClr val="bg1"/>
                </a:solidFill>
                <a:latin typeface="黑体" panose="02010609060101010101" pitchFamily="49" charset="-122"/>
                <a:ea typeface="黑体" panose="02010609060101010101" pitchFamily="49" charset="-122"/>
                <a:sym typeface="黑体" panose="02010609060101010101" pitchFamily="49" charset="-122"/>
              </a:rPr>
              <a:t>。</a:t>
            </a:r>
            <a:endParaRPr lang="en-US"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
        <p:nvSpPr>
          <p:cNvPr id="2" name="文本框 1"/>
          <p:cNvSpPr txBox="1"/>
          <p:nvPr/>
        </p:nvSpPr>
        <p:spPr>
          <a:xfrm>
            <a:off x="1188085" y="158115"/>
            <a:ext cx="4859020" cy="768350"/>
          </a:xfrm>
          <a:prstGeom prst="rect">
            <a:avLst/>
          </a:prstGeom>
          <a:noFill/>
        </p:spPr>
        <p:txBody>
          <a:bodyPr wrap="square" rtlCol="0">
            <a:spAutoFit/>
          </a:bodyPr>
          <a:p>
            <a:r>
              <a:rPr lang="zh-CN" altLang="en-US" sz="4400" b="1">
                <a:solidFill>
                  <a:srgbClr val="FFFF00"/>
                </a:solidFill>
                <a:latin typeface="微软雅黑" panose="020B0503020204020204" pitchFamily="34" charset="-122"/>
                <a:ea typeface="微软雅黑" panose="020B0503020204020204" pitchFamily="34" charset="-122"/>
              </a:rPr>
              <a:t>审核</a:t>
            </a:r>
            <a:r>
              <a:rPr lang="zh-CN" altLang="en-US" sz="4400" b="1">
                <a:solidFill>
                  <a:srgbClr val="FFFF00"/>
                </a:solidFill>
                <a:latin typeface="微软雅黑" panose="020B0503020204020204" pitchFamily="34" charset="-122"/>
                <a:ea typeface="微软雅黑" panose="020B0503020204020204" pitchFamily="34" charset="-122"/>
              </a:rPr>
              <a:t>要点</a:t>
            </a:r>
            <a:endParaRPr lang="zh-CN" altLang="en-US" sz="4400" b="1">
              <a:solidFill>
                <a:srgbClr val="FFFF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43305" y="1031240"/>
            <a:ext cx="2808605" cy="2159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97250" y="2724150"/>
            <a:ext cx="3014980" cy="1137285"/>
          </a:xfrm>
          <a:prstGeom prst="rect">
            <a:avLst/>
          </a:prstGeom>
          <a:noFill/>
        </p:spPr>
        <p:txBody>
          <a:bodyPr wrap="square" rtlCol="0">
            <a:spAutoFit/>
          </a:bodyPr>
          <a:p>
            <a:r>
              <a:rPr lang="zh-CN" altLang="en-US" sz="6800">
                <a:solidFill>
                  <a:srgbClr val="FFFF00"/>
                </a:solidFill>
                <a:latin typeface="黑体" panose="02010609060101010101" pitchFamily="49" charset="-122"/>
              </a:rPr>
              <a:t>谢  谢</a:t>
            </a:r>
            <a:endParaRPr lang="zh-CN" altLang="en-US" sz="6800">
              <a:solidFill>
                <a:srgbClr val="FFFF00"/>
              </a:solidFill>
              <a:latin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3"/>
          <p:cNvSpPr>
            <a:spLocks noGrp="1"/>
          </p:cNvSpPr>
          <p:nvPr>
            <p:ph idx="4294967295"/>
          </p:nvPr>
        </p:nvSpPr>
        <p:spPr>
          <a:xfrm>
            <a:off x="806450" y="2430145"/>
            <a:ext cx="8013700" cy="4116070"/>
          </a:xfrm>
        </p:spPr>
        <p:txBody>
          <a:bodyPr vert="horz" wrap="square" anchor="t"/>
          <a:p>
            <a:pPr eaLnBrk="1" hangingPunct="1">
              <a:buNone/>
            </a:pPr>
            <a:r>
              <a:rPr lang="zh-CN" altLang="en-US" sz="3600" b="1" dirty="0">
                <a:solidFill>
                  <a:srgbClr val="FF0000"/>
                </a:solidFill>
                <a:ea typeface="黑体" panose="02010609060101010101" pitchFamily="49" charset="-122"/>
              </a:rPr>
              <a:t>  </a:t>
            </a:r>
            <a:r>
              <a:rPr lang="zh-CN" altLang="en-US" sz="3500" b="1" dirty="0">
                <a:solidFill>
                  <a:srgbClr val="FFFF00"/>
                </a:solidFill>
                <a:latin typeface="黑体" panose="02010609060101010101" pitchFamily="49" charset="-122"/>
                <a:ea typeface="黑体" panose="02010609060101010101" pitchFamily="49" charset="-122"/>
              </a:rPr>
              <a:t>年报：</a:t>
            </a:r>
            <a:r>
              <a:rPr lang="en-US" altLang="zh-CN" sz="3500" dirty="0">
                <a:solidFill>
                  <a:schemeClr val="bg1"/>
                </a:solidFill>
                <a:latin typeface="黑体" panose="02010609060101010101" pitchFamily="49" charset="-122"/>
                <a:ea typeface="黑体" panose="02010609060101010101" pitchFamily="49" charset="-122"/>
              </a:rPr>
              <a:t>2021</a:t>
            </a:r>
            <a:r>
              <a:rPr lang="zh-CN" altLang="en-US" sz="3500" dirty="0">
                <a:solidFill>
                  <a:schemeClr val="bg1"/>
                </a:solidFill>
                <a:latin typeface="黑体" panose="02010609060101010101" pitchFamily="49" charset="-122"/>
                <a:ea typeface="黑体" panose="02010609060101010101" pitchFamily="49" charset="-122"/>
              </a:rPr>
              <a:t>年</a:t>
            </a:r>
            <a:r>
              <a:rPr lang="en-US" altLang="zh-CN" sz="3500" dirty="0">
                <a:solidFill>
                  <a:schemeClr val="bg1"/>
                </a:solidFill>
                <a:latin typeface="黑体" panose="02010609060101010101" pitchFamily="49" charset="-122"/>
                <a:ea typeface="黑体" panose="02010609060101010101" pitchFamily="49" charset="-122"/>
              </a:rPr>
              <a:t>1</a:t>
            </a:r>
            <a:r>
              <a:rPr lang="zh-CN" altLang="en-US" sz="3500" dirty="0">
                <a:solidFill>
                  <a:schemeClr val="bg1"/>
                </a:solidFill>
                <a:latin typeface="黑体" panose="02010609060101010101" pitchFamily="49" charset="-122"/>
                <a:ea typeface="黑体" panose="02010609060101010101" pitchFamily="49" charset="-122"/>
              </a:rPr>
              <a:t>月</a:t>
            </a:r>
            <a:r>
              <a:rPr lang="en-US" altLang="zh-CN" sz="3500" dirty="0">
                <a:solidFill>
                  <a:schemeClr val="bg1"/>
                </a:solidFill>
                <a:latin typeface="黑体" panose="02010609060101010101" pitchFamily="49" charset="-122"/>
                <a:ea typeface="黑体" panose="02010609060101010101" pitchFamily="49" charset="-122"/>
              </a:rPr>
              <a:t>20</a:t>
            </a:r>
            <a:r>
              <a:rPr lang="zh-CN" altLang="en-US" sz="3500" dirty="0">
                <a:solidFill>
                  <a:schemeClr val="bg1"/>
                </a:solidFill>
                <a:latin typeface="黑体" panose="02010609060101010101" pitchFamily="49" charset="-122"/>
                <a:ea typeface="黑体" panose="02010609060101010101" pitchFamily="49" charset="-122"/>
              </a:rPr>
              <a:t>日</a:t>
            </a:r>
            <a:r>
              <a:rPr lang="en-US" altLang="zh-CN" sz="3500" dirty="0">
                <a:solidFill>
                  <a:schemeClr val="bg1"/>
                </a:solidFill>
                <a:latin typeface="黑体" panose="02010609060101010101" pitchFamily="49" charset="-122"/>
                <a:ea typeface="黑体" panose="02010609060101010101" pitchFamily="49" charset="-122"/>
              </a:rPr>
              <a:t>0:00</a:t>
            </a:r>
            <a:r>
              <a:rPr lang="zh-CN" altLang="en-US" sz="3500" dirty="0">
                <a:solidFill>
                  <a:schemeClr val="bg1"/>
                </a:solidFill>
                <a:latin typeface="黑体" panose="02010609060101010101" pitchFamily="49" charset="-122"/>
                <a:ea typeface="黑体" panose="02010609060101010101" pitchFamily="49" charset="-122"/>
              </a:rPr>
              <a:t>开网，</a:t>
            </a:r>
            <a:r>
              <a:rPr lang="en-US" altLang="zh-CN" sz="3500" dirty="0">
                <a:solidFill>
                  <a:schemeClr val="bg1"/>
                </a:solidFill>
                <a:latin typeface="黑体" panose="02010609060101010101" pitchFamily="49" charset="-122"/>
                <a:ea typeface="黑体" panose="02010609060101010101" pitchFamily="49" charset="-122"/>
              </a:rPr>
              <a:t>3</a:t>
            </a:r>
            <a:r>
              <a:rPr lang="zh-CN" altLang="en-US" sz="3500" dirty="0">
                <a:solidFill>
                  <a:schemeClr val="bg1"/>
                </a:solidFill>
                <a:latin typeface="黑体" panose="02010609060101010101" pitchFamily="49" charset="-122"/>
                <a:ea typeface="黑体" panose="02010609060101010101" pitchFamily="49" charset="-122"/>
              </a:rPr>
              <a:t>月</a:t>
            </a:r>
            <a:r>
              <a:rPr lang="en-US" altLang="zh-CN" sz="3500" dirty="0">
                <a:solidFill>
                  <a:schemeClr val="bg1"/>
                </a:solidFill>
                <a:latin typeface="黑体" panose="02010609060101010101" pitchFamily="49" charset="-122"/>
                <a:ea typeface="黑体" panose="02010609060101010101" pitchFamily="49" charset="-122"/>
              </a:rPr>
              <a:t>10</a:t>
            </a:r>
            <a:r>
              <a:rPr lang="zh-CN" altLang="en-US" sz="3500" dirty="0">
                <a:solidFill>
                  <a:schemeClr val="bg1"/>
                </a:solidFill>
                <a:latin typeface="黑体" panose="02010609060101010101" pitchFamily="49" charset="-122"/>
                <a:ea typeface="黑体" panose="02010609060101010101" pitchFamily="49" charset="-122"/>
              </a:rPr>
              <a:t>日</a:t>
            </a:r>
            <a:r>
              <a:rPr lang="en-US" altLang="zh-CN" sz="3500" dirty="0">
                <a:solidFill>
                  <a:schemeClr val="bg1"/>
                </a:solidFill>
                <a:latin typeface="黑体" panose="02010609060101010101" pitchFamily="49" charset="-122"/>
                <a:ea typeface="黑体" panose="02010609060101010101" pitchFamily="49" charset="-122"/>
              </a:rPr>
              <a:t>24:00</a:t>
            </a:r>
            <a:r>
              <a:rPr lang="zh-CN" altLang="en-US" sz="3500" dirty="0">
                <a:solidFill>
                  <a:schemeClr val="bg1"/>
                </a:solidFill>
                <a:latin typeface="黑体" panose="02010609060101010101" pitchFamily="49" charset="-122"/>
                <a:ea typeface="黑体" panose="02010609060101010101" pitchFamily="49" charset="-122"/>
              </a:rPr>
              <a:t>前调查单位独立自行网上填报。</a:t>
            </a:r>
            <a:endParaRPr lang="zh-CN" altLang="en-US" sz="3500" dirty="0">
              <a:solidFill>
                <a:schemeClr val="hlink"/>
              </a:solidFill>
              <a:latin typeface="黑体" panose="02010609060101010101" pitchFamily="49" charset="-122"/>
              <a:ea typeface="黑体" panose="02010609060101010101" pitchFamily="49" charset="-122"/>
            </a:endParaRPr>
          </a:p>
          <a:p>
            <a:pPr eaLnBrk="1" hangingPunct="1">
              <a:buNone/>
            </a:pPr>
            <a:endParaRPr lang="zh-CN" altLang="en-US" sz="3500" dirty="0">
              <a:solidFill>
                <a:schemeClr val="hlink"/>
              </a:solidFill>
              <a:latin typeface="黑体" panose="02010609060101010101" pitchFamily="49" charset="-122"/>
              <a:ea typeface="黑体" panose="02010609060101010101" pitchFamily="49" charset="-122"/>
            </a:endParaRPr>
          </a:p>
          <a:p>
            <a:pPr eaLnBrk="1" hangingPunct="1">
              <a:buNone/>
            </a:pPr>
            <a:r>
              <a:rPr lang="zh-CN" altLang="en-US" sz="3500" dirty="0">
                <a:solidFill>
                  <a:srgbClr val="FF0000"/>
                </a:solidFill>
                <a:latin typeface="黑体" panose="02010609060101010101" pitchFamily="49" charset="-122"/>
                <a:ea typeface="黑体" panose="02010609060101010101" pitchFamily="49" charset="-122"/>
              </a:rPr>
              <a:t> </a:t>
            </a:r>
            <a:r>
              <a:rPr lang="zh-CN" altLang="en-US" sz="3500" b="1" dirty="0">
                <a:solidFill>
                  <a:srgbClr val="FFFF00"/>
                </a:solidFill>
                <a:latin typeface="黑体" panose="02010609060101010101" pitchFamily="49" charset="-122"/>
                <a:ea typeface="黑体" panose="02010609060101010101" pitchFamily="49" charset="-122"/>
              </a:rPr>
              <a:t>季报：</a:t>
            </a:r>
            <a:r>
              <a:rPr lang="zh-CN" altLang="en-US" sz="3500" dirty="0">
                <a:solidFill>
                  <a:schemeClr val="bg1"/>
                </a:solidFill>
                <a:latin typeface="黑体" panose="02010609060101010101" pitchFamily="49" charset="-122"/>
                <a:ea typeface="黑体" panose="02010609060101010101" pitchFamily="49" charset="-122"/>
              </a:rPr>
              <a:t>季度末月</a:t>
            </a:r>
            <a:r>
              <a:rPr lang="en-US" altLang="zh-CN" sz="3500" dirty="0">
                <a:solidFill>
                  <a:schemeClr val="bg1"/>
                </a:solidFill>
                <a:latin typeface="黑体" panose="02010609060101010101" pitchFamily="49" charset="-122"/>
                <a:ea typeface="黑体" panose="02010609060101010101" pitchFamily="49" charset="-122"/>
              </a:rPr>
              <a:t>27</a:t>
            </a:r>
            <a:r>
              <a:rPr lang="zh-CN" altLang="en-US" sz="3500" dirty="0">
                <a:solidFill>
                  <a:schemeClr val="bg1"/>
                </a:solidFill>
                <a:latin typeface="黑体" panose="02010609060101010101" pitchFamily="49" charset="-122"/>
                <a:ea typeface="黑体" panose="02010609060101010101" pitchFamily="49" charset="-122"/>
              </a:rPr>
              <a:t>日</a:t>
            </a:r>
            <a:r>
              <a:rPr lang="en-US" altLang="zh-CN" sz="3500" dirty="0">
                <a:solidFill>
                  <a:schemeClr val="bg1"/>
                </a:solidFill>
                <a:latin typeface="黑体" panose="02010609060101010101" pitchFamily="49" charset="-122"/>
                <a:ea typeface="黑体" panose="02010609060101010101" pitchFamily="49" charset="-122"/>
              </a:rPr>
              <a:t>0:00</a:t>
            </a:r>
            <a:r>
              <a:rPr lang="zh-CN" altLang="en-US" sz="3500" dirty="0">
                <a:solidFill>
                  <a:schemeClr val="bg1"/>
                </a:solidFill>
                <a:latin typeface="黑体" panose="02010609060101010101" pitchFamily="49" charset="-122"/>
                <a:ea typeface="黑体" panose="02010609060101010101" pitchFamily="49" charset="-122"/>
              </a:rPr>
              <a:t>开网，一季度季后</a:t>
            </a:r>
            <a:r>
              <a:rPr lang="en-US" altLang="zh-CN" sz="3500" dirty="0">
                <a:solidFill>
                  <a:schemeClr val="bg1"/>
                </a:solidFill>
                <a:latin typeface="黑体" panose="02010609060101010101" pitchFamily="49" charset="-122"/>
                <a:ea typeface="黑体" panose="02010609060101010101" pitchFamily="49" charset="-122"/>
              </a:rPr>
              <a:t>8</a:t>
            </a:r>
            <a:r>
              <a:rPr lang="zh-CN" altLang="en-US" sz="3500" dirty="0">
                <a:solidFill>
                  <a:schemeClr val="bg1"/>
                </a:solidFill>
                <a:latin typeface="黑体" panose="02010609060101010101" pitchFamily="49" charset="-122"/>
                <a:ea typeface="黑体" panose="02010609060101010101" pitchFamily="49" charset="-122"/>
              </a:rPr>
              <a:t>日、二季度季后</a:t>
            </a:r>
            <a:r>
              <a:rPr lang="en-US" altLang="zh-CN" sz="3500" dirty="0">
                <a:solidFill>
                  <a:schemeClr val="bg1"/>
                </a:solidFill>
                <a:latin typeface="黑体" panose="02010609060101010101" pitchFamily="49" charset="-122"/>
                <a:ea typeface="黑体" panose="02010609060101010101" pitchFamily="49" charset="-122"/>
              </a:rPr>
              <a:t>7</a:t>
            </a:r>
            <a:r>
              <a:rPr lang="zh-CN" altLang="en-US" sz="3500" dirty="0">
                <a:solidFill>
                  <a:schemeClr val="bg1"/>
                </a:solidFill>
                <a:latin typeface="黑体" panose="02010609060101010101" pitchFamily="49" charset="-122"/>
                <a:ea typeface="黑体" panose="02010609060101010101" pitchFamily="49" charset="-122"/>
              </a:rPr>
              <a:t>日、三季度季后</a:t>
            </a:r>
            <a:r>
              <a:rPr lang="en-US" altLang="zh-CN" sz="3500" dirty="0">
                <a:solidFill>
                  <a:schemeClr val="bg1"/>
                </a:solidFill>
                <a:latin typeface="黑体" panose="02010609060101010101" pitchFamily="49" charset="-122"/>
                <a:ea typeface="黑体" panose="02010609060101010101" pitchFamily="49" charset="-122"/>
              </a:rPr>
              <a:t>9</a:t>
            </a:r>
            <a:r>
              <a:rPr lang="zh-CN" altLang="en-US" sz="3500" dirty="0">
                <a:solidFill>
                  <a:schemeClr val="bg1"/>
                </a:solidFill>
                <a:latin typeface="黑体" panose="02010609060101010101" pitchFamily="49" charset="-122"/>
                <a:ea typeface="黑体" panose="02010609060101010101" pitchFamily="49" charset="-122"/>
              </a:rPr>
              <a:t>日</a:t>
            </a:r>
            <a:r>
              <a:rPr lang="en-US" altLang="zh-CN" sz="3500" dirty="0">
                <a:solidFill>
                  <a:schemeClr val="bg1"/>
                </a:solidFill>
                <a:latin typeface="黑体" panose="02010609060101010101" pitchFamily="49" charset="-122"/>
                <a:ea typeface="黑体" panose="02010609060101010101" pitchFamily="49" charset="-122"/>
              </a:rPr>
              <a:t>12:00</a:t>
            </a:r>
            <a:r>
              <a:rPr lang="zh-CN" altLang="en-US" sz="3500" dirty="0">
                <a:solidFill>
                  <a:schemeClr val="bg1"/>
                </a:solidFill>
                <a:latin typeface="黑体" panose="02010609060101010101" pitchFamily="49" charset="-122"/>
                <a:ea typeface="黑体" panose="02010609060101010101" pitchFamily="49" charset="-122"/>
              </a:rPr>
              <a:t>前调查单位独立自行网上填报，</a:t>
            </a:r>
            <a:r>
              <a:rPr lang="zh-CN" altLang="en-US" sz="3500" b="1" dirty="0">
                <a:solidFill>
                  <a:srgbClr val="FFFF00"/>
                </a:solidFill>
                <a:latin typeface="黑体" panose="02010609060101010101" pitchFamily="49" charset="-122"/>
                <a:ea typeface="黑体" panose="02010609060101010101" pitchFamily="49" charset="-122"/>
              </a:rPr>
              <a:t>四季度免报</a:t>
            </a:r>
            <a:r>
              <a:rPr lang="zh-CN" altLang="en-US" sz="3500" dirty="0">
                <a:solidFill>
                  <a:schemeClr val="bg1"/>
                </a:solidFill>
                <a:latin typeface="黑体" panose="02010609060101010101" pitchFamily="49" charset="-122"/>
                <a:ea typeface="黑体" panose="02010609060101010101" pitchFamily="49" charset="-122"/>
              </a:rPr>
              <a:t>。</a:t>
            </a:r>
            <a:endParaRPr lang="zh-CN" altLang="en-US" sz="3500" dirty="0">
              <a:solidFill>
                <a:schemeClr val="bg1"/>
              </a:solidFill>
              <a:latin typeface="黑体" panose="02010609060101010101" pitchFamily="49" charset="-122"/>
              <a:ea typeface="黑体" panose="02010609060101010101" pitchFamily="49" charset="-122"/>
            </a:endParaRPr>
          </a:p>
        </p:txBody>
      </p:sp>
      <p:sp>
        <p:nvSpPr>
          <p:cNvPr id="13314" name="Rectangle 4"/>
          <p:cNvSpPr>
            <a:spLocks noGrp="1"/>
          </p:cNvSpPr>
          <p:nvPr/>
        </p:nvSpPr>
        <p:spPr>
          <a:xfrm>
            <a:off x="1116013" y="261303"/>
            <a:ext cx="4649787" cy="631825"/>
          </a:xfrm>
          <a:prstGeom prst="rect">
            <a:avLst/>
          </a:prstGeom>
          <a:noFill/>
          <a:ln w="9525">
            <a:noFill/>
          </a:ln>
        </p:spPr>
        <p:txBody>
          <a:bodyPr anchor="ctr"/>
          <a:p>
            <a:r>
              <a:rPr lang="zh-CN" altLang="en-US" sz="4400" b="1" dirty="0">
                <a:solidFill>
                  <a:srgbClr val="FFFF00"/>
                </a:solidFill>
                <a:latin typeface="微软雅黑" panose="020B0503020204020204" pitchFamily="34" charset="-122"/>
                <a:ea typeface="微软雅黑" panose="020B0503020204020204" pitchFamily="34" charset="-122"/>
              </a:rPr>
              <a:t>报送时间</a:t>
            </a:r>
            <a:endParaRPr lang="zh-CN" altLang="en-US" sz="4400" b="1" dirty="0">
              <a:solidFill>
                <a:srgbClr val="FFFF00"/>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62990" y="1489710"/>
            <a:ext cx="6617335" cy="645160"/>
          </a:xfrm>
          <a:prstGeom prst="rect">
            <a:avLst/>
          </a:prstGeom>
          <a:noFill/>
        </p:spPr>
        <p:txBody>
          <a:bodyPr wrap="square" rtlCol="0">
            <a:spAutoFit/>
          </a:bodyPr>
          <a:p>
            <a:r>
              <a:rPr lang="zh-CN" altLang="en-US" b="1">
                <a:solidFill>
                  <a:srgbClr val="FFFF00"/>
                </a:solidFill>
              </a:rPr>
              <a:t>一套表（</a:t>
            </a:r>
            <a:r>
              <a:rPr lang="en-US" altLang="zh-CN" b="1">
                <a:solidFill>
                  <a:srgbClr val="FFFF00"/>
                </a:solidFill>
              </a:rPr>
              <a:t>102-1</a:t>
            </a:r>
            <a:r>
              <a:rPr lang="zh-CN" altLang="en-US" b="1">
                <a:solidFill>
                  <a:srgbClr val="FFFF00"/>
                </a:solidFill>
              </a:rPr>
              <a:t>表、</a:t>
            </a:r>
            <a:r>
              <a:rPr lang="en-US" altLang="zh-CN" b="1">
                <a:solidFill>
                  <a:srgbClr val="FFFF00"/>
                </a:solidFill>
              </a:rPr>
              <a:t>202-1</a:t>
            </a:r>
            <a:r>
              <a:rPr lang="zh-CN" altLang="en-US" b="1">
                <a:solidFill>
                  <a:srgbClr val="FFFF00"/>
                </a:solidFill>
              </a:rPr>
              <a:t>表）</a:t>
            </a:r>
            <a:endParaRPr lang="zh-CN" altLang="en-US" b="1">
              <a:solidFill>
                <a:srgbClr val="FFFF00"/>
              </a:solidFill>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3"/>
          <p:cNvSpPr>
            <a:spLocks noGrp="1"/>
          </p:cNvSpPr>
          <p:nvPr>
            <p:ph idx="4294967295"/>
          </p:nvPr>
        </p:nvSpPr>
        <p:spPr>
          <a:xfrm>
            <a:off x="806450" y="2430145"/>
            <a:ext cx="8013700" cy="4116070"/>
          </a:xfrm>
        </p:spPr>
        <p:txBody>
          <a:bodyPr vert="horz" wrap="square" anchor="t"/>
          <a:p>
            <a:pPr eaLnBrk="1" hangingPunct="1">
              <a:buNone/>
            </a:pPr>
            <a:r>
              <a:rPr lang="zh-CN" altLang="en-US" sz="3600" b="1" dirty="0">
                <a:solidFill>
                  <a:srgbClr val="FF0000"/>
                </a:solidFill>
                <a:ea typeface="黑体" panose="02010609060101010101" pitchFamily="49" charset="-122"/>
              </a:rPr>
              <a:t>  </a:t>
            </a:r>
            <a:r>
              <a:rPr lang="zh-CN" altLang="en-US" sz="3500" b="1" dirty="0">
                <a:solidFill>
                  <a:srgbClr val="FFFF00"/>
                </a:solidFill>
                <a:latin typeface="黑体" panose="02010609060101010101" pitchFamily="49" charset="-122"/>
                <a:ea typeface="黑体" panose="02010609060101010101" pitchFamily="49" charset="-122"/>
              </a:rPr>
              <a:t>年报：</a:t>
            </a:r>
            <a:r>
              <a:rPr lang="en-US" altLang="zh-CN" sz="3500" dirty="0">
                <a:solidFill>
                  <a:schemeClr val="bg1"/>
                </a:solidFill>
                <a:latin typeface="黑体" panose="02010609060101010101" pitchFamily="49" charset="-122"/>
                <a:ea typeface="黑体" panose="02010609060101010101" pitchFamily="49" charset="-122"/>
              </a:rPr>
              <a:t>2021</a:t>
            </a:r>
            <a:r>
              <a:rPr lang="zh-CN" altLang="en-US" sz="3500" dirty="0">
                <a:solidFill>
                  <a:schemeClr val="bg1"/>
                </a:solidFill>
                <a:latin typeface="黑体" panose="02010609060101010101" pitchFamily="49" charset="-122"/>
                <a:ea typeface="黑体" panose="02010609060101010101" pitchFamily="49" charset="-122"/>
              </a:rPr>
              <a:t>年</a:t>
            </a:r>
            <a:r>
              <a:rPr lang="en-US" altLang="zh-CN" sz="3500" dirty="0">
                <a:solidFill>
                  <a:schemeClr val="bg1"/>
                </a:solidFill>
                <a:latin typeface="黑体" panose="02010609060101010101" pitchFamily="49" charset="-122"/>
                <a:ea typeface="黑体" panose="02010609060101010101" pitchFamily="49" charset="-122"/>
              </a:rPr>
              <a:t>1</a:t>
            </a:r>
            <a:r>
              <a:rPr lang="zh-CN" altLang="en-US" sz="3500" dirty="0">
                <a:solidFill>
                  <a:schemeClr val="bg1"/>
                </a:solidFill>
                <a:latin typeface="黑体" panose="02010609060101010101" pitchFamily="49" charset="-122"/>
                <a:ea typeface="黑体" panose="02010609060101010101" pitchFamily="49" charset="-122"/>
              </a:rPr>
              <a:t>月</a:t>
            </a:r>
            <a:r>
              <a:rPr lang="en-US" altLang="zh-CN" sz="3500" dirty="0">
                <a:solidFill>
                  <a:schemeClr val="bg1"/>
                </a:solidFill>
                <a:latin typeface="黑体" panose="02010609060101010101" pitchFamily="49" charset="-122"/>
                <a:ea typeface="黑体" panose="02010609060101010101" pitchFamily="49" charset="-122"/>
              </a:rPr>
              <a:t>4</a:t>
            </a:r>
            <a:r>
              <a:rPr lang="zh-CN" altLang="en-US" sz="3500" dirty="0">
                <a:solidFill>
                  <a:schemeClr val="bg1"/>
                </a:solidFill>
                <a:latin typeface="黑体" panose="02010609060101010101" pitchFamily="49" charset="-122"/>
                <a:ea typeface="黑体" panose="02010609060101010101" pitchFamily="49" charset="-122"/>
              </a:rPr>
              <a:t>日</a:t>
            </a:r>
            <a:r>
              <a:rPr lang="en-US" altLang="zh-CN" sz="3500" dirty="0">
                <a:solidFill>
                  <a:schemeClr val="bg1"/>
                </a:solidFill>
                <a:latin typeface="黑体" panose="02010609060101010101" pitchFamily="49" charset="-122"/>
                <a:ea typeface="黑体" panose="02010609060101010101" pitchFamily="49" charset="-122"/>
              </a:rPr>
              <a:t>0:00</a:t>
            </a:r>
            <a:r>
              <a:rPr lang="zh-CN" altLang="en-US" sz="3500" dirty="0">
                <a:solidFill>
                  <a:schemeClr val="bg1"/>
                </a:solidFill>
                <a:latin typeface="黑体" panose="02010609060101010101" pitchFamily="49" charset="-122"/>
                <a:ea typeface="黑体" panose="02010609060101010101" pitchFamily="49" charset="-122"/>
              </a:rPr>
              <a:t>开网，</a:t>
            </a:r>
            <a:r>
              <a:rPr lang="en-US" altLang="zh-CN" sz="3500" dirty="0">
                <a:solidFill>
                  <a:schemeClr val="bg1"/>
                </a:solidFill>
                <a:latin typeface="黑体" panose="02010609060101010101" pitchFamily="49" charset="-122"/>
                <a:ea typeface="黑体" panose="02010609060101010101" pitchFamily="49" charset="-122"/>
              </a:rPr>
              <a:t>2</a:t>
            </a:r>
            <a:r>
              <a:rPr lang="zh-CN" altLang="en-US" sz="3500" dirty="0">
                <a:solidFill>
                  <a:schemeClr val="bg1"/>
                </a:solidFill>
                <a:latin typeface="黑体" panose="02010609060101010101" pitchFamily="49" charset="-122"/>
                <a:ea typeface="黑体" panose="02010609060101010101" pitchFamily="49" charset="-122"/>
              </a:rPr>
              <a:t>月</a:t>
            </a:r>
            <a:r>
              <a:rPr lang="en-US" altLang="zh-CN" sz="3500" dirty="0">
                <a:solidFill>
                  <a:schemeClr val="bg1"/>
                </a:solidFill>
                <a:latin typeface="黑体" panose="02010609060101010101" pitchFamily="49" charset="-122"/>
                <a:ea typeface="黑体" panose="02010609060101010101" pitchFamily="49" charset="-122"/>
              </a:rPr>
              <a:t>25</a:t>
            </a:r>
            <a:r>
              <a:rPr lang="zh-CN" altLang="en-US" sz="3500" dirty="0">
                <a:solidFill>
                  <a:schemeClr val="bg1"/>
                </a:solidFill>
                <a:latin typeface="黑体" panose="02010609060101010101" pitchFamily="49" charset="-122"/>
                <a:ea typeface="黑体" panose="02010609060101010101" pitchFamily="49" charset="-122"/>
              </a:rPr>
              <a:t>日</a:t>
            </a:r>
            <a:r>
              <a:rPr lang="en-US" altLang="zh-CN" sz="3500" dirty="0">
                <a:solidFill>
                  <a:schemeClr val="bg1"/>
                </a:solidFill>
                <a:latin typeface="黑体" panose="02010609060101010101" pitchFamily="49" charset="-122"/>
                <a:ea typeface="黑体" panose="02010609060101010101" pitchFamily="49" charset="-122"/>
              </a:rPr>
              <a:t>24:00</a:t>
            </a:r>
            <a:r>
              <a:rPr lang="zh-CN" altLang="en-US" sz="3500" dirty="0">
                <a:solidFill>
                  <a:schemeClr val="bg1"/>
                </a:solidFill>
                <a:latin typeface="黑体" panose="02010609060101010101" pitchFamily="49" charset="-122"/>
                <a:ea typeface="黑体" panose="02010609060101010101" pitchFamily="49" charset="-122"/>
              </a:rPr>
              <a:t>前调查单位独立自行网上填报。</a:t>
            </a:r>
            <a:endParaRPr lang="zh-CN" altLang="en-US" sz="3500" dirty="0">
              <a:solidFill>
                <a:schemeClr val="hlink"/>
              </a:solidFill>
              <a:latin typeface="黑体" panose="02010609060101010101" pitchFamily="49" charset="-122"/>
              <a:ea typeface="黑体" panose="02010609060101010101" pitchFamily="49" charset="-122"/>
            </a:endParaRPr>
          </a:p>
          <a:p>
            <a:pPr eaLnBrk="1" hangingPunct="1">
              <a:buNone/>
            </a:pPr>
            <a:endParaRPr lang="zh-CN" altLang="en-US" sz="3500" dirty="0">
              <a:solidFill>
                <a:schemeClr val="hlink"/>
              </a:solidFill>
              <a:latin typeface="黑体" panose="02010609060101010101" pitchFamily="49" charset="-122"/>
              <a:ea typeface="黑体" panose="02010609060101010101" pitchFamily="49" charset="-122"/>
            </a:endParaRPr>
          </a:p>
          <a:p>
            <a:pPr eaLnBrk="1" hangingPunct="1">
              <a:buNone/>
            </a:pPr>
            <a:r>
              <a:rPr lang="zh-CN" altLang="en-US" sz="3500" dirty="0">
                <a:solidFill>
                  <a:srgbClr val="FF0000"/>
                </a:solidFill>
                <a:latin typeface="黑体" panose="02010609060101010101" pitchFamily="49" charset="-122"/>
                <a:ea typeface="黑体" panose="02010609060101010101" pitchFamily="49" charset="-122"/>
              </a:rPr>
              <a:t> </a:t>
            </a:r>
            <a:r>
              <a:rPr lang="zh-CN" altLang="en-US" sz="3500" b="1" dirty="0">
                <a:solidFill>
                  <a:srgbClr val="FFFF00"/>
                </a:solidFill>
                <a:latin typeface="黑体" panose="02010609060101010101" pitchFamily="49" charset="-122"/>
                <a:ea typeface="黑体" panose="02010609060101010101" pitchFamily="49" charset="-122"/>
              </a:rPr>
              <a:t>季报：</a:t>
            </a:r>
            <a:r>
              <a:rPr lang="zh-CN" altLang="en-US" sz="3500" dirty="0">
                <a:solidFill>
                  <a:schemeClr val="bg1"/>
                </a:solidFill>
                <a:latin typeface="黑体" panose="02010609060101010101" pitchFamily="49" charset="-122"/>
                <a:ea typeface="黑体" panose="02010609060101010101" pitchFamily="49" charset="-122"/>
              </a:rPr>
              <a:t>季度末月</a:t>
            </a:r>
            <a:r>
              <a:rPr lang="en-US" altLang="zh-CN" sz="3500" dirty="0">
                <a:solidFill>
                  <a:schemeClr val="bg1"/>
                </a:solidFill>
                <a:latin typeface="黑体" panose="02010609060101010101" pitchFamily="49" charset="-122"/>
                <a:ea typeface="黑体" panose="02010609060101010101" pitchFamily="49" charset="-122"/>
              </a:rPr>
              <a:t>20</a:t>
            </a:r>
            <a:r>
              <a:rPr lang="zh-CN" altLang="en-US" sz="3500" dirty="0">
                <a:solidFill>
                  <a:schemeClr val="bg1"/>
                </a:solidFill>
                <a:latin typeface="黑体" panose="02010609060101010101" pitchFamily="49" charset="-122"/>
                <a:ea typeface="黑体" panose="02010609060101010101" pitchFamily="49" charset="-122"/>
              </a:rPr>
              <a:t>日</a:t>
            </a:r>
            <a:r>
              <a:rPr lang="en-US" altLang="zh-CN" sz="3500" dirty="0">
                <a:solidFill>
                  <a:schemeClr val="bg1"/>
                </a:solidFill>
                <a:latin typeface="黑体" panose="02010609060101010101" pitchFamily="49" charset="-122"/>
                <a:ea typeface="黑体" panose="02010609060101010101" pitchFamily="49" charset="-122"/>
              </a:rPr>
              <a:t>0:00</a:t>
            </a:r>
            <a:r>
              <a:rPr lang="zh-CN" altLang="en-US" sz="3500" dirty="0">
                <a:solidFill>
                  <a:schemeClr val="bg1"/>
                </a:solidFill>
                <a:latin typeface="黑体" panose="02010609060101010101" pitchFamily="49" charset="-122"/>
                <a:ea typeface="黑体" panose="02010609060101010101" pitchFamily="49" charset="-122"/>
              </a:rPr>
              <a:t>开网，一季度季后</a:t>
            </a:r>
            <a:r>
              <a:rPr lang="en-US" altLang="zh-CN" sz="3500" dirty="0">
                <a:solidFill>
                  <a:schemeClr val="bg1"/>
                </a:solidFill>
                <a:latin typeface="黑体" panose="02010609060101010101" pitchFamily="49" charset="-122"/>
                <a:ea typeface="黑体" panose="02010609060101010101" pitchFamily="49" charset="-122"/>
              </a:rPr>
              <a:t>8</a:t>
            </a:r>
            <a:r>
              <a:rPr lang="zh-CN" altLang="en-US" sz="3500" dirty="0">
                <a:solidFill>
                  <a:schemeClr val="bg1"/>
                </a:solidFill>
                <a:latin typeface="黑体" panose="02010609060101010101" pitchFamily="49" charset="-122"/>
                <a:ea typeface="黑体" panose="02010609060101010101" pitchFamily="49" charset="-122"/>
              </a:rPr>
              <a:t>日、二季度季后</a:t>
            </a:r>
            <a:r>
              <a:rPr lang="en-US" altLang="zh-CN" sz="3500" dirty="0">
                <a:solidFill>
                  <a:schemeClr val="bg1"/>
                </a:solidFill>
                <a:latin typeface="黑体" panose="02010609060101010101" pitchFamily="49" charset="-122"/>
                <a:ea typeface="黑体" panose="02010609060101010101" pitchFamily="49" charset="-122"/>
              </a:rPr>
              <a:t>7</a:t>
            </a:r>
            <a:r>
              <a:rPr lang="zh-CN" altLang="en-US" sz="3500" dirty="0">
                <a:solidFill>
                  <a:schemeClr val="bg1"/>
                </a:solidFill>
                <a:latin typeface="黑体" panose="02010609060101010101" pitchFamily="49" charset="-122"/>
                <a:ea typeface="黑体" panose="02010609060101010101" pitchFamily="49" charset="-122"/>
              </a:rPr>
              <a:t>日、三季度季后</a:t>
            </a:r>
            <a:r>
              <a:rPr lang="en-US" altLang="zh-CN" sz="3500" dirty="0">
                <a:solidFill>
                  <a:schemeClr val="bg1"/>
                </a:solidFill>
                <a:latin typeface="黑体" panose="02010609060101010101" pitchFamily="49" charset="-122"/>
                <a:ea typeface="黑体" panose="02010609060101010101" pitchFamily="49" charset="-122"/>
              </a:rPr>
              <a:t>9</a:t>
            </a:r>
            <a:r>
              <a:rPr lang="zh-CN" altLang="en-US" sz="3500" dirty="0">
                <a:solidFill>
                  <a:schemeClr val="bg1"/>
                </a:solidFill>
                <a:latin typeface="黑体" panose="02010609060101010101" pitchFamily="49" charset="-122"/>
                <a:ea typeface="黑体" panose="02010609060101010101" pitchFamily="49" charset="-122"/>
              </a:rPr>
              <a:t>日</a:t>
            </a:r>
            <a:r>
              <a:rPr lang="en-US" altLang="zh-CN" sz="3500" dirty="0">
                <a:solidFill>
                  <a:schemeClr val="bg1"/>
                </a:solidFill>
                <a:latin typeface="黑体" panose="02010609060101010101" pitchFamily="49" charset="-122"/>
                <a:ea typeface="黑体" panose="02010609060101010101" pitchFamily="49" charset="-122"/>
              </a:rPr>
              <a:t>12:00</a:t>
            </a:r>
            <a:r>
              <a:rPr lang="zh-CN" altLang="en-US" sz="3500" dirty="0">
                <a:solidFill>
                  <a:schemeClr val="bg1"/>
                </a:solidFill>
                <a:latin typeface="黑体" panose="02010609060101010101" pitchFamily="49" charset="-122"/>
                <a:ea typeface="黑体" panose="02010609060101010101" pitchFamily="49" charset="-122"/>
              </a:rPr>
              <a:t>前调查单位独立自行网上填报，</a:t>
            </a:r>
            <a:r>
              <a:rPr lang="zh-CN" altLang="en-US" sz="3500" b="1" dirty="0">
                <a:solidFill>
                  <a:srgbClr val="FFFF00"/>
                </a:solidFill>
                <a:latin typeface="黑体" panose="02010609060101010101" pitchFamily="49" charset="-122"/>
                <a:ea typeface="黑体" panose="02010609060101010101" pitchFamily="49" charset="-122"/>
              </a:rPr>
              <a:t>四季度免报</a:t>
            </a:r>
            <a:r>
              <a:rPr lang="zh-CN" altLang="en-US" sz="3500" dirty="0">
                <a:solidFill>
                  <a:schemeClr val="bg1"/>
                </a:solidFill>
                <a:latin typeface="黑体" panose="02010609060101010101" pitchFamily="49" charset="-122"/>
                <a:ea typeface="黑体" panose="02010609060101010101" pitchFamily="49" charset="-122"/>
              </a:rPr>
              <a:t>。</a:t>
            </a:r>
            <a:endParaRPr lang="zh-CN" altLang="en-US" sz="3500" dirty="0">
              <a:solidFill>
                <a:schemeClr val="bg1"/>
              </a:solidFill>
              <a:latin typeface="黑体" panose="02010609060101010101" pitchFamily="49" charset="-122"/>
              <a:ea typeface="黑体" panose="02010609060101010101" pitchFamily="49" charset="-122"/>
            </a:endParaRPr>
          </a:p>
        </p:txBody>
      </p:sp>
      <p:sp>
        <p:nvSpPr>
          <p:cNvPr id="13314" name="Rectangle 4"/>
          <p:cNvSpPr>
            <a:spLocks noGrp="1"/>
          </p:cNvSpPr>
          <p:nvPr/>
        </p:nvSpPr>
        <p:spPr>
          <a:xfrm>
            <a:off x="1116013" y="261303"/>
            <a:ext cx="4649787" cy="631825"/>
          </a:xfrm>
          <a:prstGeom prst="rect">
            <a:avLst/>
          </a:prstGeom>
          <a:noFill/>
          <a:ln w="9525">
            <a:noFill/>
          </a:ln>
        </p:spPr>
        <p:txBody>
          <a:bodyPr anchor="ctr"/>
          <a:p>
            <a:r>
              <a:rPr lang="zh-CN" altLang="en-US" sz="4400" b="1" dirty="0">
                <a:solidFill>
                  <a:srgbClr val="FFFF00"/>
                </a:solidFill>
                <a:latin typeface="微软雅黑" panose="020B0503020204020204" pitchFamily="34" charset="-122"/>
                <a:ea typeface="微软雅黑" panose="020B0503020204020204" pitchFamily="34" charset="-122"/>
              </a:rPr>
              <a:t>报送时间</a:t>
            </a:r>
            <a:endParaRPr lang="zh-CN" altLang="en-US" sz="4400" b="1" dirty="0">
              <a:solidFill>
                <a:srgbClr val="FFFF00"/>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62990" y="1489710"/>
            <a:ext cx="6617335" cy="645160"/>
          </a:xfrm>
          <a:prstGeom prst="rect">
            <a:avLst/>
          </a:prstGeom>
          <a:noFill/>
        </p:spPr>
        <p:txBody>
          <a:bodyPr wrap="square" rtlCol="0">
            <a:spAutoFit/>
          </a:bodyPr>
          <a:p>
            <a:r>
              <a:rPr lang="zh-CN" altLang="en-US" b="1">
                <a:solidFill>
                  <a:srgbClr val="FFFF00"/>
                </a:solidFill>
              </a:rPr>
              <a:t>非一套表（</a:t>
            </a:r>
            <a:r>
              <a:rPr lang="en-US" altLang="zh-CN" b="1">
                <a:solidFill>
                  <a:srgbClr val="FFFF00"/>
                </a:solidFill>
              </a:rPr>
              <a:t>I102-2</a:t>
            </a:r>
            <a:r>
              <a:rPr lang="zh-CN" altLang="en-US" b="1">
                <a:solidFill>
                  <a:srgbClr val="FFFF00"/>
                </a:solidFill>
              </a:rPr>
              <a:t>表、</a:t>
            </a:r>
            <a:r>
              <a:rPr lang="en-US" altLang="zh-CN" b="1">
                <a:solidFill>
                  <a:srgbClr val="FFFF00"/>
                </a:solidFill>
              </a:rPr>
              <a:t>I</a:t>
            </a:r>
            <a:r>
              <a:rPr lang="en-US" altLang="zh-CN" b="1">
                <a:solidFill>
                  <a:srgbClr val="FFFF00"/>
                </a:solidFill>
              </a:rPr>
              <a:t>202-2</a:t>
            </a:r>
            <a:r>
              <a:rPr lang="zh-CN" altLang="en-US" b="1">
                <a:solidFill>
                  <a:srgbClr val="FFFF00"/>
                </a:solidFill>
              </a:rPr>
              <a:t>表）</a:t>
            </a:r>
            <a:endParaRPr lang="zh-CN" altLang="en-US" b="1">
              <a:solidFill>
                <a:srgbClr val="FFFF00"/>
              </a:solidFill>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110208" y="1379855"/>
            <a:ext cx="7886700" cy="5073015"/>
          </a:xfrm>
        </p:spPr>
        <p:txBody>
          <a:bodyPr>
            <a:noAutofit/>
          </a:bodyPr>
          <a:lstStyle/>
          <a:p>
            <a:pPr>
              <a:lnSpc>
                <a:spcPct val="100000"/>
              </a:lnSpc>
              <a:buFont typeface="Wingdings" panose="05000000000000000000" pitchFamily="2" charset="2"/>
              <a:buChar char="u"/>
            </a:pPr>
            <a:r>
              <a:rPr lang="zh-CN" altLang="en-US" sz="3600" dirty="0">
                <a:solidFill>
                  <a:srgbClr val="FFFF00"/>
                </a:solidFill>
                <a:latin typeface="黑体" panose="02010609060101010101" pitchFamily="49" charset="-122"/>
                <a:ea typeface="黑体" panose="02010609060101010101" pitchFamily="49" charset="-122"/>
                <a:cs typeface="黑体" panose="02010609060101010101" pitchFamily="49" charset="-122"/>
              </a:rPr>
              <a:t>人员统计原则</a:t>
            </a:r>
            <a:r>
              <a:rPr lang="zh-CN" altLang="en-US" sz="3600" dirty="0">
                <a:solidFill>
                  <a:schemeClr val="bg1"/>
                </a:solidFill>
                <a:latin typeface="黑体" panose="02010609060101010101" pitchFamily="49" charset="-122"/>
                <a:ea typeface="黑体" panose="02010609060101010101" pitchFamily="49" charset="-122"/>
                <a:cs typeface="黑体" panose="02010609060101010101" pitchFamily="49" charset="-122"/>
              </a:rPr>
              <a:t>：以“谁发工资谁统计（劳务派遣人员除外）”为基本原则，劳务派遣人员按照“谁用工谁统计”的原则统计。法人单位在本地区以外的产业活动单位，其人员和工资应包含在法人单位中。视同法人的产业活动单位</a:t>
            </a:r>
            <a:r>
              <a:rPr lang="zh-CN" altLang="zh-CN" sz="36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应独立填报人员和工资，其上级法人单位在报送劳动工资统计数据时不能包含其数据。</a:t>
            </a:r>
            <a:endParaRPr lang="zh-CN" altLang="en-US" sz="3600" dirty="0">
              <a:solidFill>
                <a:schemeClr val="bg1"/>
              </a:solidFill>
            </a:endParaRPr>
          </a:p>
        </p:txBody>
      </p:sp>
      <p:sp>
        <p:nvSpPr>
          <p:cNvPr id="13314" name="Rectangle 4"/>
          <p:cNvSpPr>
            <a:spLocks noGrp="1"/>
          </p:cNvSpPr>
          <p:nvPr/>
        </p:nvSpPr>
        <p:spPr>
          <a:xfrm>
            <a:off x="1116013" y="261303"/>
            <a:ext cx="4649787" cy="631825"/>
          </a:xfrm>
          <a:prstGeom prst="rect">
            <a:avLst/>
          </a:prstGeom>
          <a:noFill/>
          <a:ln w="9525">
            <a:noFill/>
          </a:ln>
        </p:spPr>
        <p:txBody>
          <a:bodyPr anchor="ctr"/>
          <a:p>
            <a:r>
              <a:rPr lang="zh-CN" altLang="en-US" sz="4400" b="1" dirty="0">
                <a:solidFill>
                  <a:srgbClr val="FFFF00"/>
                </a:solidFill>
                <a:latin typeface="微软雅黑" panose="020B0503020204020204" pitchFamily="34" charset="-122"/>
                <a:ea typeface="微软雅黑" panose="020B0503020204020204" pitchFamily="34" charset="-122"/>
              </a:rPr>
              <a:t>统计原则</a:t>
            </a:r>
            <a:endParaRPr lang="zh-CN" altLang="en-US" sz="4400" b="1" dirty="0">
              <a:solidFill>
                <a:srgbClr val="FFFF00"/>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043305" y="1031240"/>
            <a:ext cx="2736215" cy="0"/>
          </a:xfrm>
          <a:prstGeom prst="line">
            <a:avLst/>
          </a:prstGeom>
          <a:ln w="12700">
            <a:solidFill>
              <a:srgbClr val="F6FC14"/>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TABLE_BEAUTIFY" val="smartTable{42ba8188-ac2b-4f9e-98d6-ff98acc339ec}"/>
  <p:tag name="TABLE_ENDDRAG_ORIGIN_RECT" val="702*478"/>
  <p:tag name="TABLE_ENDDRAG_RECT" val="10*48*702*478"/>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默认设计模板">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6724</Words>
  <Application>WPS 演示</Application>
  <PresentationFormat>在屏幕上显示</PresentationFormat>
  <Paragraphs>424</Paragraphs>
  <Slides>66</Slides>
  <Notes>0</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66</vt:i4>
      </vt:variant>
    </vt:vector>
  </HeadingPairs>
  <TitlesOfParts>
    <vt:vector size="78" baseType="lpstr">
      <vt:lpstr>Arial</vt:lpstr>
      <vt:lpstr>宋体</vt:lpstr>
      <vt:lpstr>Wingdings</vt:lpstr>
      <vt:lpstr>Times New Roman</vt:lpstr>
      <vt:lpstr>黑体</vt:lpstr>
      <vt:lpstr>微软雅黑</vt:lpstr>
      <vt:lpstr>Calibri</vt:lpstr>
      <vt:lpstr>Arial Unicode MS</vt:lpstr>
      <vt:lpstr>楷体</vt:lpstr>
      <vt:lpstr>默认设计模板</vt:lpstr>
      <vt:lpstr>1_默认设计模板</vt:lpstr>
      <vt:lpstr>3_默认设计模板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劳务外包与劳务派遣</vt:lpstr>
      <vt:lpstr>   企业根据自身在生产过程的实际情况，把非核心的、辅助性的、季节性强的、不定期生产的生产环节或是生产线外包出去，由专业公司负责组织人员按计划和指标进行生产，这样的人员称为劳务外包人员。如：建筑业整建制使用的人员、单位的保安人员、卫生清洁、室内外绿植管理人员等。</vt:lpstr>
      <vt:lpstr>PowerPoint 演示文稿</vt:lpstr>
      <vt:lpstr>    指在本单位工作，不能归到在岗职工、劳务派遣人员中的人员。此类人员是实际参加本单位生产或工作并从本单位取得劳动报酬的人员。     如：非全日制人员、聘用的正式离退休人员、兼职人员（包括利用课余时间打工的在校学生）、第二职业着以及在本单位工作的外籍和港澳台方人员。</vt:lpstr>
      <vt:lpstr>职业类型：使用(GB/T 6565-2015)       同时从事一种以上职业的人员，填劳动时间较长的；如不能确定时间长短，填经济收入较多的。在同一工作场所，从事一种以上职业的，填技术性较高的工作为职业，职业应互不重复。</vt:lpstr>
      <vt:lpstr>=单位主要负责人或高级管理人员（包含同级别及副职）+单位内的一级部门或内设机构的负责人（包含同级别及副职）。注意：不要只填1人。 ★具有专业技术职务，同时担任行政负责人的，归为此类。</vt:lpstr>
      <vt:lpstr>    专门从事各种科学研究和专业技术工作的人员。从事本类职业工作的人员，一般都要求接受过系统的专业教育，具备相应的专业理论知识，并且按规定的标准条件评聘专业技术职务，以及未聘任专业技术职务，但在专业技术岗位上工作的人员。</vt:lpstr>
      <vt:lpstr>PowerPoint 演示文稿</vt:lpstr>
      <vt:lpstr>    从事行政业务、行政事务、行政执法工作和从事安全保卫、消防等业务的人员。具体包括办事人员、安全和消防人员、其他办事人员和有关人员。 ★不能将销售等社会生产服务和生活服务人员归为此类。</vt:lpstr>
      <vt:lpstr>    从事商品批发零售、交通运输、仓储、邮政和快递、信息传输、软件和信息技术、住宿和餐饮以及金融、租赁和商务、生态保护、文化、体育和娱乐等社会生产服务与生活服务工作的人员。</vt:lpstr>
      <vt:lpstr>    从事矿产开采，产品生产制造、工程施工和运输设备操作的人员及有关人员。</vt:lpstr>
      <vt:lpstr>    季度或年度平均人数按单位实际月平均人数计算得到，不得用期末人数替代。单位实际月平均人数之和除以月份数（12）。不要填写累计数。 </vt:lpstr>
      <vt:lpstr>    对新建立不满整月的单位（月中或月末建立），在计算报告月的平均人数时，应以其建立后各天实有人数之和，除以报告期日历日数求得，而不能除以该单位建立的天数。 在年内新成立的单位年平均人数计算方法为：从实际开工之月起到年底的月平均人数相加除以12个月。</vt:lpstr>
      <vt:lpstr>    </vt:lpstr>
      <vt:lpstr>PowerPoint 演示文稿</vt:lpstr>
      <vt:lpstr>填报要求：</vt:lpstr>
      <vt:lpstr>PowerPoint 演示文稿</vt:lpstr>
      <vt:lpstr>PowerPoint 演示文稿</vt:lpstr>
      <vt:lpstr>PowerPoint 演示文稿</vt:lpstr>
      <vt:lpstr>从业人员工资总额与 应付职工薪酬</vt:lpstr>
      <vt:lpstr>PowerPoint 演示文稿</vt:lpstr>
      <vt:lpstr>PowerPoint 演示文稿</vt:lpstr>
      <vt:lpstr>    平均工资作为劳动力的价格是最重要的劳动力市场指标之一，它既是劳动者收入的主要来源，直接反映国民收入初次分配的基本情况和变化；也是企业生产成本的重要组成部分；还是征缴和支付各项社会保险的重要依据；又是《中华人民共和国赔偿法》和有关法律确定国家赔偿和民事赔偿数额的主要依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1.调查表由单位负责人或委托单位的其他主要负责人填写。 2.本调查表中人员需求情况涉及干部、工人在内，准备招用职位情况是预计2021年全年的。因此，填好本调查表需要单位负责人通盘考虑。</vt:lpstr>
      <vt:lpstr> 3.本调查表主要由两大部分组成：第一部分基本情况，为必填项目，为D部分；第二部分有新增人员需求的单位填写，简称为Z部分。</vt:lpstr>
      <vt:lpstr>D1的平衡关系： ①2020年年末从业人员人数≥省外户籍+本市城镇劳动力+本市农村劳动力 ②省外户籍≥省外的农村劳动力 ③2020年年末从业人员人数≥从业人员中使用的农村劳动力 ④从业人员中使用的农村劳动力≥省外的农村劳动力+本市农村劳动力</vt:lpstr>
      <vt:lpstr>PowerPoint 演示文稿</vt:lpstr>
      <vt:lpstr>D3本单位现有技能人才数量： 1.高级技师          人	 2.技师              人	 3.高级工            人	 4.中级工            人	 5.初级工            人	 持有国家劳动保障部门颁发的《职业资格证书》 限执行非企业会计制度的单位填写</vt:lpstr>
      <vt:lpstr>PowerPoint 演示文稿</vt:lpstr>
      <vt:lpstr>PowerPoint 演示文稿</vt:lpstr>
      <vt:lpstr>1. 有些专业技术职位是有学历要求的，如医师、律师和老师。 2.招用应届毕业生时年龄要求应该选“1”35岁及以下。 3.选“中级及以上职称”的，学历不会“无要求”。  4.司机的职位代码是40202，属于社会生产服务和生活服务人员。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杨少浪(部门核稿)</dc:creator>
  <cp:lastModifiedBy>zingmanwong</cp:lastModifiedBy>
  <cp:revision>290</cp:revision>
  <dcterms:created xsi:type="dcterms:W3CDTF">2007-05-28T08:14:00Z</dcterms:created>
  <dcterms:modified xsi:type="dcterms:W3CDTF">2020-12-18T08:23:51Z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