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7"/>
  </p:handoutMasterIdLst>
  <p:sldIdLst>
    <p:sldId id="256" r:id="rId3"/>
    <p:sldId id="301" r:id="rId5"/>
    <p:sldId id="378" r:id="rId6"/>
    <p:sldId id="302" r:id="rId7"/>
    <p:sldId id="325" r:id="rId8"/>
    <p:sldId id="493" r:id="rId9"/>
    <p:sldId id="336" r:id="rId10"/>
    <p:sldId id="400" r:id="rId11"/>
    <p:sldId id="326" r:id="rId12"/>
    <p:sldId id="331" r:id="rId13"/>
    <p:sldId id="542" r:id="rId14"/>
    <p:sldId id="401" r:id="rId15"/>
    <p:sldId id="544" r:id="rId16"/>
    <p:sldId id="545" r:id="rId17"/>
    <p:sldId id="546" r:id="rId18"/>
    <p:sldId id="373" r:id="rId19"/>
    <p:sldId id="379" r:id="rId20"/>
    <p:sldId id="494" r:id="rId21"/>
    <p:sldId id="559" r:id="rId22"/>
    <p:sldId id="496" r:id="rId23"/>
    <p:sldId id="561" r:id="rId24"/>
    <p:sldId id="498" r:id="rId25"/>
    <p:sldId id="562" r:id="rId26"/>
    <p:sldId id="500" r:id="rId27"/>
    <p:sldId id="564" r:id="rId28"/>
    <p:sldId id="563" r:id="rId29"/>
    <p:sldId id="565" r:id="rId30"/>
    <p:sldId id="566" r:id="rId31"/>
    <p:sldId id="505" r:id="rId32"/>
    <p:sldId id="567" r:id="rId33"/>
    <p:sldId id="507" r:id="rId34"/>
    <p:sldId id="568" r:id="rId35"/>
    <p:sldId id="575" r:id="rId36"/>
    <p:sldId id="574" r:id="rId37"/>
    <p:sldId id="569" r:id="rId38"/>
    <p:sldId id="570" r:id="rId39"/>
    <p:sldId id="571" r:id="rId40"/>
    <p:sldId id="572" r:id="rId41"/>
    <p:sldId id="573" r:id="rId42"/>
    <p:sldId id="583" r:id="rId43"/>
    <p:sldId id="576" r:id="rId44"/>
    <p:sldId id="577" r:id="rId45"/>
    <p:sldId id="578" r:id="rId46"/>
    <p:sldId id="579" r:id="rId47"/>
    <p:sldId id="580" r:id="rId48"/>
    <p:sldId id="581" r:id="rId49"/>
    <p:sldId id="552" r:id="rId50"/>
    <p:sldId id="555" r:id="rId51"/>
    <p:sldId id="556" r:id="rId52"/>
    <p:sldId id="363" r:id="rId53"/>
    <p:sldId id="554" r:id="rId54"/>
    <p:sldId id="364" r:id="rId55"/>
    <p:sldId id="366" r:id="rId56"/>
  </p:sldIdLst>
  <p:sldSz cx="12192000" cy="6858000"/>
  <p:notesSz cx="9926320" cy="6797675"/>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0099CC"/>
    <a:srgbClr val="33CCFF"/>
    <a:srgbClr val="FFFFFF"/>
    <a:srgbClr val="3333FF"/>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57" autoAdjust="0"/>
    <p:restoredTop sz="89748" autoAdjust="0"/>
  </p:normalViewPr>
  <p:slideViewPr>
    <p:cSldViewPr snapToGrid="0">
      <p:cViewPr varScale="1">
        <p:scale>
          <a:sx n="80" d="100"/>
          <a:sy n="80" d="100"/>
        </p:scale>
        <p:origin x="522" y="60"/>
      </p:cViewPr>
      <p:guideLst>
        <p:guide orient="horz" pos="2077"/>
        <p:guide pos="3854"/>
      </p:guideLst>
    </p:cSldViewPr>
  </p:slideViewPr>
  <p:notesTextViewPr>
    <p:cViewPr>
      <p:scale>
        <a:sx n="1" d="1"/>
        <a:sy n="1" d="1"/>
      </p:scale>
      <p:origin x="0" y="0"/>
    </p:cViewPr>
  </p:notesTextViewPr>
  <p:notesViewPr>
    <p:cSldViewPr snapToGrid="0">
      <p:cViewPr varScale="1">
        <p:scale>
          <a:sx n="52" d="100"/>
          <a:sy n="52" d="100"/>
        </p:scale>
        <p:origin x="2934" y="6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0" Type="http://schemas.openxmlformats.org/officeDocument/2006/relationships/tableStyles" Target="tableStyles.xml"/><Relationship Id="rId6" Type="http://schemas.openxmlformats.org/officeDocument/2006/relationships/slide" Target="slides/slide3.xml"/><Relationship Id="rId59" Type="http://schemas.openxmlformats.org/officeDocument/2006/relationships/viewProps" Target="viewProps.xml"/><Relationship Id="rId58" Type="http://schemas.openxmlformats.org/officeDocument/2006/relationships/presProps" Target="presProps.xml"/><Relationship Id="rId57" Type="http://schemas.openxmlformats.org/officeDocument/2006/relationships/handoutMaster" Target="handoutMasters/handoutMaster1.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2487" cy="341362"/>
          </a:xfrm>
          <a:prstGeom prst="rect">
            <a:avLst/>
          </a:prstGeom>
        </p:spPr>
        <p:txBody>
          <a:bodyPr vert="horz" lIns="91440" tIns="45720" rIns="91440" bIns="45720" rtlCol="0"/>
          <a:lstStyle>
            <a:lvl1pPr algn="l">
              <a:defRPr sz="1600"/>
            </a:lvl1pPr>
          </a:lstStyle>
          <a:p>
            <a:pPr>
              <a:defRPr/>
            </a:pPr>
            <a:endParaRPr lang="zh-CN" altLang="en-US"/>
          </a:p>
        </p:txBody>
      </p:sp>
      <p:sp>
        <p:nvSpPr>
          <p:cNvPr id="3" name="日期占位符 2"/>
          <p:cNvSpPr>
            <a:spLocks noGrp="1"/>
          </p:cNvSpPr>
          <p:nvPr>
            <p:ph type="dt" sz="quarter" idx="1"/>
          </p:nvPr>
        </p:nvSpPr>
        <p:spPr>
          <a:xfrm>
            <a:off x="5623833" y="0"/>
            <a:ext cx="4300170" cy="341362"/>
          </a:xfrm>
          <a:prstGeom prst="rect">
            <a:avLst/>
          </a:prstGeom>
        </p:spPr>
        <p:txBody>
          <a:bodyPr vert="horz" lIns="91440" tIns="45720" rIns="91440" bIns="45720" rtlCol="0"/>
          <a:lstStyle>
            <a:lvl1pPr algn="r">
              <a:defRPr sz="1600"/>
            </a:lvl1pPr>
          </a:lstStyle>
          <a:p>
            <a:pPr>
              <a:defRPr/>
            </a:pPr>
            <a:fld id="{2DB005F4-80CF-4665-9208-67DB9C6E109A}" type="datetimeFigureOut">
              <a:rPr lang="zh-CN" altLang="en-US"/>
            </a:fld>
            <a:endParaRPr lang="zh-CN" altLang="en-US"/>
          </a:p>
        </p:txBody>
      </p:sp>
      <p:sp>
        <p:nvSpPr>
          <p:cNvPr id="4" name="页脚占位符 3"/>
          <p:cNvSpPr>
            <a:spLocks noGrp="1"/>
          </p:cNvSpPr>
          <p:nvPr>
            <p:ph type="ftr" sz="quarter" idx="2"/>
          </p:nvPr>
        </p:nvSpPr>
        <p:spPr>
          <a:xfrm>
            <a:off x="0" y="6456531"/>
            <a:ext cx="4302487" cy="341362"/>
          </a:xfrm>
          <a:prstGeom prst="rect">
            <a:avLst/>
          </a:prstGeom>
        </p:spPr>
        <p:txBody>
          <a:bodyPr vert="horz" lIns="91440" tIns="45720" rIns="91440" bIns="45720" rtlCol="0" anchor="b"/>
          <a:lstStyle>
            <a:lvl1pPr algn="l">
              <a:defRPr sz="1600"/>
            </a:lvl1pPr>
          </a:lstStyle>
          <a:p>
            <a:pPr>
              <a:defRPr/>
            </a:pPr>
            <a:endParaRPr lang="zh-CN" altLang="en-US"/>
          </a:p>
        </p:txBody>
      </p:sp>
      <p:sp>
        <p:nvSpPr>
          <p:cNvPr id="5" name="灯片编号占位符 4"/>
          <p:cNvSpPr>
            <a:spLocks noGrp="1"/>
          </p:cNvSpPr>
          <p:nvPr>
            <p:ph type="sldNum" sz="quarter" idx="3"/>
          </p:nvPr>
        </p:nvSpPr>
        <p:spPr>
          <a:xfrm>
            <a:off x="5623833" y="6456531"/>
            <a:ext cx="4300170" cy="341362"/>
          </a:xfrm>
          <a:prstGeom prst="rect">
            <a:avLst/>
          </a:prstGeom>
        </p:spPr>
        <p:txBody>
          <a:bodyPr vert="horz" lIns="91440" tIns="45720" rIns="91440" bIns="45720" rtlCol="0" anchor="b"/>
          <a:lstStyle>
            <a:lvl1pPr algn="r">
              <a:defRPr sz="1600"/>
            </a:lvl1pPr>
          </a:lstStyle>
          <a:p>
            <a:pPr>
              <a:defRPr/>
            </a:pPr>
            <a:fld id="{ABB5C434-4C8D-4AAB-8DD4-BC8728A97E51}" type="slidenum">
              <a:rPr lang="zh-CN" altLang="en-US"/>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2487" cy="341362"/>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5623833" y="0"/>
            <a:ext cx="4300170" cy="341362"/>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B83EE92-0CCA-4788-ADBF-C0C93D88C18E}" type="datetimeFigureOut">
              <a:rPr lang="zh-CN" altLang="en-US"/>
            </a:fld>
            <a:endParaRPr lang="zh-CN" altLang="en-US"/>
          </a:p>
        </p:txBody>
      </p:sp>
      <p:sp>
        <p:nvSpPr>
          <p:cNvPr id="4" name="幻灯片图像占位符 3"/>
          <p:cNvSpPr>
            <a:spLocks noGrp="1" noRot="1" noChangeAspect="1"/>
          </p:cNvSpPr>
          <p:nvPr>
            <p:ph type="sldImg" idx="2"/>
          </p:nvPr>
        </p:nvSpPr>
        <p:spPr>
          <a:xfrm>
            <a:off x="2926945" y="851232"/>
            <a:ext cx="4072430" cy="2291693"/>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992168" y="3272294"/>
            <a:ext cx="7941983" cy="2676541"/>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6456531"/>
            <a:ext cx="4302487" cy="341362"/>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5623833" y="6456531"/>
            <a:ext cx="4300170" cy="341362"/>
          </a:xfrm>
          <a:prstGeom prst="rect">
            <a:avLst/>
          </a:prstGeom>
        </p:spPr>
        <p:txBody>
          <a:bodyPr vert="horz" wrap="square" lIns="91440" tIns="45720" rIns="91440" bIns="45720" numCol="1" anchor="b" anchorCtr="0" compatLnSpc="1"/>
          <a:lstStyle>
            <a:lvl1pPr algn="r" eaLnBrk="1" hangingPunct="1">
              <a:defRPr sz="1200">
                <a:latin typeface="Calibri" panose="020F0502020204030204" pitchFamily="34" charset="0"/>
              </a:defRPr>
            </a:lvl1pPr>
          </a:lstStyle>
          <a:p>
            <a:pPr>
              <a:defRPr/>
            </a:pPr>
            <a:fld id="{FEDACE53-3323-4E96-91DC-F212FDA6B4A5}" type="slidenum">
              <a:rPr lang="zh-CN" altLang="en-US"/>
            </a:fld>
            <a:endParaRPr lang="en-US" altLang="zh-CN"/>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51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F9E2805-23F2-4A0B-A609-60E42F22A5A1}"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25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225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109F254D-E475-479F-8B47-5B8C2850E9AC}"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45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r>
              <a:rPr lang="zh-CN" altLang="en-US" dirty="0" smtClean="0"/>
              <a:t>审核设置的原则：为什么</a:t>
            </a:r>
            <a:r>
              <a:rPr lang="en-US" altLang="zh-CN" dirty="0" smtClean="0"/>
              <a:t>ACD</a:t>
            </a:r>
            <a:r>
              <a:rPr lang="zh-CN" altLang="en-US" dirty="0" smtClean="0"/>
              <a:t>，经过慎重考虑，需要在防止逻辑错误与引导趋向和企业承受度之间找到平衡。</a:t>
            </a:r>
            <a:endParaRPr lang="en-US" altLang="zh-CN" dirty="0" smtClean="0"/>
          </a:p>
          <a:p>
            <a:r>
              <a:rPr lang="en-US" altLang="zh-CN" dirty="0" smtClean="0"/>
              <a:t>A</a:t>
            </a:r>
            <a:r>
              <a:rPr lang="zh-CN" altLang="en-US" dirty="0" smtClean="0"/>
              <a:t>类：绝对不能有（免报企业除外）</a:t>
            </a:r>
            <a:endParaRPr lang="en-US" altLang="zh-CN" dirty="0" smtClean="0"/>
          </a:p>
          <a:p>
            <a:r>
              <a:rPr lang="en-US" altLang="zh-CN" dirty="0" smtClean="0"/>
              <a:t>C</a:t>
            </a:r>
            <a:r>
              <a:rPr lang="zh-CN" altLang="en-US" dirty="0" smtClean="0"/>
              <a:t>类：需要核实的，核实后仍出现则需要说明原因。这个原因会有人去看的，因为从这不只能了解企业情况，更能看出咱们审数的人是否认真对待这项工作，评判工作情况的依据</a:t>
            </a:r>
            <a:endParaRPr lang="zh-CN" altLang="en-US" dirty="0" smtClean="0"/>
          </a:p>
        </p:txBody>
      </p:sp>
      <p:sp>
        <p:nvSpPr>
          <p:cNvPr id="245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DD4C3CED-2989-46ED-9FEC-C96508DFDE67}"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86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286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5F4EA81A-57B3-4D0F-AD7C-454032346164}"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r>
              <a:rPr lang="zh-CN" altLang="en-US" dirty="0" smtClean="0"/>
              <a:t>为什么有些审核设置成</a:t>
            </a:r>
            <a:r>
              <a:rPr lang="en-US" altLang="zh-CN" dirty="0" smtClean="0"/>
              <a:t>C</a:t>
            </a:r>
            <a:r>
              <a:rPr lang="zh-CN" altLang="en-US" dirty="0" smtClean="0"/>
              <a:t>类，而不是</a:t>
            </a:r>
            <a:r>
              <a:rPr lang="en-US" altLang="zh-CN" dirty="0" smtClean="0"/>
              <a:t>A</a:t>
            </a:r>
            <a:r>
              <a:rPr lang="en-US" altLang="zh-CN" baseline="0" dirty="0" smtClean="0"/>
              <a:t> </a:t>
            </a:r>
            <a:r>
              <a:rPr lang="zh-CN" altLang="en-US" baseline="0" dirty="0" smtClean="0"/>
              <a:t>类</a:t>
            </a:r>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财税类，更多针对所得税优惠，应纳税所得额  税率上做的规定</a:t>
            </a:r>
            <a:endParaRPr lang="en-US" altLang="zh-CN" dirty="0" smtClean="0"/>
          </a:p>
          <a:p>
            <a:r>
              <a:rPr lang="zh-CN" altLang="en-US" dirty="0" smtClean="0"/>
              <a:t>中国政府网：双创税收优惠政策查询库</a:t>
            </a:r>
            <a:endParaRPr lang="en-US" altLang="zh-CN" dirty="0" smtClean="0"/>
          </a:p>
          <a:p>
            <a:r>
              <a:rPr lang="zh-CN" altLang="en-US" dirty="0" smtClean="0"/>
              <a:t>国家创新创业政策信息服务网</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这类政策是一系列相关政策的集成，相互之间没有很强的继承关系，涵盖广无法列举穷尽</a:t>
            </a:r>
            <a:endParaRPr lang="en-US" altLang="zh-CN" dirty="0" smtClean="0"/>
          </a:p>
          <a:p>
            <a:r>
              <a:rPr lang="zh-CN" altLang="en-US" dirty="0" smtClean="0"/>
              <a:t>中国政府网：双创税收优惠政策查询库</a:t>
            </a:r>
            <a:endParaRPr lang="en-US" altLang="zh-CN" dirty="0" smtClean="0"/>
          </a:p>
          <a:p>
            <a:r>
              <a:rPr lang="zh-CN" altLang="en-US" dirty="0" smtClean="0"/>
              <a:t>国家创新创业政策信息服务网</a:t>
            </a:r>
            <a:endParaRPr lang="en-US" altLang="zh-CN" dirty="0" smtClean="0"/>
          </a:p>
          <a:p>
            <a:r>
              <a:rPr lang="zh-CN" altLang="en-US" dirty="0" smtClean="0"/>
              <a:t>今年进一步加强对政策执行情况的关注和审核，特别是企业自填文字信息，后面会提到</a:t>
            </a:r>
            <a:endParaRPr lang="zh-CN" altLang="en-US" dirty="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en-US" altLang="zh-CN" dirty="0"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DC6A9C67-4879-4B4F-9EB6-6B08A2754A54}"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80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80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D3B0411-1D64-4FB5-BAD3-C846FB503B65}"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B5F62C5-0481-4B04-BFF4-D7B7FF5DCCB5}"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B5F62C5-0481-4B04-BFF4-D7B7FF5DCCB5}"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marL="0" marR="0" indent="0" algn="l" defTabSz="914400" rtl="0" eaLnBrk="0" fontAlgn="base" latinLnBrk="0" hangingPunct="0">
              <a:lnSpc>
                <a:spcPct val="100000"/>
              </a:lnSpc>
              <a:spcBef>
                <a:spcPct val="30000"/>
              </a:spcBef>
              <a:spcAft>
                <a:spcPct val="0"/>
              </a:spcAft>
              <a:buClrTx/>
              <a:buSzTx/>
              <a:buFontTx/>
              <a:buNone/>
              <a:defRPr/>
            </a:pPr>
            <a:endParaRPr lang="en-US" altLang="zh-CN" dirty="0" smtClean="0">
              <a:solidFill>
                <a:schemeClr val="bg1"/>
              </a:solidFill>
            </a:endParaRPr>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428208C7-0828-486A-AD36-7C3FB103CFF8}"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marL="0" marR="0" indent="0" algn="l" defTabSz="914400" rtl="0" eaLnBrk="0" fontAlgn="base" latinLnBrk="0" hangingPunct="0">
              <a:lnSpc>
                <a:spcPct val="100000"/>
              </a:lnSpc>
              <a:spcBef>
                <a:spcPct val="30000"/>
              </a:spcBef>
              <a:spcAft>
                <a:spcPct val="0"/>
              </a:spcAft>
              <a:buClrTx/>
              <a:buSzTx/>
              <a:buFontTx/>
              <a:buNone/>
              <a:defRPr/>
            </a:pPr>
            <a:r>
              <a:rPr lang="zh-CN" altLang="en-US" dirty="0" smtClean="0">
                <a:solidFill>
                  <a:schemeClr val="bg1"/>
                </a:solidFill>
              </a:rPr>
              <a:t>先介绍下创新调查问卷的基本结构。问卷形式。规下是在此基础上的简化。</a:t>
            </a:r>
            <a:endParaRPr lang="en-US" altLang="zh-CN" dirty="0" smtClean="0">
              <a:solidFill>
                <a:schemeClr val="bg1"/>
              </a:solidFill>
            </a:endParaRPr>
          </a:p>
          <a:p>
            <a:pPr marL="0" marR="0" indent="0" algn="l" defTabSz="914400" rtl="0" eaLnBrk="0" fontAlgn="base" latinLnBrk="0" hangingPunct="0">
              <a:lnSpc>
                <a:spcPct val="100000"/>
              </a:lnSpc>
              <a:spcBef>
                <a:spcPct val="30000"/>
              </a:spcBef>
              <a:spcAft>
                <a:spcPct val="0"/>
              </a:spcAft>
              <a:buClrTx/>
              <a:buSzTx/>
              <a:buFontTx/>
              <a:buNone/>
              <a:defRPr/>
            </a:pPr>
            <a:r>
              <a:rPr lang="zh-CN" altLang="en-US" dirty="0" smtClean="0">
                <a:solidFill>
                  <a:schemeClr val="bg1"/>
                </a:solidFill>
              </a:rPr>
              <a:t>第二个变化：企业家问卷的调整：一是删除“组织创新”“营销创新”；二是强调基于企业家的判断，而不是财务人员或填表人员。</a:t>
            </a:r>
            <a:endParaRPr lang="en-US" altLang="zh-CN" dirty="0" smtClean="0">
              <a:solidFill>
                <a:schemeClr val="bg1"/>
              </a:solidFill>
            </a:endParaRPr>
          </a:p>
          <a:p>
            <a:pPr marL="0" marR="0" indent="0" algn="l" defTabSz="914400" rtl="0" eaLnBrk="0" fontAlgn="base" latinLnBrk="0" hangingPunct="0">
              <a:lnSpc>
                <a:spcPct val="100000"/>
              </a:lnSpc>
              <a:spcBef>
                <a:spcPct val="30000"/>
              </a:spcBef>
              <a:spcAft>
                <a:spcPct val="0"/>
              </a:spcAft>
              <a:buClrTx/>
              <a:buSzTx/>
              <a:buFontTx/>
              <a:buNone/>
              <a:defRPr/>
            </a:pPr>
            <a:r>
              <a:rPr lang="zh-CN" altLang="en-US" dirty="0" smtClean="0">
                <a:solidFill>
                  <a:schemeClr val="bg1"/>
                </a:solidFill>
              </a:rPr>
              <a:t>创新调查特点有清醒的认识：问卷形式，最后主要反映形式或指标是是比重。每个企业的权重是一样的，不存在二八原则也不存在抓大放小。从但从单个指标或问题反映不出程度，反映不出企业间的差别；</a:t>
            </a:r>
            <a:endParaRPr lang="en-US" altLang="zh-CN" dirty="0" smtClean="0">
              <a:solidFill>
                <a:schemeClr val="bg1"/>
              </a:solidFill>
            </a:endParaRPr>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428208C7-0828-486A-AD36-7C3FB103CFF8}"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63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163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38ABF6B-0942-48C5-A6D3-CD577C9F6237}"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5323BFFB-B0D8-4AC8-95D2-C436EC704013}"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26E00FA5-505C-4021-860E-34ABC1F570A4}" type="slidenum">
              <a:rPr lang="zh-CN" altLang="en-US"/>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C1A5DD92-A9A8-4461-9F86-A35A4D402FD9}"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F78BA600-D1D6-4985-AD34-54D1B0FDE0CB}" type="slidenum">
              <a:rPr lang="zh-CN" altLang="en-US"/>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13800" y="609600"/>
            <a:ext cx="24638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422400" y="609600"/>
            <a:ext cx="71882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9AE29405-F8A8-4330-8671-DE03F2110116}"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24A0A140-693C-4BF6-9B1C-A1592ADD8048}"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19384FD8-4656-4583-B069-CEFDA892618A}"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8DDCB8D4-1E9A-4385-8D9A-1537D2F8808A}" type="slidenum">
              <a:rPr lang="zh-CN" altLang="en-US"/>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5"/>
          <p:cNvSpPr>
            <a:spLocks noGrp="1" noChangeArrowheads="1"/>
          </p:cNvSpPr>
          <p:nvPr>
            <p:ph type="dt" sz="half" idx="10"/>
          </p:nvPr>
        </p:nvSpPr>
        <p:spPr/>
        <p:txBody>
          <a:bodyPr/>
          <a:lstStyle>
            <a:lvl1pPr>
              <a:defRPr/>
            </a:lvl1pPr>
          </a:lstStyle>
          <a:p>
            <a:pPr>
              <a:defRPr/>
            </a:pPr>
            <a:fld id="{FB3B525B-7F37-428B-820F-A794AA2CD4A2}"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E145C4D5-B2C9-4911-9520-DEB915A049D6}" type="slidenum">
              <a:rPr lang="zh-CN" altLang="en-US"/>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422400" y="1981200"/>
            <a:ext cx="4826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451600" y="1981200"/>
            <a:ext cx="4826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fld id="{8A1A45EF-A809-4AA6-B95C-347863289BAC}"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E4B37CB3-4BBF-43CB-AA4F-10DBAD7B7C6D}" type="slidenum">
              <a:rPr lang="zh-CN" altLang="en-US"/>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5"/>
          <p:cNvSpPr>
            <a:spLocks noGrp="1" noChangeArrowheads="1"/>
          </p:cNvSpPr>
          <p:nvPr>
            <p:ph type="dt" sz="half" idx="10"/>
          </p:nvPr>
        </p:nvSpPr>
        <p:spPr/>
        <p:txBody>
          <a:bodyPr/>
          <a:lstStyle>
            <a:lvl1pPr>
              <a:defRPr/>
            </a:lvl1pPr>
          </a:lstStyle>
          <a:p>
            <a:pPr>
              <a:defRPr/>
            </a:pPr>
            <a:fld id="{271C0F11-89EF-43EA-AE26-BDB53403D0A1}" type="datetime1">
              <a:rPr lang="zh-CN" altLang="en-US"/>
            </a:fld>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FF0DC4A9-2C71-4CFA-A12D-5178CBEAA92C}" type="slidenum">
              <a:rPr lang="zh-CN" altLang="en-US"/>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p:txBody>
          <a:bodyPr/>
          <a:lstStyle>
            <a:lvl1pPr>
              <a:defRPr/>
            </a:lvl1pPr>
          </a:lstStyle>
          <a:p>
            <a:pPr>
              <a:defRPr/>
            </a:pPr>
            <a:fld id="{DF4E5E39-40BB-428D-8650-01F9B8CF4CB7}" type="datetime1">
              <a:rPr lang="zh-CN" altLang="en-US"/>
            </a:fld>
            <a:endParaRPr lang="zh-CN" altLang="en-US"/>
          </a:p>
        </p:txBody>
      </p:sp>
      <p:sp>
        <p:nvSpPr>
          <p:cNvPr id="4" name="Rectangle 6"/>
          <p:cNvSpPr>
            <a:spLocks noGrp="1" noChangeArrowheads="1"/>
          </p:cNvSpPr>
          <p:nvPr>
            <p:ph type="ftr" sz="quarter" idx="11"/>
          </p:nvPr>
        </p:nvSpPr>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p:txBody>
          <a:bodyPr/>
          <a:lstStyle>
            <a:lvl1pPr>
              <a:defRPr/>
            </a:lvl1pPr>
          </a:lstStyle>
          <a:p>
            <a:pPr>
              <a:defRPr/>
            </a:pPr>
            <a:fld id="{3440B1E6-B591-445E-A10E-9740B0B2EACE}" type="slidenum">
              <a:rPr lang="zh-CN" altLang="en-US"/>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fld id="{5DA6AFA1-EECB-483C-8AE8-7E09B853B36F}" type="datetime1">
              <a:rPr lang="zh-CN" altLang="en-US"/>
            </a:fld>
            <a:endParaRPr lang="zh-CN" altLang="en-US"/>
          </a:p>
        </p:txBody>
      </p:sp>
      <p:sp>
        <p:nvSpPr>
          <p:cNvPr id="3" name="Rectangle 6"/>
          <p:cNvSpPr>
            <a:spLocks noGrp="1" noChangeArrowheads="1"/>
          </p:cNvSpPr>
          <p:nvPr>
            <p:ph type="ftr" sz="quarter" idx="11"/>
          </p:nvPr>
        </p:nvSpPr>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p:txBody>
          <a:bodyPr/>
          <a:lstStyle>
            <a:lvl1pPr>
              <a:defRPr/>
            </a:lvl1pPr>
          </a:lstStyle>
          <a:p>
            <a:pPr>
              <a:defRPr/>
            </a:pPr>
            <a:fld id="{799FD14F-0E30-47D2-B389-C2D018136B99}" type="slidenum">
              <a:rPr lang="zh-CN" altLang="en-US"/>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9D06D7F9-E1F5-4840-872E-664552A018F4}"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2BCBC369-9567-4D95-AA01-A9257614A267}" type="slidenum">
              <a:rPr lang="zh-CN" altLang="en-US"/>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0395D042-4167-443C-85F1-40551F95783B}"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CD39C571-DD4D-4B1B-8DAF-957ED8CD9B23}" type="slidenum">
              <a:rPr lang="zh-CN" altLang="en-US"/>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1422400" y="609600"/>
            <a:ext cx="9855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8" name="Rectangle 4"/>
          <p:cNvSpPr>
            <a:spLocks noGrp="1" noChangeArrowheads="1"/>
          </p:cNvSpPr>
          <p:nvPr>
            <p:ph type="body" idx="1"/>
          </p:nvPr>
        </p:nvSpPr>
        <p:spPr bwMode="auto">
          <a:xfrm>
            <a:off x="1422400" y="1981200"/>
            <a:ext cx="985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3077" name="Rectangle 5"/>
          <p:cNvSpPr>
            <a:spLocks noGrp="1" noChangeArrowheads="1"/>
          </p:cNvSpPr>
          <p:nvPr>
            <p:ph type="dt" sz="half" idx="2"/>
          </p:nvPr>
        </p:nvSpPr>
        <p:spPr bwMode="auto">
          <a:xfrm>
            <a:off x="1422400" y="6248400"/>
            <a:ext cx="2438400" cy="457200"/>
          </a:xfrm>
          <a:prstGeom prst="rect">
            <a:avLst/>
          </a:prstGeom>
          <a:noFill/>
          <a:ln w="9525">
            <a:noFill/>
            <a:miter lim="800000"/>
          </a:ln>
          <a:effectLst/>
        </p:spPr>
        <p:txBody>
          <a:bodyPr vert="horz" wrap="square" lIns="91440" tIns="45720" rIns="91440" bIns="45720" numCol="1" anchor="t" anchorCtr="0" compatLnSpc="1"/>
          <a:lstStyle>
            <a:lvl1pPr algn="l" eaLnBrk="1" fontAlgn="auto" hangingPunct="1">
              <a:lnSpc>
                <a:spcPct val="100000"/>
              </a:lnSpc>
              <a:spcBef>
                <a:spcPts val="0"/>
              </a:spcBef>
              <a:spcAft>
                <a:spcPts val="0"/>
              </a:spcAft>
              <a:defRPr sz="1400" b="0">
                <a:solidFill>
                  <a:schemeClr val="tx1"/>
                </a:solidFill>
                <a:latin typeface="Times New Roman" panose="02020603050405020304" pitchFamily="18" charset="0"/>
                <a:ea typeface="+mn-ea"/>
              </a:defRPr>
            </a:lvl1pPr>
          </a:lstStyle>
          <a:p>
            <a:pPr>
              <a:defRPr/>
            </a:pPr>
            <a:fld id="{5D268F22-D528-415C-A8D4-65181CABBE30}" type="datetime1">
              <a:rPr lang="zh-CN" altLang="en-US"/>
            </a:fld>
            <a:endParaRPr lang="zh-CN" altLang="en-US"/>
          </a:p>
        </p:txBody>
      </p:sp>
      <p:sp>
        <p:nvSpPr>
          <p:cNvPr id="3078" name="Rectangle 6"/>
          <p:cNvSpPr>
            <a:spLocks noGrp="1" noChangeArrowheads="1"/>
          </p:cNvSpPr>
          <p:nvPr>
            <p:ph type="ftr" sz="quarter" idx="3"/>
          </p:nvPr>
        </p:nvSpPr>
        <p:spPr bwMode="auto">
          <a:xfrm>
            <a:off x="4572000" y="6248400"/>
            <a:ext cx="3860800" cy="45720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lnSpc>
                <a:spcPct val="100000"/>
              </a:lnSpc>
              <a:spcBef>
                <a:spcPts val="0"/>
              </a:spcBef>
              <a:spcAft>
                <a:spcPts val="0"/>
              </a:spcAft>
              <a:defRPr sz="1400" b="0">
                <a:solidFill>
                  <a:schemeClr val="tx1"/>
                </a:solidFill>
                <a:latin typeface="Times New Roman" panose="02020603050405020304" pitchFamily="18" charset="0"/>
                <a:ea typeface="+mn-ea"/>
              </a:defRPr>
            </a:lvl1pPr>
          </a:lstStyle>
          <a:p>
            <a:pPr>
              <a:defRPr/>
            </a:pPr>
            <a:endParaRPr lang="zh-CN" altLang="en-US"/>
          </a:p>
        </p:txBody>
      </p:sp>
      <p:sp>
        <p:nvSpPr>
          <p:cNvPr id="3079" name="Rectangle 7"/>
          <p:cNvSpPr>
            <a:spLocks noGrp="1" noChangeArrowheads="1"/>
          </p:cNvSpPr>
          <p:nvPr>
            <p:ph type="sldNum" sz="quarter" idx="4"/>
          </p:nvPr>
        </p:nvSpPr>
        <p:spPr bwMode="auto">
          <a:xfrm>
            <a:off x="8737600" y="6248400"/>
            <a:ext cx="25400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400">
                <a:latin typeface="Times New Roman" panose="02020603050405020304" pitchFamily="18" charset="0"/>
              </a:defRPr>
            </a:lvl1pPr>
          </a:lstStyle>
          <a:p>
            <a:pPr>
              <a:defRPr/>
            </a:pPr>
            <a:fld id="{FD7479AC-3326-4AB3-B9D2-49AFA4496FA7}"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ctrTitle"/>
          </p:nvPr>
        </p:nvSpPr>
        <p:spPr>
          <a:xfrm>
            <a:off x="1195388" y="1376363"/>
            <a:ext cx="10363200" cy="1470025"/>
          </a:xfrm>
        </p:spPr>
        <p:txBody>
          <a:bodyPr/>
          <a:lstStyle/>
          <a:p>
            <a:pPr eaLnBrk="1" hangingPunct="1"/>
            <a:r>
              <a:rPr lang="en-US" altLang="zh-CN" sz="4800" b="1" dirty="0" smtClean="0">
                <a:latin typeface="黑体" panose="02010609060101010101" pitchFamily="49" charset="-122"/>
                <a:ea typeface="黑体" panose="02010609060101010101" pitchFamily="49" charset="-122"/>
              </a:rPr>
              <a:t>2019</a:t>
            </a:r>
            <a:r>
              <a:rPr lang="zh-CN" altLang="en-US" sz="4800" b="1" dirty="0" smtClean="0">
                <a:latin typeface="黑体" panose="02010609060101010101" pitchFamily="49" charset="-122"/>
                <a:ea typeface="黑体" panose="02010609060101010101" pitchFamily="49" charset="-122"/>
              </a:rPr>
              <a:t>年</a:t>
            </a:r>
            <a:r>
              <a:rPr lang="zh-CN" altLang="zh-CN" sz="4800" b="1" dirty="0" smtClean="0">
                <a:latin typeface="黑体" panose="02010609060101010101" pitchFamily="49" charset="-122"/>
                <a:ea typeface="黑体" panose="02010609060101010101" pitchFamily="49" charset="-122"/>
              </a:rPr>
              <a:t>企业创新调查</a:t>
            </a:r>
            <a:r>
              <a:rPr lang="zh-CN" altLang="en-US" sz="4800" b="1" dirty="0" smtClean="0">
                <a:latin typeface="黑体" panose="02010609060101010101" pitchFamily="49" charset="-122"/>
                <a:ea typeface="黑体" panose="02010609060101010101" pitchFamily="49" charset="-122"/>
              </a:rPr>
              <a:t>制度</a:t>
            </a:r>
            <a:br>
              <a:rPr lang="zh-CN" altLang="en-US" sz="4800" b="1" dirty="0" smtClean="0">
                <a:latin typeface="黑体" panose="02010609060101010101" pitchFamily="49" charset="-122"/>
                <a:ea typeface="黑体" panose="02010609060101010101" pitchFamily="49" charset="-122"/>
              </a:rPr>
            </a:br>
            <a:r>
              <a:rPr lang="zh-CN" altLang="en-US" sz="4800" b="1" dirty="0" smtClean="0">
                <a:latin typeface="黑体" panose="02010609060101010101" pitchFamily="49" charset="-122"/>
                <a:ea typeface="黑体" panose="02010609060101010101" pitchFamily="49" charset="-122"/>
              </a:rPr>
              <a:t>说明及实施要点</a:t>
            </a:r>
            <a:br>
              <a:rPr lang="en-US" altLang="zh-CN" sz="4800" b="1" dirty="0" smtClean="0">
                <a:latin typeface="黑体" panose="02010609060101010101" pitchFamily="49" charset="-122"/>
                <a:ea typeface="黑体" panose="02010609060101010101" pitchFamily="49" charset="-122"/>
              </a:rPr>
            </a:br>
            <a:endParaRPr lang="zh-CN" altLang="en-US" sz="4800" b="1" dirty="0" smtClean="0">
              <a:latin typeface="黑体" panose="02010609060101010101" pitchFamily="49" charset="-122"/>
              <a:ea typeface="黑体" panose="02010609060101010101" pitchFamily="49" charset="-122"/>
            </a:endParaRPr>
          </a:p>
        </p:txBody>
      </p:sp>
      <p:sp>
        <p:nvSpPr>
          <p:cNvPr id="4099" name="副标题 2"/>
          <p:cNvSpPr>
            <a:spLocks noGrp="1"/>
          </p:cNvSpPr>
          <p:nvPr>
            <p:ph type="subTitle" idx="1"/>
          </p:nvPr>
        </p:nvSpPr>
        <p:spPr>
          <a:xfrm>
            <a:off x="1917290" y="3399503"/>
            <a:ext cx="8534400" cy="1752600"/>
          </a:xfrm>
        </p:spPr>
        <p:txBody>
          <a:bodyPr/>
          <a:lstStyle/>
          <a:p>
            <a:pPr eaLnBrk="1" hangingPunct="1"/>
            <a:endParaRPr lang="en-US" altLang="zh-CN" dirty="0" smtClean="0">
              <a:latin typeface="仿宋_GB2312" panose="02010609030101010101" pitchFamily="49" charset="-122"/>
              <a:ea typeface="仿宋_GB2312" panose="02010609030101010101" pitchFamily="49" charset="-122"/>
            </a:endParaRPr>
          </a:p>
          <a:p>
            <a:pPr eaLnBrk="1" hangingPunct="1"/>
            <a:endParaRPr lang="en-US" altLang="zh-CN" dirty="0" smtClean="0">
              <a:latin typeface="仿宋_GB2312" panose="02010609030101010101" pitchFamily="49" charset="-122"/>
              <a:ea typeface="仿宋_GB2312" panose="02010609030101010101" pitchFamily="49" charset="-122"/>
            </a:endParaRPr>
          </a:p>
          <a:p>
            <a:pPr eaLnBrk="1" hangingPunct="1"/>
            <a:r>
              <a:rPr lang="zh-CN" altLang="en-US" dirty="0" smtClean="0">
                <a:latin typeface="仿宋_GB2312" panose="02010609030101010101" pitchFamily="49" charset="-122"/>
                <a:ea typeface="仿宋_GB2312" panose="02010609030101010101" pitchFamily="49" charset="-122"/>
              </a:rPr>
              <a:t>广州市统计局 人口和社会科技处</a:t>
            </a:r>
            <a:endParaRPr lang="en-US" altLang="zh-CN" dirty="0" smtClean="0">
              <a:latin typeface="仿宋_GB2312" panose="02010609030101010101" pitchFamily="49" charset="-122"/>
              <a:ea typeface="仿宋_GB2312" panose="02010609030101010101" pitchFamily="49" charset="-122"/>
            </a:endParaRPr>
          </a:p>
          <a:p>
            <a:pPr eaLnBrk="1" hangingPunct="1"/>
            <a:r>
              <a:rPr lang="zh-CN" altLang="en-US" dirty="0" smtClean="0">
                <a:latin typeface="仿宋_GB2312" panose="02010609030101010101" pitchFamily="49" charset="-122"/>
                <a:ea typeface="仿宋_GB2312" panose="02010609030101010101" pitchFamily="49" charset="-122"/>
              </a:rPr>
              <a:t>  </a:t>
            </a:r>
            <a:r>
              <a:rPr lang="en-US" altLang="zh-CN" dirty="0" smtClean="0">
                <a:latin typeface="仿宋_GB2312" panose="02010609030101010101" pitchFamily="49" charset="-122"/>
                <a:ea typeface="仿宋_GB2312" panose="02010609030101010101" pitchFamily="49" charset="-122"/>
              </a:rPr>
              <a:t>2019</a:t>
            </a:r>
            <a:r>
              <a:rPr lang="zh-CN" altLang="en-US" dirty="0" smtClean="0">
                <a:latin typeface="仿宋_GB2312" panose="02010609030101010101" pitchFamily="49" charset="-122"/>
                <a:ea typeface="仿宋_GB2312" panose="02010609030101010101" pitchFamily="49" charset="-122"/>
              </a:rPr>
              <a:t>年</a:t>
            </a:r>
            <a:r>
              <a:rPr lang="en-US" altLang="zh-CN" dirty="0" smtClean="0">
                <a:latin typeface="仿宋_GB2312" panose="02010609030101010101" pitchFamily="49" charset="-122"/>
                <a:ea typeface="仿宋_GB2312" panose="02010609030101010101" pitchFamily="49" charset="-122"/>
              </a:rPr>
              <a:t>12</a:t>
            </a:r>
            <a:r>
              <a:rPr lang="zh-CN" altLang="en-US" dirty="0" smtClean="0">
                <a:latin typeface="仿宋_GB2312" panose="02010609030101010101" pitchFamily="49" charset="-122"/>
                <a:ea typeface="仿宋_GB2312" panose="02010609030101010101" pitchFamily="49" charset="-122"/>
              </a:rPr>
              <a:t>月</a:t>
            </a:r>
            <a:endParaRPr lang="en-US" altLang="zh-CN" dirty="0" smtClean="0">
              <a:latin typeface="仿宋_GB2312" panose="02010609030101010101" pitchFamily="49" charset="-122"/>
              <a:ea typeface="仿宋_GB2312" panose="02010609030101010101" pitchFamily="49" charset="-122"/>
            </a:endParaRPr>
          </a:p>
        </p:txBody>
      </p:sp>
      <p:sp>
        <p:nvSpPr>
          <p:cNvPr id="4100"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4F9BE281-7565-427F-ADF1-C41E0DF8430A}" type="slidenum">
              <a:rPr kumimoji="0" lang="zh-CN" altLang="en-US" sz="1400" smtClean="0"/>
            </a:fld>
            <a:endParaRPr kumimoji="0" lang="en-US" altLang="zh-CN" sz="14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灯片编号占位符 1"/>
          <p:cNvSpPr>
            <a:spLocks noGrp="1"/>
          </p:cNvSpPr>
          <p:nvPr>
            <p:ph type="sldNum" sz="quarter" idx="12"/>
          </p:nvPr>
        </p:nvSpPr>
        <p:spPr>
          <a:xfrm>
            <a:off x="9652000" y="624840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8FF06EFB-2004-4A14-8A6E-7F2299D00CFD}" type="slidenum">
              <a:rPr kumimoji="0" lang="zh-CN" altLang="en-US" sz="1400" smtClean="0"/>
            </a:fld>
            <a:endParaRPr kumimoji="0" lang="en-US" altLang="zh-CN" sz="1400" dirty="0" smtClean="0"/>
          </a:p>
        </p:txBody>
      </p:sp>
      <p:sp>
        <p:nvSpPr>
          <p:cNvPr id="10" name="任意多边形 9"/>
          <p:cNvSpPr/>
          <p:nvPr/>
        </p:nvSpPr>
        <p:spPr>
          <a:xfrm>
            <a:off x="2100263" y="1500823"/>
            <a:ext cx="9391650" cy="3784663"/>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rgbClr val="7030A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0" lvl="1" defTabSz="755650">
              <a:spcAft>
                <a:spcPct val="15000"/>
              </a:spcAft>
              <a:defRPr/>
            </a:pPr>
            <a:r>
              <a:rPr lang="zh-CN" altLang="en-US" sz="2800" dirty="0" smtClean="0">
                <a:latin typeface="黑体" panose="02010609060101010101" pitchFamily="49" charset="-122"/>
                <a:ea typeface="黑体" panose="02010609060101010101" pitchFamily="49" charset="-122"/>
              </a:rPr>
              <a:t> 企业家</a:t>
            </a:r>
            <a:r>
              <a:rPr lang="zh-CN" altLang="en-US" sz="2800" dirty="0">
                <a:latin typeface="黑体" panose="02010609060101010101" pitchFamily="49" charset="-122"/>
                <a:ea typeface="黑体" panose="02010609060101010101" pitchFamily="49" charset="-122"/>
              </a:rPr>
              <a:t>问卷（</a:t>
            </a:r>
            <a:r>
              <a:rPr lang="en-US" altLang="zh-CN" sz="2800" dirty="0">
                <a:latin typeface="黑体" panose="02010609060101010101" pitchFamily="49" charset="-122"/>
                <a:ea typeface="黑体" panose="02010609060101010101" pitchFamily="49" charset="-122"/>
              </a:rPr>
              <a:t>L122</a:t>
            </a:r>
            <a:r>
              <a:rPr lang="zh-CN" altLang="en-US" sz="2800" dirty="0">
                <a:latin typeface="黑体" panose="02010609060101010101" pitchFamily="49" charset="-122"/>
                <a:ea typeface="黑体" panose="02010609060101010101" pitchFamily="49" charset="-122"/>
              </a:rPr>
              <a:t>、</a:t>
            </a:r>
            <a:r>
              <a:rPr lang="en-US" altLang="zh-CN" sz="2800" dirty="0">
                <a:latin typeface="黑体" panose="02010609060101010101" pitchFamily="49" charset="-122"/>
                <a:ea typeface="黑体" panose="02010609060101010101" pitchFamily="49" charset="-122"/>
              </a:rPr>
              <a:t>L124</a:t>
            </a:r>
            <a:r>
              <a:rPr lang="zh-CN" altLang="en-US" sz="2800" dirty="0">
                <a:latin typeface="黑体" panose="02010609060101010101" pitchFamily="49" charset="-122"/>
                <a:ea typeface="黑体" panose="02010609060101010101" pitchFamily="49" charset="-122"/>
              </a:rPr>
              <a:t>、</a:t>
            </a:r>
            <a:r>
              <a:rPr lang="en-US" altLang="zh-CN" sz="2800" dirty="0">
                <a:latin typeface="黑体" panose="02010609060101010101" pitchFamily="49" charset="-122"/>
                <a:ea typeface="黑体" panose="02010609060101010101" pitchFamily="49" charset="-122"/>
              </a:rPr>
              <a:t>L126</a:t>
            </a:r>
            <a:r>
              <a:rPr lang="zh-CN" altLang="en-US" sz="2800" dirty="0">
                <a:latin typeface="黑体" panose="02010609060101010101" pitchFamily="49" charset="-122"/>
                <a:ea typeface="黑体" panose="02010609060101010101" pitchFamily="49" charset="-122"/>
              </a:rPr>
              <a:t>表）创新政策</a:t>
            </a:r>
            <a:r>
              <a:rPr lang="zh-CN" altLang="en-US" sz="2800" dirty="0" smtClean="0">
                <a:latin typeface="黑体" panose="02010609060101010101" pitchFamily="49" charset="-122"/>
                <a:ea typeface="黑体" panose="02010609060101010101" pitchFamily="49" charset="-122"/>
              </a:rPr>
              <a:t>部分</a:t>
            </a:r>
            <a:endParaRPr lang="en-US" altLang="zh-CN" sz="2800" dirty="0" smtClean="0">
              <a:latin typeface="黑体" panose="02010609060101010101" pitchFamily="49" charset="-122"/>
              <a:ea typeface="黑体" panose="02010609060101010101" pitchFamily="49" charset="-122"/>
            </a:endParaRPr>
          </a:p>
          <a:p>
            <a:pPr marL="172720" lvl="1" indent="-172720" defTabSz="755650">
              <a:spcAft>
                <a:spcPct val="15000"/>
              </a:spcAft>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根据最新情况补充完善了</a:t>
            </a:r>
            <a:r>
              <a:rPr lang="zh-CN" altLang="en-US" sz="2800" dirty="0">
                <a:solidFill>
                  <a:srgbClr val="0070C0"/>
                </a:solidFill>
                <a:latin typeface="黑体" panose="02010609060101010101" pitchFamily="49" charset="-122"/>
                <a:ea typeface="黑体" panose="02010609060101010101" pitchFamily="49" charset="-122"/>
              </a:rPr>
              <a:t>企业研发费用加计扣除税收优惠政策、企业研发活动专用仪器设备加速折旧政策、金融支持相关政策、优先发展产业的支持政策、促进科技成果转化的相关政策、关于推进大众创业万众创新</a:t>
            </a:r>
            <a:r>
              <a:rPr lang="zh-CN" altLang="en-US" sz="2800" dirty="0">
                <a:latin typeface="黑体" panose="02010609060101010101" pitchFamily="49" charset="-122"/>
                <a:ea typeface="黑体" panose="02010609060101010101" pitchFamily="49" charset="-122"/>
              </a:rPr>
              <a:t>的各项政策等指标解释的内容。</a:t>
            </a:r>
            <a:endParaRPr lang="en-US" altLang="zh-CN" sz="2800" dirty="0">
              <a:latin typeface="黑体" panose="02010609060101010101" pitchFamily="49" charset="-122"/>
              <a:ea typeface="黑体" panose="02010609060101010101" pitchFamily="49" charset="-122"/>
            </a:endParaRPr>
          </a:p>
        </p:txBody>
      </p:sp>
      <p:sp>
        <p:nvSpPr>
          <p:cNvPr id="11" name="任意多边形 10"/>
          <p:cNvSpPr/>
          <p:nvPr/>
        </p:nvSpPr>
        <p:spPr>
          <a:xfrm>
            <a:off x="2446338" y="1249998"/>
            <a:ext cx="171132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a:solidFill>
            <a:srgbClr val="7030A0"/>
          </a:solidFill>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修订情况</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Rectangle 7"/>
          <p:cNvSpPr>
            <a:spLocks noChangeArrowheads="1"/>
          </p:cNvSpPr>
          <p:nvPr/>
        </p:nvSpPr>
        <p:spPr bwMode="auto">
          <a:xfrm>
            <a:off x="1557189" y="896144"/>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a:t>
            </a:r>
            <a:r>
              <a:rPr lang="en-US" altLang="zh-CN" dirty="0" smtClean="0">
                <a:latin typeface="黑体" panose="02010609060101010101" pitchFamily="49" charset="-122"/>
                <a:ea typeface="黑体" panose="02010609060101010101" pitchFamily="49" charset="-122"/>
              </a:rPr>
              <a:t>1.5 </a:t>
            </a:r>
            <a:r>
              <a:rPr lang="zh-CN" altLang="en-US" dirty="0" smtClean="0">
                <a:latin typeface="黑体" panose="02010609060101010101" pitchFamily="49" charset="-122"/>
                <a:ea typeface="黑体" panose="02010609060101010101" pitchFamily="49" charset="-122"/>
              </a:rPr>
              <a:t>审核</a:t>
            </a:r>
            <a:r>
              <a:rPr lang="zh-CN" altLang="en-US" dirty="0">
                <a:latin typeface="黑体" panose="02010609060101010101" pitchFamily="49" charset="-122"/>
                <a:ea typeface="黑体" panose="02010609060101010101" pitchFamily="49" charset="-122"/>
              </a:rPr>
              <a:t>关系</a:t>
            </a:r>
            <a:endParaRPr lang="en-US" altLang="zh-CN" dirty="0">
              <a:latin typeface="黑体" panose="02010609060101010101" pitchFamily="49" charset="-122"/>
              <a:ea typeface="黑体" panose="02010609060101010101" pitchFamily="49" charset="-122"/>
            </a:endParaRPr>
          </a:p>
        </p:txBody>
      </p:sp>
      <p:sp>
        <p:nvSpPr>
          <p:cNvPr id="6" name="任意多边形 5"/>
          <p:cNvSpPr/>
          <p:nvPr/>
        </p:nvSpPr>
        <p:spPr>
          <a:xfrm>
            <a:off x="1901190" y="2129155"/>
            <a:ext cx="8389620" cy="316928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457200" indent="-457200">
              <a:spcBef>
                <a:spcPts val="0"/>
              </a:spcBef>
              <a:buFont typeface="Arial" panose="020B0604020202020204" pitchFamily="34" charset="0"/>
              <a:buChar char="•"/>
              <a:defRPr/>
            </a:pPr>
            <a:r>
              <a:rPr lang="zh-CN" altLang="en-US" sz="3200" dirty="0" smtClean="0">
                <a:sym typeface="+mn-ea"/>
              </a:rPr>
              <a:t>要注意跳题</a:t>
            </a:r>
            <a:endParaRPr lang="en-US" altLang="zh-CN" sz="3200" dirty="0" smtClean="0"/>
          </a:p>
          <a:p>
            <a:pPr marL="457200" indent="-457200">
              <a:spcBef>
                <a:spcPts val="0"/>
              </a:spcBef>
              <a:buFont typeface="Arial" panose="020B0604020202020204" pitchFamily="34" charset="0"/>
              <a:buChar char="•"/>
              <a:defRPr/>
            </a:pPr>
            <a:r>
              <a:rPr lang="zh-CN" altLang="en-US" sz="3200" dirty="0" smtClean="0">
                <a:sym typeface="+mn-ea"/>
              </a:rPr>
              <a:t>如无特殊要求，每一题都要填</a:t>
            </a:r>
            <a:endParaRPr lang="en-US" altLang="zh-CN" sz="3200" dirty="0" smtClean="0"/>
          </a:p>
          <a:p>
            <a:pPr marL="457200" indent="-457200">
              <a:spcBef>
                <a:spcPts val="0"/>
              </a:spcBef>
              <a:buFont typeface="Arial" panose="020B0604020202020204" pitchFamily="34" charset="0"/>
              <a:buChar char="•"/>
              <a:defRPr/>
            </a:pPr>
            <a:r>
              <a:rPr lang="zh-CN" altLang="en-US" sz="3200" dirty="0" smtClean="0">
                <a:sym typeface="+mn-ea"/>
              </a:rPr>
              <a:t>选择其他选项的要予以说明</a:t>
            </a:r>
            <a:endParaRPr lang="zh-CN" altLang="en-US" sz="3200" dirty="0" smtClean="0">
              <a:sym typeface="+mn-ea"/>
            </a:endParaRPr>
          </a:p>
          <a:p>
            <a:pPr marL="457200" indent="-457200">
              <a:spcBef>
                <a:spcPts val="0"/>
              </a:spcBef>
              <a:buFont typeface="Arial" panose="020B0604020202020204" pitchFamily="34" charset="0"/>
              <a:buChar char="•"/>
              <a:defRPr/>
            </a:pPr>
            <a:r>
              <a:rPr lang="zh-CN" altLang="en-US" sz="3200" dirty="0" smtClean="0">
                <a:sym typeface="+mn-ea"/>
              </a:rPr>
              <a:t>填了企业创新表之后，再填企业家问卷</a:t>
            </a:r>
            <a:endParaRPr lang="zh-CN" altLang="en-US" sz="3200" dirty="0" smtClean="0"/>
          </a:p>
          <a:p>
            <a:pPr marL="457200" indent="-457200">
              <a:spcBef>
                <a:spcPts val="0"/>
              </a:spcBef>
              <a:buFont typeface="Arial" panose="020B0604020202020204" pitchFamily="34" charset="0"/>
              <a:buChar char="•"/>
              <a:defRPr/>
            </a:pPr>
            <a:r>
              <a:rPr lang="zh-CN" altLang="en-US" sz="3200" dirty="0" smtClean="0">
                <a:sym typeface="+mn-ea"/>
              </a:rPr>
              <a:t>全部“是否”类的题目都要填</a:t>
            </a:r>
            <a:endParaRPr lang="zh-CN" altLang="en-US" sz="3200" dirty="0" smtClean="0"/>
          </a:p>
          <a:p>
            <a:pPr marL="342900" indent="-342900">
              <a:spcBef>
                <a:spcPts val="0"/>
              </a:spcBef>
              <a:defRPr/>
            </a:pPr>
            <a:endParaRPr lang="en-US" altLang="zh-CN" sz="2400" dirty="0">
              <a:latin typeface="黑体" panose="02010609060101010101" pitchFamily="49" charset="-122"/>
              <a:ea typeface="黑体" panose="02010609060101010101" pitchFamily="49" charset="-122"/>
            </a:endParaRPr>
          </a:p>
          <a:p>
            <a:pPr>
              <a:spcBef>
                <a:spcPts val="0"/>
              </a:spcBef>
              <a:defRPr/>
            </a:pPr>
            <a:endParaRPr lang="en-US" altLang="zh-CN" sz="2400" dirty="0">
              <a:latin typeface="黑体" panose="02010609060101010101" pitchFamily="49" charset="-122"/>
              <a:ea typeface="黑体" panose="02010609060101010101" pitchFamily="49" charset="-122"/>
            </a:endParaRPr>
          </a:p>
        </p:txBody>
      </p:sp>
      <p:sp>
        <p:nvSpPr>
          <p:cNvPr id="7" name="任意多边形 6"/>
          <p:cNvSpPr/>
          <p:nvPr/>
        </p:nvSpPr>
        <p:spPr>
          <a:xfrm>
            <a:off x="2101553" y="1938411"/>
            <a:ext cx="2366159"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3200" dirty="0">
                <a:latin typeface="黑体" panose="02010609060101010101" pitchFamily="49" charset="-122"/>
                <a:ea typeface="黑体" panose="02010609060101010101" pitchFamily="49" charset="-122"/>
              </a:rPr>
              <a:t>注意事项</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灯片编号占位符 1"/>
          <p:cNvSpPr>
            <a:spLocks noGrp="1"/>
          </p:cNvSpPr>
          <p:nvPr>
            <p:ph type="sldNum" sz="quarter" idx="12"/>
          </p:nvPr>
        </p:nvSpPr>
        <p:spPr>
          <a:xfrm>
            <a:off x="9652000" y="6123432"/>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810B890C-4C4B-461D-8B62-7095DA21CE99}" type="slidenum">
              <a:rPr kumimoji="0" lang="zh-CN" altLang="en-US" sz="1400" smtClean="0"/>
            </a:fld>
            <a:endParaRPr kumimoji="0" lang="en-US" altLang="zh-CN" sz="1400" dirty="0" smtClean="0"/>
          </a:p>
        </p:txBody>
      </p:sp>
      <p:sp>
        <p:nvSpPr>
          <p:cNvPr id="23558" name="Rectangle 7"/>
          <p:cNvSpPr>
            <a:spLocks noChangeArrowheads="1"/>
          </p:cNvSpPr>
          <p:nvPr/>
        </p:nvSpPr>
        <p:spPr bwMode="auto">
          <a:xfrm>
            <a:off x="1820714" y="464979"/>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 </a:t>
            </a:r>
            <a:r>
              <a:rPr lang="en-US" altLang="zh-CN" dirty="0" smtClean="0">
                <a:latin typeface="黑体" panose="02010609060101010101" pitchFamily="49" charset="-122"/>
                <a:ea typeface="黑体" panose="02010609060101010101" pitchFamily="49" charset="-122"/>
              </a:rPr>
              <a:t>1.5 </a:t>
            </a:r>
            <a:r>
              <a:rPr lang="zh-CN" altLang="en-US" dirty="0" smtClean="0">
                <a:latin typeface="黑体" panose="02010609060101010101" pitchFamily="49" charset="-122"/>
                <a:ea typeface="黑体" panose="02010609060101010101" pitchFamily="49" charset="-122"/>
              </a:rPr>
              <a:t>审核</a:t>
            </a:r>
            <a:r>
              <a:rPr lang="zh-CN" altLang="en-US" dirty="0">
                <a:latin typeface="黑体" panose="02010609060101010101" pitchFamily="49" charset="-122"/>
                <a:ea typeface="黑体" panose="02010609060101010101" pitchFamily="49" charset="-122"/>
              </a:rPr>
              <a:t>关系</a:t>
            </a:r>
            <a:endParaRPr lang="en-US" altLang="zh-CN" dirty="0">
              <a:latin typeface="黑体" panose="02010609060101010101" pitchFamily="49" charset="-122"/>
              <a:ea typeface="黑体" panose="02010609060101010101" pitchFamily="49" charset="-122"/>
            </a:endParaRPr>
          </a:p>
        </p:txBody>
      </p:sp>
      <p:sp>
        <p:nvSpPr>
          <p:cNvPr id="23559" name="矩形 11"/>
          <p:cNvSpPr>
            <a:spLocks noChangeArrowheads="1"/>
          </p:cNvSpPr>
          <p:nvPr/>
        </p:nvSpPr>
        <p:spPr bwMode="auto">
          <a:xfrm>
            <a:off x="2100263" y="986896"/>
            <a:ext cx="3351996"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r>
              <a:rPr kumimoji="0" lang="zh-CN" altLang="en-US" dirty="0" smtClean="0">
                <a:latin typeface="黑体" panose="02010609060101010101" pitchFamily="49" charset="-122"/>
                <a:ea typeface="黑体" panose="02010609060101010101" pitchFamily="49" charset="-122"/>
              </a:rPr>
              <a:t>设置原则</a:t>
            </a:r>
            <a:endParaRPr kumimoji="0" lang="en-US" altLang="zh-CN" dirty="0">
              <a:latin typeface="黑体" panose="02010609060101010101" pitchFamily="49" charset="-122"/>
              <a:ea typeface="黑体" panose="02010609060101010101" pitchFamily="49" charset="-122"/>
            </a:endParaRPr>
          </a:p>
        </p:txBody>
      </p:sp>
      <p:sp>
        <p:nvSpPr>
          <p:cNvPr id="9" name="任意多边形 8"/>
          <p:cNvSpPr/>
          <p:nvPr/>
        </p:nvSpPr>
        <p:spPr>
          <a:xfrm>
            <a:off x="5581482" y="2067951"/>
            <a:ext cx="3185328" cy="3023163"/>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rgbClr val="0099CC"/>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a:defRPr/>
            </a:pPr>
            <a:r>
              <a:rPr lang="zh-CN" altLang="en-US" sz="2400" dirty="0" smtClean="0">
                <a:latin typeface="黑体" panose="02010609060101010101" pitchFamily="49" charset="-122"/>
                <a:ea typeface="黑体" panose="02010609060101010101" pitchFamily="49" charset="-122"/>
              </a:rPr>
              <a:t>“相对”</a:t>
            </a:r>
            <a:r>
              <a:rPr lang="zh-CN" altLang="en-US" sz="2400" dirty="0">
                <a:latin typeface="黑体" panose="02010609060101010101" pitchFamily="49" charset="-122"/>
                <a:ea typeface="黑体" panose="02010609060101010101" pitchFamily="49" charset="-122"/>
              </a:rPr>
              <a:t>类</a:t>
            </a:r>
            <a:r>
              <a:rPr lang="zh-CN" altLang="en-US" sz="2400" dirty="0" smtClean="0">
                <a:latin typeface="黑体" panose="02010609060101010101" pitchFamily="49" charset="-122"/>
                <a:ea typeface="黑体" panose="02010609060101010101" pitchFamily="49" charset="-122"/>
              </a:rPr>
              <a:t>逻辑</a:t>
            </a:r>
            <a:endParaRPr lang="en-US" altLang="zh-CN" sz="2400" dirty="0" smtClean="0">
              <a:latin typeface="黑体" panose="02010609060101010101" pitchFamily="49" charset="-122"/>
              <a:ea typeface="黑体" panose="02010609060101010101" pitchFamily="49" charset="-122"/>
            </a:endParaRPr>
          </a:p>
          <a:p>
            <a:pPr>
              <a:spcBef>
                <a:spcPts val="0"/>
              </a:spcBef>
              <a:defRPr/>
            </a:pPr>
            <a:endParaRPr lang="en-US" altLang="zh-CN" sz="2400" dirty="0" smtClean="0">
              <a:latin typeface="黑体" panose="02010609060101010101" pitchFamily="49" charset="-122"/>
              <a:ea typeface="黑体" panose="02010609060101010101" pitchFamily="49" charset="-122"/>
            </a:endParaRPr>
          </a:p>
          <a:p>
            <a:pPr>
              <a:spcBef>
                <a:spcPts val="0"/>
              </a:spcBef>
              <a:defRPr/>
            </a:pPr>
            <a:r>
              <a:rPr lang="zh-CN" altLang="en-US" sz="2400" dirty="0" smtClean="0">
                <a:latin typeface="黑体" panose="02010609060101010101" pitchFamily="49" charset="-122"/>
                <a:ea typeface="黑体" panose="02010609060101010101" pitchFamily="49" charset="-122"/>
              </a:rPr>
              <a:t>前后</a:t>
            </a:r>
            <a:r>
              <a:rPr lang="zh-CN" altLang="en-US" sz="2400" dirty="0">
                <a:latin typeface="黑体" panose="02010609060101010101" pitchFamily="49" charset="-122"/>
                <a:ea typeface="黑体" panose="02010609060101010101" pitchFamily="49" charset="-122"/>
              </a:rPr>
              <a:t>所选信息对应</a:t>
            </a:r>
            <a:endParaRPr lang="en-US" altLang="zh-CN" sz="2400" dirty="0">
              <a:latin typeface="黑体" panose="02010609060101010101" pitchFamily="49" charset="-122"/>
              <a:ea typeface="黑体" panose="02010609060101010101" pitchFamily="49" charset="-122"/>
            </a:endParaRPr>
          </a:p>
          <a:p>
            <a:pPr>
              <a:spcBef>
                <a:spcPts val="0"/>
              </a:spcBef>
              <a:defRPr/>
            </a:pPr>
            <a:r>
              <a:rPr lang="zh-CN" altLang="en-US" sz="2400" dirty="0" smtClean="0">
                <a:latin typeface="黑体" panose="02010609060101010101" pitchFamily="49" charset="-122"/>
                <a:ea typeface="黑体" panose="02010609060101010101" pitchFamily="49" charset="-122"/>
              </a:rPr>
              <a:t>比如前面产品或工艺创新题选择与其它某某合作，后面创新合作题要填</a:t>
            </a:r>
            <a:endParaRPr lang="en-US" altLang="zh-CN" sz="2400" dirty="0">
              <a:latin typeface="黑体" panose="02010609060101010101" pitchFamily="49" charset="-122"/>
              <a:ea typeface="黑体" panose="02010609060101010101" pitchFamily="49" charset="-122"/>
            </a:endParaRPr>
          </a:p>
          <a:p>
            <a:pPr>
              <a:lnSpc>
                <a:spcPct val="150000"/>
              </a:lnSpc>
              <a:defRPr/>
            </a:pPr>
            <a:endParaRPr lang="en-US" altLang="zh-CN" sz="2400" dirty="0">
              <a:latin typeface="黑体" panose="02010609060101010101" pitchFamily="49" charset="-122"/>
              <a:ea typeface="黑体" panose="02010609060101010101" pitchFamily="49" charset="-122"/>
            </a:endParaRPr>
          </a:p>
        </p:txBody>
      </p:sp>
      <p:sp>
        <p:nvSpPr>
          <p:cNvPr id="10" name="任意多边形 9"/>
          <p:cNvSpPr/>
          <p:nvPr/>
        </p:nvSpPr>
        <p:spPr>
          <a:xfrm>
            <a:off x="5913923" y="1817762"/>
            <a:ext cx="2357418"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a:solidFill>
            <a:srgbClr val="0099CC"/>
          </a:solidFill>
          <a:ln>
            <a:solidFill>
              <a:srgbClr val="0099CC"/>
            </a:solidFill>
          </a:ln>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2400" dirty="0" smtClean="0">
                <a:latin typeface="黑体" panose="02010609060101010101" pitchFamily="49" charset="-122"/>
                <a:ea typeface="黑体" panose="02010609060101010101" pitchFamily="49" charset="-122"/>
              </a:rPr>
              <a:t>核实性（</a:t>
            </a:r>
            <a:r>
              <a:rPr lang="en-US" altLang="zh-CN" sz="2400" dirty="0" smtClean="0">
                <a:latin typeface="黑体" panose="02010609060101010101" pitchFamily="49" charset="-122"/>
                <a:ea typeface="黑体" panose="02010609060101010101" pitchFamily="49" charset="-122"/>
              </a:rPr>
              <a:t>C</a:t>
            </a:r>
            <a:r>
              <a:rPr lang="zh-CN" altLang="en-US" sz="2400" dirty="0" smtClean="0">
                <a:latin typeface="黑体" panose="02010609060101010101" pitchFamily="49" charset="-122"/>
                <a:ea typeface="黑体" panose="02010609060101010101" pitchFamily="49" charset="-122"/>
              </a:rPr>
              <a:t>类）</a:t>
            </a:r>
            <a:endParaRPr lang="zh-CN" altLang="en-US" sz="2400" dirty="0">
              <a:latin typeface="黑体" panose="02010609060101010101" pitchFamily="49" charset="-122"/>
              <a:ea typeface="黑体" panose="02010609060101010101" pitchFamily="49" charset="-122"/>
            </a:endParaRPr>
          </a:p>
        </p:txBody>
      </p:sp>
      <p:sp>
        <p:nvSpPr>
          <p:cNvPr id="11" name="任意多边形 10"/>
          <p:cNvSpPr/>
          <p:nvPr/>
        </p:nvSpPr>
        <p:spPr>
          <a:xfrm>
            <a:off x="8961925" y="2068023"/>
            <a:ext cx="2603499" cy="665724"/>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rgbClr val="66CCFF"/>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a:spcBef>
                <a:spcPts val="1200"/>
              </a:spcBef>
              <a:defRPr/>
            </a:pPr>
            <a:r>
              <a:rPr lang="en-US" altLang="zh-CN" sz="2800" dirty="0" smtClean="0">
                <a:latin typeface="黑体" panose="02010609060101010101" pitchFamily="49" charset="-122"/>
                <a:ea typeface="黑体" panose="02010609060101010101" pitchFamily="49" charset="-122"/>
              </a:rPr>
              <a:t> </a:t>
            </a:r>
            <a:endParaRPr lang="en-US" altLang="zh-CN" sz="2800" dirty="0">
              <a:latin typeface="黑体" panose="02010609060101010101" pitchFamily="49" charset="-122"/>
              <a:ea typeface="黑体" panose="02010609060101010101" pitchFamily="49" charset="-122"/>
            </a:endParaRPr>
          </a:p>
          <a:p>
            <a:pPr>
              <a:lnSpc>
                <a:spcPct val="150000"/>
              </a:lnSpc>
              <a:defRPr/>
            </a:pPr>
            <a:endParaRPr lang="en-US" altLang="zh-CN" sz="2400" dirty="0">
              <a:latin typeface="黑体" panose="02010609060101010101" pitchFamily="49" charset="-122"/>
              <a:ea typeface="黑体" panose="02010609060101010101" pitchFamily="49" charset="-122"/>
            </a:endParaRPr>
          </a:p>
        </p:txBody>
      </p:sp>
      <p:sp>
        <p:nvSpPr>
          <p:cNvPr id="19" name="任意多边形 18"/>
          <p:cNvSpPr/>
          <p:nvPr/>
        </p:nvSpPr>
        <p:spPr>
          <a:xfrm>
            <a:off x="1666409" y="2059696"/>
            <a:ext cx="3513115" cy="3651812"/>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a:spcBef>
                <a:spcPts val="1200"/>
              </a:spcBef>
              <a:defRPr/>
            </a:pPr>
            <a:r>
              <a:rPr lang="en-US" altLang="zh-CN" sz="2400" dirty="0" smtClean="0">
                <a:latin typeface="黑体" panose="02010609060101010101" pitchFamily="49" charset="-122"/>
                <a:ea typeface="黑体" panose="02010609060101010101" pitchFamily="49" charset="-122"/>
              </a:rPr>
              <a:t> </a:t>
            </a:r>
            <a:r>
              <a:rPr lang="zh-CN" altLang="en-US" sz="2400" dirty="0" smtClean="0">
                <a:latin typeface="黑体" panose="02010609060101010101" pitchFamily="49" charset="-122"/>
                <a:ea typeface="黑体" panose="02010609060101010101" pitchFamily="49" charset="-122"/>
              </a:rPr>
              <a:t>“绝对”类逻辑</a:t>
            </a:r>
            <a:endParaRPr lang="en-US" altLang="zh-CN" sz="2400" dirty="0">
              <a:latin typeface="黑体" panose="02010609060101010101" pitchFamily="49" charset="-122"/>
              <a:ea typeface="黑体" panose="02010609060101010101" pitchFamily="49" charset="-122"/>
            </a:endParaRPr>
          </a:p>
          <a:p>
            <a:pPr>
              <a:spcBef>
                <a:spcPts val="0"/>
              </a:spcBef>
              <a:buFont typeface="Arial" panose="020B0604020202020204" pitchFamily="34" charset="0"/>
              <a:buChar char="•"/>
              <a:defRPr/>
            </a:pPr>
            <a:endParaRPr lang="en-US" altLang="zh-CN" sz="2400" dirty="0" smtClean="0">
              <a:latin typeface="黑体" panose="02010609060101010101" pitchFamily="49" charset="-122"/>
              <a:ea typeface="黑体" panose="02010609060101010101" pitchFamily="49" charset="-122"/>
            </a:endParaRPr>
          </a:p>
          <a:p>
            <a:pPr>
              <a:spcBef>
                <a:spcPts val="0"/>
              </a:spcBef>
              <a:defRPr/>
            </a:pPr>
            <a:r>
              <a:rPr lang="zh-CN" altLang="en-US" sz="2400" dirty="0" smtClean="0">
                <a:latin typeface="黑体" panose="02010609060101010101" pitchFamily="49" charset="-122"/>
                <a:ea typeface="黑体" panose="02010609060101010101" pitchFamily="49" charset="-122"/>
              </a:rPr>
              <a:t>如创新“判断”</a:t>
            </a:r>
            <a:r>
              <a:rPr lang="zh-CN" altLang="en-US" sz="2400" dirty="0">
                <a:latin typeface="黑体" panose="02010609060101010101" pitchFamily="49" charset="-122"/>
                <a:ea typeface="黑体" panose="02010609060101010101" pitchFamily="49" charset="-122"/>
              </a:rPr>
              <a:t>题</a:t>
            </a:r>
            <a:r>
              <a:rPr lang="zh-CN" altLang="en-US" sz="2400" dirty="0" smtClean="0">
                <a:latin typeface="黑体" panose="02010609060101010101" pitchFamily="49" charset="-122"/>
                <a:ea typeface="黑体" panose="02010609060101010101" pitchFamily="49" charset="-122"/>
              </a:rPr>
              <a:t>与后续问题同步填报、并行问题同步填报、选项有效性等</a:t>
            </a:r>
            <a:endParaRPr lang="en-US" altLang="zh-CN" sz="2400" dirty="0">
              <a:latin typeface="黑体" panose="02010609060101010101" pitchFamily="49" charset="-122"/>
              <a:ea typeface="黑体" panose="02010609060101010101" pitchFamily="49" charset="-122"/>
            </a:endParaRPr>
          </a:p>
          <a:p>
            <a:pPr>
              <a:spcBef>
                <a:spcPts val="0"/>
              </a:spcBef>
              <a:defRPr/>
            </a:pPr>
            <a:endParaRPr lang="en-US" altLang="zh-CN" sz="2400" dirty="0">
              <a:latin typeface="黑体" panose="02010609060101010101" pitchFamily="49" charset="-122"/>
              <a:ea typeface="黑体" panose="02010609060101010101" pitchFamily="49" charset="-122"/>
            </a:endParaRPr>
          </a:p>
          <a:p>
            <a:pPr>
              <a:spcBef>
                <a:spcPts val="0"/>
              </a:spcBef>
              <a:defRPr/>
            </a:pPr>
            <a:endParaRPr lang="en-US" altLang="zh-CN" sz="2400" dirty="0">
              <a:latin typeface="黑体" panose="02010609060101010101" pitchFamily="49" charset="-122"/>
              <a:ea typeface="黑体" panose="02010609060101010101" pitchFamily="49" charset="-122"/>
            </a:endParaRPr>
          </a:p>
        </p:txBody>
      </p:sp>
      <p:sp>
        <p:nvSpPr>
          <p:cNvPr id="20" name="任意多边形 19"/>
          <p:cNvSpPr/>
          <p:nvPr/>
        </p:nvSpPr>
        <p:spPr>
          <a:xfrm>
            <a:off x="2019638" y="1799346"/>
            <a:ext cx="2366159"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2400" dirty="0" smtClean="0">
                <a:latin typeface="黑体" panose="02010609060101010101" pitchFamily="49" charset="-122"/>
                <a:ea typeface="黑体" panose="02010609060101010101" pitchFamily="49" charset="-122"/>
              </a:rPr>
              <a:t>逻辑性（</a:t>
            </a:r>
            <a:r>
              <a:rPr lang="en-US" altLang="zh-CN" sz="2400" dirty="0" smtClean="0">
                <a:latin typeface="黑体" panose="02010609060101010101" pitchFamily="49" charset="-122"/>
                <a:ea typeface="黑体" panose="02010609060101010101" pitchFamily="49" charset="-122"/>
              </a:rPr>
              <a:t>A</a:t>
            </a:r>
            <a:r>
              <a:rPr lang="zh-CN" altLang="en-US" sz="2400" dirty="0" smtClean="0">
                <a:latin typeface="黑体" panose="02010609060101010101" pitchFamily="49" charset="-122"/>
                <a:ea typeface="黑体" panose="02010609060101010101" pitchFamily="49" charset="-122"/>
              </a:rPr>
              <a:t>类）</a:t>
            </a:r>
            <a:endParaRPr lang="zh-CN" altLang="en-US" sz="2400" dirty="0">
              <a:latin typeface="黑体" panose="02010609060101010101" pitchFamily="49" charset="-122"/>
              <a:ea typeface="黑体" panose="02010609060101010101" pitchFamily="49" charset="-122"/>
            </a:endParaRPr>
          </a:p>
        </p:txBody>
      </p:sp>
      <p:sp>
        <p:nvSpPr>
          <p:cNvPr id="17" name="任意多边形 16"/>
          <p:cNvSpPr/>
          <p:nvPr/>
        </p:nvSpPr>
        <p:spPr>
          <a:xfrm>
            <a:off x="9064158" y="1799346"/>
            <a:ext cx="2247096"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a:solidFill>
            <a:srgbClr val="66CCFF"/>
          </a:solidFill>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400" dirty="0" smtClean="0">
                <a:latin typeface="黑体" panose="02010609060101010101" pitchFamily="49" charset="-122"/>
                <a:ea typeface="黑体" panose="02010609060101010101" pitchFamily="49" charset="-122"/>
              </a:rPr>
              <a:t>提示性（</a:t>
            </a:r>
            <a:r>
              <a:rPr lang="en-US" altLang="zh-CN" sz="2400" dirty="0" smtClean="0">
                <a:latin typeface="黑体" panose="02010609060101010101" pitchFamily="49" charset="-122"/>
                <a:ea typeface="黑体" panose="02010609060101010101" pitchFamily="49" charset="-122"/>
              </a:rPr>
              <a:t>D</a:t>
            </a:r>
            <a:r>
              <a:rPr lang="zh-CN" altLang="en-US" sz="2400" dirty="0" smtClean="0">
                <a:latin typeface="黑体" panose="02010609060101010101" pitchFamily="49" charset="-122"/>
                <a:ea typeface="黑体" panose="02010609060101010101" pitchFamily="49" charset="-122"/>
              </a:rPr>
              <a:t>类）</a:t>
            </a:r>
            <a:endParaRPr lang="zh-CN" altLang="en-US" sz="24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9" grpId="0" animBg="1"/>
      <p:bldP spid="10" grpId="0" animBg="1"/>
      <p:bldP spid="11"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23558" name="Rectangle 7"/>
          <p:cNvSpPr>
            <a:spLocks noChangeArrowheads="1"/>
          </p:cNvSpPr>
          <p:nvPr/>
        </p:nvSpPr>
        <p:spPr bwMode="auto">
          <a:xfrm>
            <a:off x="1630214" y="456089"/>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a:t>
            </a:r>
            <a:r>
              <a:rPr lang="en-US" altLang="zh-CN" dirty="0" smtClean="0">
                <a:latin typeface="黑体" panose="02010609060101010101" pitchFamily="49" charset="-122"/>
                <a:ea typeface="黑体" panose="02010609060101010101" pitchFamily="49" charset="-122"/>
              </a:rPr>
              <a:t>1.5 </a:t>
            </a:r>
            <a:r>
              <a:rPr lang="zh-CN" altLang="en-US" dirty="0" smtClean="0">
                <a:latin typeface="黑体" panose="02010609060101010101" pitchFamily="49" charset="-122"/>
                <a:ea typeface="黑体" panose="02010609060101010101" pitchFamily="49" charset="-122"/>
              </a:rPr>
              <a:t>审核</a:t>
            </a:r>
            <a:r>
              <a:rPr lang="zh-CN" altLang="en-US" dirty="0">
                <a:latin typeface="黑体" panose="02010609060101010101" pitchFamily="49" charset="-122"/>
                <a:ea typeface="黑体" panose="02010609060101010101" pitchFamily="49" charset="-122"/>
              </a:rPr>
              <a:t>关系</a:t>
            </a:r>
            <a:endParaRPr lang="en-US" altLang="zh-CN" dirty="0">
              <a:latin typeface="黑体" panose="02010609060101010101" pitchFamily="49" charset="-122"/>
              <a:ea typeface="黑体" panose="02010609060101010101" pitchFamily="49" charset="-122"/>
            </a:endParaRPr>
          </a:p>
        </p:txBody>
      </p:sp>
      <p:sp>
        <p:nvSpPr>
          <p:cNvPr id="6" name="任意多边形 5"/>
          <p:cNvSpPr/>
          <p:nvPr/>
        </p:nvSpPr>
        <p:spPr>
          <a:xfrm>
            <a:off x="1945005" y="2070735"/>
            <a:ext cx="8887460" cy="151257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创新判断题与创新影响题对应</a:t>
            </a:r>
            <a:endParaRPr lang="zh-CN" altLang="en-US" sz="3200" dirty="0">
              <a:solidFill>
                <a:schemeClr val="dk1"/>
              </a:solidFill>
              <a:latin typeface="黑体" panose="02010609060101010101" pitchFamily="49" charset="-122"/>
              <a:ea typeface="黑体" panose="02010609060101010101" pitchFamily="49" charset="-122"/>
            </a:endParaRPr>
          </a:p>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创新判断题与政策效果评价题对应</a:t>
            </a:r>
            <a:endParaRPr lang="en-US" altLang="zh-CN" sz="3200" dirty="0">
              <a:latin typeface="黑体" panose="02010609060101010101" pitchFamily="49" charset="-122"/>
              <a:ea typeface="黑体" panose="02010609060101010101" pitchFamily="49" charset="-122"/>
            </a:endParaRPr>
          </a:p>
        </p:txBody>
      </p:sp>
      <p:sp>
        <p:nvSpPr>
          <p:cNvPr id="7" name="任意多边形 6"/>
          <p:cNvSpPr/>
          <p:nvPr/>
        </p:nvSpPr>
        <p:spPr>
          <a:xfrm>
            <a:off x="2117090" y="1807210"/>
            <a:ext cx="495871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spcBef>
                <a:spcPts val="0"/>
              </a:spcBef>
              <a:defRPr/>
            </a:pPr>
            <a:r>
              <a:rPr lang="zh-CN" altLang="en-US" sz="3200" dirty="0" smtClean="0">
                <a:latin typeface="黑体" panose="02010609060101010101" pitchFamily="49" charset="-122"/>
                <a:ea typeface="黑体" panose="02010609060101010101" pitchFamily="49" charset="-122"/>
                <a:sym typeface="+mn-ea"/>
              </a:rPr>
              <a:t>创新情况表与企业家问卷</a:t>
            </a:r>
            <a:endParaRPr lang="zh-CN" altLang="en-US" sz="3200" dirty="0">
              <a:latin typeface="黑体" panose="02010609060101010101" pitchFamily="49" charset="-122"/>
              <a:ea typeface="黑体" panose="02010609060101010101" pitchFamily="49" charset="-122"/>
            </a:endParaRPr>
          </a:p>
        </p:txBody>
      </p:sp>
      <p:sp>
        <p:nvSpPr>
          <p:cNvPr id="5" name="Rectangle 7"/>
          <p:cNvSpPr>
            <a:spLocks noChangeArrowheads="1"/>
          </p:cNvSpPr>
          <p:nvPr/>
        </p:nvSpPr>
        <p:spPr bwMode="auto">
          <a:xfrm>
            <a:off x="1742609" y="1066324"/>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表间审核</a:t>
            </a:r>
            <a:endParaRPr lang="en-US" altLang="zh-CN" dirty="0">
              <a:latin typeface="黑体" panose="02010609060101010101" pitchFamily="49" charset="-122"/>
              <a:ea typeface="黑体" panose="02010609060101010101" pitchFamily="49" charset="-122"/>
            </a:endParaRPr>
          </a:p>
        </p:txBody>
      </p:sp>
      <p:sp>
        <p:nvSpPr>
          <p:cNvPr id="8" name="任意多边形 7"/>
          <p:cNvSpPr/>
          <p:nvPr/>
        </p:nvSpPr>
        <p:spPr>
          <a:xfrm>
            <a:off x="1945005" y="4159885"/>
            <a:ext cx="8887460" cy="199580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研发项目完成日期与项目正在进行或终止对应</a:t>
            </a:r>
            <a:endParaRPr lang="zh-CN" altLang="en-US" sz="3200" dirty="0">
              <a:solidFill>
                <a:schemeClr val="dk1"/>
              </a:solidFill>
              <a:latin typeface="黑体" panose="02010609060101010101" pitchFamily="49" charset="-122"/>
              <a:ea typeface="黑体" panose="02010609060101010101" pitchFamily="49" charset="-122"/>
            </a:endParaRPr>
          </a:p>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项目开展形式与是否创新合作对应</a:t>
            </a:r>
            <a:endParaRPr lang="en-US" altLang="zh-CN" sz="3200" dirty="0">
              <a:latin typeface="黑体" panose="02010609060101010101" pitchFamily="49" charset="-122"/>
              <a:ea typeface="黑体" panose="02010609060101010101" pitchFamily="49" charset="-122"/>
            </a:endParaRPr>
          </a:p>
        </p:txBody>
      </p:sp>
      <p:sp>
        <p:nvSpPr>
          <p:cNvPr id="9" name="任意多边形 8"/>
          <p:cNvSpPr/>
          <p:nvPr/>
        </p:nvSpPr>
        <p:spPr>
          <a:xfrm>
            <a:off x="2127250" y="3920490"/>
            <a:ext cx="495871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lvl="0">
              <a:lnSpc>
                <a:spcPct val="100000"/>
              </a:lnSpc>
              <a:spcBef>
                <a:spcPct val="0"/>
              </a:spcBef>
              <a:spcAft>
                <a:spcPct val="35000"/>
              </a:spcAft>
            </a:pPr>
            <a:r>
              <a:rPr lang="zh-CN" altLang="en-US" sz="3200" dirty="0" smtClean="0">
                <a:latin typeface="黑体" panose="02010609060101010101" pitchFamily="49" charset="-122"/>
                <a:ea typeface="黑体" panose="02010609060101010101" pitchFamily="49" charset="-122"/>
                <a:sym typeface="+mn-ea"/>
              </a:rPr>
              <a:t>创新情况表与研发项目表</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23558" name="Rectangle 7"/>
          <p:cNvSpPr>
            <a:spLocks noChangeArrowheads="1"/>
          </p:cNvSpPr>
          <p:nvPr/>
        </p:nvSpPr>
        <p:spPr bwMode="auto">
          <a:xfrm>
            <a:off x="1630214" y="456089"/>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a:t>
            </a:r>
            <a:r>
              <a:rPr lang="en-US" altLang="zh-CN" dirty="0" smtClean="0">
                <a:latin typeface="黑体" panose="02010609060101010101" pitchFamily="49" charset="-122"/>
                <a:ea typeface="黑体" panose="02010609060101010101" pitchFamily="49" charset="-122"/>
              </a:rPr>
              <a:t>1.5 </a:t>
            </a:r>
            <a:r>
              <a:rPr lang="zh-CN" altLang="en-US" dirty="0" smtClean="0">
                <a:latin typeface="黑体" panose="02010609060101010101" pitchFamily="49" charset="-122"/>
                <a:ea typeface="黑体" panose="02010609060101010101" pitchFamily="49" charset="-122"/>
              </a:rPr>
              <a:t>审核</a:t>
            </a:r>
            <a:r>
              <a:rPr lang="zh-CN" altLang="en-US" dirty="0">
                <a:latin typeface="黑体" panose="02010609060101010101" pitchFamily="49" charset="-122"/>
                <a:ea typeface="黑体" panose="02010609060101010101" pitchFamily="49" charset="-122"/>
              </a:rPr>
              <a:t>关系</a:t>
            </a:r>
            <a:endParaRPr lang="en-US" altLang="zh-CN" dirty="0">
              <a:latin typeface="黑体" panose="02010609060101010101" pitchFamily="49" charset="-122"/>
              <a:ea typeface="黑体" panose="02010609060101010101" pitchFamily="49" charset="-122"/>
            </a:endParaRPr>
          </a:p>
        </p:txBody>
      </p:sp>
      <p:sp>
        <p:nvSpPr>
          <p:cNvPr id="6" name="任意多边形 5"/>
          <p:cNvSpPr/>
          <p:nvPr/>
        </p:nvSpPr>
        <p:spPr>
          <a:xfrm>
            <a:off x="1945005" y="2070735"/>
            <a:ext cx="8887460" cy="29057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新产品与产品创新</a:t>
            </a:r>
            <a:endParaRPr lang="zh-CN" altLang="en-US" sz="3200" dirty="0">
              <a:solidFill>
                <a:schemeClr val="dk1"/>
              </a:solidFill>
              <a:latin typeface="黑体" panose="02010609060101010101" pitchFamily="49" charset="-122"/>
              <a:ea typeface="黑体" panose="02010609060101010101" pitchFamily="49" charset="-122"/>
            </a:endParaRPr>
          </a:p>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研发经费与创新活动类型</a:t>
            </a:r>
            <a:endParaRPr lang="zh-CN" altLang="en-US" sz="3200" dirty="0">
              <a:solidFill>
                <a:schemeClr val="dk1"/>
              </a:solidFill>
              <a:latin typeface="黑体" panose="02010609060101010101" pitchFamily="49" charset="-122"/>
              <a:ea typeface="黑体" panose="02010609060101010101" pitchFamily="49" charset="-122"/>
            </a:endParaRPr>
          </a:p>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技术改造和引进经费与创新活动类型</a:t>
            </a:r>
            <a:endParaRPr lang="zh-CN" altLang="en-US" sz="3200" dirty="0">
              <a:solidFill>
                <a:schemeClr val="dk1"/>
              </a:solidFill>
              <a:latin typeface="黑体" panose="02010609060101010101" pitchFamily="49" charset="-122"/>
              <a:ea typeface="黑体" panose="02010609060101010101" pitchFamily="49" charset="-122"/>
            </a:endParaRPr>
          </a:p>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专利产出和形成标准与知识产权措施问题</a:t>
            </a:r>
            <a:endParaRPr lang="en-US" altLang="zh-CN" sz="3200" dirty="0">
              <a:latin typeface="黑体" panose="02010609060101010101" pitchFamily="49" charset="-122"/>
              <a:ea typeface="黑体" panose="02010609060101010101" pitchFamily="49" charset="-122"/>
            </a:endParaRPr>
          </a:p>
        </p:txBody>
      </p:sp>
      <p:sp>
        <p:nvSpPr>
          <p:cNvPr id="7" name="任意多边形 6"/>
          <p:cNvSpPr/>
          <p:nvPr/>
        </p:nvSpPr>
        <p:spPr>
          <a:xfrm>
            <a:off x="2117090" y="1807210"/>
            <a:ext cx="495871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lvl="0">
              <a:lnSpc>
                <a:spcPct val="100000"/>
              </a:lnSpc>
              <a:spcBef>
                <a:spcPct val="0"/>
              </a:spcBef>
              <a:spcAft>
                <a:spcPct val="35000"/>
              </a:spcAft>
            </a:pPr>
            <a:r>
              <a:rPr lang="zh-CN" altLang="en-US" sz="3200" dirty="0" smtClean="0">
                <a:latin typeface="黑体" panose="02010609060101010101" pitchFamily="49" charset="-122"/>
                <a:ea typeface="黑体" panose="02010609060101010101" pitchFamily="49" charset="-122"/>
                <a:sym typeface="+mn-ea"/>
              </a:rPr>
              <a:t>创新情况表与研发活动表</a:t>
            </a:r>
            <a:endParaRPr lang="zh-CN" altLang="en-US" sz="3200" dirty="0">
              <a:latin typeface="黑体" panose="02010609060101010101" pitchFamily="49" charset="-122"/>
              <a:ea typeface="黑体" panose="02010609060101010101" pitchFamily="49" charset="-122"/>
            </a:endParaRPr>
          </a:p>
        </p:txBody>
      </p:sp>
      <p:sp>
        <p:nvSpPr>
          <p:cNvPr id="5" name="Rectangle 7"/>
          <p:cNvSpPr>
            <a:spLocks noChangeArrowheads="1"/>
          </p:cNvSpPr>
          <p:nvPr/>
        </p:nvSpPr>
        <p:spPr bwMode="auto">
          <a:xfrm>
            <a:off x="1742609" y="1066324"/>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表间审核</a:t>
            </a:r>
            <a:endParaRPr lang="en-US" altLang="zh-CN" dirty="0">
              <a:latin typeface="黑体" panose="02010609060101010101" pitchFamily="49" charset="-122"/>
              <a:ea typeface="黑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23558" name="Rectangle 7"/>
          <p:cNvSpPr>
            <a:spLocks noChangeArrowheads="1"/>
          </p:cNvSpPr>
          <p:nvPr/>
        </p:nvSpPr>
        <p:spPr bwMode="auto">
          <a:xfrm>
            <a:off x="1630214" y="456089"/>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a:t>
            </a:r>
            <a:r>
              <a:rPr lang="en-US" altLang="zh-CN" dirty="0" smtClean="0">
                <a:latin typeface="黑体" panose="02010609060101010101" pitchFamily="49" charset="-122"/>
                <a:ea typeface="黑体" panose="02010609060101010101" pitchFamily="49" charset="-122"/>
              </a:rPr>
              <a:t>1.5 </a:t>
            </a:r>
            <a:r>
              <a:rPr lang="zh-CN" altLang="en-US" dirty="0" smtClean="0">
                <a:latin typeface="黑体" panose="02010609060101010101" pitchFamily="49" charset="-122"/>
                <a:ea typeface="黑体" panose="02010609060101010101" pitchFamily="49" charset="-122"/>
              </a:rPr>
              <a:t>审核</a:t>
            </a:r>
            <a:r>
              <a:rPr lang="zh-CN" altLang="en-US" dirty="0">
                <a:latin typeface="黑体" panose="02010609060101010101" pitchFamily="49" charset="-122"/>
                <a:ea typeface="黑体" panose="02010609060101010101" pitchFamily="49" charset="-122"/>
              </a:rPr>
              <a:t>关系</a:t>
            </a:r>
            <a:endParaRPr lang="en-US" altLang="zh-CN" dirty="0">
              <a:latin typeface="黑体" panose="02010609060101010101" pitchFamily="49" charset="-122"/>
              <a:ea typeface="黑体" panose="02010609060101010101" pitchFamily="49" charset="-122"/>
            </a:endParaRPr>
          </a:p>
        </p:txBody>
      </p:sp>
      <p:sp>
        <p:nvSpPr>
          <p:cNvPr id="6" name="任意多边形 5"/>
          <p:cNvSpPr/>
          <p:nvPr/>
        </p:nvSpPr>
        <p:spPr>
          <a:xfrm>
            <a:off x="1945005" y="2070735"/>
            <a:ext cx="8887460" cy="161671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a:lnSpc>
                <a:spcPct val="100000"/>
              </a:lnSpc>
              <a:spcBef>
                <a:spcPct val="0"/>
              </a:spcBef>
              <a:spcAft>
                <a:spcPct val="15000"/>
              </a:spcAft>
              <a:buFont typeface="Arial" panose="020B0604020202020204" pitchFamily="34" charset="0"/>
              <a:buChar char="•"/>
            </a:pPr>
            <a:r>
              <a:rPr lang="zh-CN" altLang="en-US" sz="3200" dirty="0" smtClean="0">
                <a:solidFill>
                  <a:schemeClr val="dk1"/>
                </a:solidFill>
                <a:latin typeface="黑体" panose="02010609060101010101" pitchFamily="49" charset="-122"/>
                <a:ea typeface="黑体" panose="02010609060101010101" pitchFamily="49" charset="-122"/>
                <a:sym typeface="+mn-ea"/>
              </a:rPr>
              <a:t>加计扣除减免税、高新技术企业减免税与相应的政策效果</a:t>
            </a:r>
            <a:endParaRPr lang="en-US" altLang="zh-CN" sz="3200" dirty="0">
              <a:latin typeface="黑体" panose="02010609060101010101" pitchFamily="49" charset="-122"/>
              <a:ea typeface="黑体" panose="02010609060101010101" pitchFamily="49" charset="-122"/>
            </a:endParaRPr>
          </a:p>
        </p:txBody>
      </p:sp>
      <p:sp>
        <p:nvSpPr>
          <p:cNvPr id="7" name="任意多边形 6"/>
          <p:cNvSpPr/>
          <p:nvPr/>
        </p:nvSpPr>
        <p:spPr>
          <a:xfrm>
            <a:off x="2117090" y="1807210"/>
            <a:ext cx="495871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lvl="0">
              <a:lnSpc>
                <a:spcPct val="100000"/>
              </a:lnSpc>
              <a:spcBef>
                <a:spcPct val="0"/>
              </a:spcBef>
              <a:spcAft>
                <a:spcPct val="35000"/>
              </a:spcAft>
            </a:pPr>
            <a:r>
              <a:rPr lang="zh-CN" altLang="en-US" sz="3200" dirty="0" smtClean="0">
                <a:latin typeface="黑体" panose="02010609060101010101" pitchFamily="49" charset="-122"/>
                <a:ea typeface="黑体" panose="02010609060101010101" pitchFamily="49" charset="-122"/>
                <a:sym typeface="+mn-ea"/>
              </a:rPr>
              <a:t>企业家问卷与研发活动表</a:t>
            </a:r>
            <a:endParaRPr lang="zh-CN" altLang="en-US" sz="3200" dirty="0">
              <a:latin typeface="黑体" panose="02010609060101010101" pitchFamily="49" charset="-122"/>
              <a:ea typeface="黑体" panose="02010609060101010101" pitchFamily="49" charset="-122"/>
            </a:endParaRPr>
          </a:p>
        </p:txBody>
      </p:sp>
      <p:sp>
        <p:nvSpPr>
          <p:cNvPr id="5" name="Rectangle 7"/>
          <p:cNvSpPr>
            <a:spLocks noChangeArrowheads="1"/>
          </p:cNvSpPr>
          <p:nvPr/>
        </p:nvSpPr>
        <p:spPr bwMode="auto">
          <a:xfrm>
            <a:off x="1742609" y="1066324"/>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dirty="0">
                <a:latin typeface="黑体" panose="02010609060101010101" pitchFamily="49" charset="-122"/>
                <a:ea typeface="黑体" panose="02010609060101010101" pitchFamily="49" charset="-122"/>
              </a:rPr>
              <a:t>  表间审核</a:t>
            </a:r>
            <a:endParaRPr lang="en-US" altLang="zh-CN" dirty="0">
              <a:latin typeface="黑体" panose="02010609060101010101" pitchFamily="49" charset="-122"/>
              <a:ea typeface="黑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灯片编号占位符 1"/>
          <p:cNvSpPr>
            <a:spLocks noGrp="1"/>
          </p:cNvSpPr>
          <p:nvPr>
            <p:ph type="sldNum" sz="quarter" idx="12"/>
          </p:nvPr>
        </p:nvSpPr>
        <p:spPr>
          <a:xfrm>
            <a:off x="9652000" y="624840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F9D7B2C7-46A8-4990-89B4-223A66372446}" type="slidenum">
              <a:rPr kumimoji="0" lang="zh-CN" altLang="en-US" sz="1400" smtClean="0"/>
            </a:fld>
            <a:endParaRPr kumimoji="0" lang="en-US" altLang="zh-CN" sz="1400" smtClean="0"/>
          </a:p>
        </p:txBody>
      </p:sp>
      <p:sp>
        <p:nvSpPr>
          <p:cNvPr id="27652" name="Rectangle 7"/>
          <p:cNvSpPr>
            <a:spLocks noChangeArrowheads="1"/>
          </p:cNvSpPr>
          <p:nvPr/>
        </p:nvSpPr>
        <p:spPr bwMode="auto">
          <a:xfrm>
            <a:off x="1682750" y="354013"/>
            <a:ext cx="9855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dirty="0">
                <a:latin typeface="黑体" panose="02010609060101010101" pitchFamily="49" charset="-122"/>
                <a:ea typeface="黑体" panose="02010609060101010101" pitchFamily="49" charset="-122"/>
              </a:rPr>
              <a:t> </a:t>
            </a:r>
            <a:r>
              <a:rPr lang="zh-CN" altLang="en-US" b="1" dirty="0">
                <a:latin typeface="黑体" panose="02010609060101010101" pitchFamily="49" charset="-122"/>
                <a:ea typeface="黑体" panose="02010609060101010101" pitchFamily="49" charset="-122"/>
              </a:rPr>
              <a:t> </a:t>
            </a:r>
            <a:r>
              <a:rPr lang="en-US" altLang="zh-CN" b="1" dirty="0" smtClean="0">
                <a:latin typeface="黑体" panose="02010609060101010101" pitchFamily="49" charset="-122"/>
                <a:ea typeface="黑体" panose="02010609060101010101" pitchFamily="49" charset="-122"/>
              </a:rPr>
              <a:t>1.6 </a:t>
            </a:r>
            <a:r>
              <a:rPr lang="zh-CN" altLang="en-US" b="1" dirty="0" smtClean="0">
                <a:latin typeface="黑体" panose="02010609060101010101" pitchFamily="49" charset="-122"/>
                <a:ea typeface="黑体" panose="02010609060101010101" pitchFamily="49" charset="-122"/>
              </a:rPr>
              <a:t>查询</a:t>
            </a:r>
            <a:endParaRPr lang="en-US" altLang="zh-CN" b="1" dirty="0">
              <a:latin typeface="黑体" panose="02010609060101010101" pitchFamily="49" charset="-122"/>
              <a:ea typeface="黑体" panose="02010609060101010101" pitchFamily="49" charset="-122"/>
            </a:endParaRPr>
          </a:p>
        </p:txBody>
      </p:sp>
      <p:sp>
        <p:nvSpPr>
          <p:cNvPr id="27653" name="矩形 11"/>
          <p:cNvSpPr>
            <a:spLocks noChangeArrowheads="1"/>
          </p:cNvSpPr>
          <p:nvPr/>
        </p:nvSpPr>
        <p:spPr bwMode="auto">
          <a:xfrm>
            <a:off x="4954588" y="876301"/>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endParaRPr kumimoji="0" lang="en-US" altLang="zh-CN" sz="2400">
              <a:latin typeface="黑体" panose="02010609060101010101" pitchFamily="49" charset="-122"/>
              <a:ea typeface="黑体" panose="02010609060101010101" pitchFamily="49" charset="-122"/>
            </a:endParaRPr>
          </a:p>
        </p:txBody>
      </p:sp>
      <p:sp>
        <p:nvSpPr>
          <p:cNvPr id="2" name="文本框 1"/>
          <p:cNvSpPr txBox="1"/>
          <p:nvPr/>
        </p:nvSpPr>
        <p:spPr>
          <a:xfrm>
            <a:off x="1898650" y="2131060"/>
            <a:ext cx="10023475" cy="583565"/>
          </a:xfrm>
          <a:prstGeom prst="rect">
            <a:avLst/>
          </a:prstGeom>
          <a:noFill/>
        </p:spPr>
        <p:txBody>
          <a:bodyPr wrap="square" rtlCol="0" anchor="t">
            <a:spAutoFit/>
          </a:bodyPr>
          <a:p>
            <a:pPr marL="0" lvl="1" indent="-172720" defTabSz="755650">
              <a:spcAft>
                <a:spcPct val="15000"/>
              </a:spcAft>
              <a:buFont typeface="Arial" panose="020B0604020202020204" pitchFamily="34" charset="0"/>
              <a:buChar char="•"/>
              <a:defRPr/>
            </a:pPr>
            <a:r>
              <a:rPr lang="en-US" altLang="zh-CN" sz="3200" dirty="0" smtClean="0">
                <a:solidFill>
                  <a:srgbClr val="0070C0"/>
                </a:solidFill>
                <a:latin typeface="黑体" panose="02010609060101010101" pitchFamily="49" charset="-122"/>
                <a:ea typeface="黑体" panose="02010609060101010101" pitchFamily="49" charset="-122"/>
                <a:sym typeface="+mn-ea"/>
              </a:rPr>
              <a:t>【</a:t>
            </a:r>
            <a:r>
              <a:rPr lang="zh-CN" altLang="en-US" sz="3200" dirty="0" smtClean="0">
                <a:solidFill>
                  <a:srgbClr val="0070C0"/>
                </a:solidFill>
                <a:latin typeface="黑体" panose="02010609060101010101" pitchFamily="49" charset="-122"/>
                <a:ea typeface="黑体" panose="02010609060101010101" pitchFamily="49" charset="-122"/>
                <a:sym typeface="+mn-ea"/>
              </a:rPr>
              <a:t>开放问题</a:t>
            </a:r>
            <a:r>
              <a:rPr lang="en-US" altLang="zh-CN" sz="3200" dirty="0" smtClean="0">
                <a:solidFill>
                  <a:srgbClr val="0070C0"/>
                </a:solidFill>
                <a:latin typeface="黑体" panose="02010609060101010101" pitchFamily="49" charset="-122"/>
                <a:ea typeface="黑体" panose="02010609060101010101" pitchFamily="49" charset="-122"/>
                <a:sym typeface="+mn-ea"/>
              </a:rPr>
              <a:t>】</a:t>
            </a:r>
            <a:r>
              <a:rPr lang="zh-CN" altLang="en-US" sz="3200" dirty="0" smtClean="0">
                <a:solidFill>
                  <a:srgbClr val="0070C0"/>
                </a:solidFill>
                <a:latin typeface="黑体" panose="02010609060101010101" pitchFamily="49" charset="-122"/>
                <a:ea typeface="黑体" panose="02010609060101010101" pitchFamily="49" charset="-122"/>
                <a:sym typeface="+mn-ea"/>
              </a:rPr>
              <a:t>开放性问题说明描述不清楚需追问填写</a:t>
            </a:r>
            <a:endParaRPr lang="zh-CN" altLang="en-US" sz="3200"/>
          </a:p>
        </p:txBody>
      </p:sp>
      <p:sp>
        <p:nvSpPr>
          <p:cNvPr id="3" name="文本框 2"/>
          <p:cNvSpPr txBox="1"/>
          <p:nvPr/>
        </p:nvSpPr>
        <p:spPr>
          <a:xfrm>
            <a:off x="2036445" y="1212215"/>
            <a:ext cx="5128895" cy="583565"/>
          </a:xfrm>
          <a:prstGeom prst="rect">
            <a:avLst/>
          </a:prstGeom>
          <a:noFill/>
        </p:spPr>
        <p:txBody>
          <a:bodyPr wrap="square" rtlCol="0">
            <a:spAutoFit/>
          </a:bodyPr>
          <a:p>
            <a:r>
              <a:rPr lang="zh-CN" altLang="en-US" sz="3200">
                <a:latin typeface="黑体" panose="02010609060101010101" pitchFamily="49" charset="-122"/>
                <a:ea typeface="黑体" panose="02010609060101010101" pitchFamily="49" charset="-122"/>
              </a:rPr>
              <a:t>例如</a:t>
            </a:r>
            <a:endParaRPr lang="zh-CN" altLang="en-US" sz="3200">
              <a:latin typeface="黑体" panose="02010609060101010101" pitchFamily="49" charset="-122"/>
              <a:ea typeface="黑体" panose="02010609060101010101" pitchFamily="49" charset="-122"/>
            </a:endParaRPr>
          </a:p>
        </p:txBody>
      </p:sp>
      <p:sp>
        <p:nvSpPr>
          <p:cNvPr id="7" name="线形标注 2 2"/>
          <p:cNvSpPr/>
          <p:nvPr/>
        </p:nvSpPr>
        <p:spPr bwMode="auto">
          <a:xfrm>
            <a:off x="5139220" y="3455058"/>
            <a:ext cx="5810085" cy="1383664"/>
          </a:xfrm>
          <a:prstGeom prst="borderCallout2">
            <a:avLst>
              <a:gd name="adj1" fmla="val 56250"/>
              <a:gd name="adj2" fmla="val -2718"/>
              <a:gd name="adj3" fmla="val 62500"/>
              <a:gd name="adj4" fmla="val -9755"/>
              <a:gd name="adj5" fmla="val -46603"/>
              <a:gd name="adj6" fmla="val -30561"/>
            </a:avLst>
          </a:prstGeom>
          <a:noFill/>
          <a:ln w="9525" algn="ctr">
            <a:solidFill>
              <a:srgbClr val="0070C0"/>
            </a:solidFill>
            <a:round/>
          </a:ln>
          <a:extLst>
            <a:ext uri="{909E8E84-426E-40DD-AFC4-6F175D3DCCD1}">
              <a14:hiddenFill xmlns:a14="http://schemas.microsoft.com/office/drawing/2010/main">
                <a:solidFill>
                  <a:srgbClr val="FFFFFF"/>
                </a:solidFill>
              </a14:hiddenFill>
            </a:ext>
          </a:extLst>
        </p:spPr>
        <p:txBody>
          <a:bodyPr wrap="square" anchor="b" anchorCtr="1">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r>
              <a:rPr lang="zh-CN" altLang="en-US" sz="2800" dirty="0" smtClean="0">
                <a:solidFill>
                  <a:srgbClr val="0070C0"/>
                </a:solidFill>
                <a:latin typeface="黑体" panose="02010609060101010101" pitchFamily="49" charset="-122"/>
                <a:ea typeface="黑体" panose="02010609060101010101" pitchFamily="49" charset="-122"/>
              </a:rPr>
              <a:t>拟本年新增模板：重点查询企业填写的开放性题目信息是否清楚，是否需要继续追问更多的情况</a:t>
            </a:r>
            <a:endParaRPr lang="zh-CN" altLang="en-US" sz="2800" dirty="0">
              <a:solidFill>
                <a:srgbClr val="0070C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Line 10"/>
          <p:cNvSpPr>
            <a:spLocks noChangeShapeType="1"/>
          </p:cNvSpPr>
          <p:nvPr/>
        </p:nvSpPr>
        <p:spPr bwMode="auto">
          <a:xfrm>
            <a:off x="3355568" y="2030821"/>
            <a:ext cx="5838825" cy="12700"/>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51" name="Text Box 14"/>
          <p:cNvSpPr txBox="1">
            <a:spLocks noChangeArrowheads="1"/>
          </p:cNvSpPr>
          <p:nvPr/>
        </p:nvSpPr>
        <p:spPr bwMode="auto">
          <a:xfrm>
            <a:off x="3647032" y="1241489"/>
            <a:ext cx="525621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二</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指标解释及相关政策</a:t>
            </a:r>
            <a:endParaRPr lang="zh-CN" altLang="en-US" sz="3600" dirty="0">
              <a:solidFill>
                <a:srgbClr val="000000"/>
              </a:solidFill>
              <a:latin typeface="黑体" panose="02010609060101010101" pitchFamily="49" charset="-122"/>
              <a:ea typeface="黑体" panose="02010609060101010101" pitchFamily="49" charset="-122"/>
            </a:endParaRPr>
          </a:p>
        </p:txBody>
      </p:sp>
      <p:grpSp>
        <p:nvGrpSpPr>
          <p:cNvPr id="6155" name="Group 47"/>
          <p:cNvGrpSpPr/>
          <p:nvPr/>
        </p:nvGrpSpPr>
        <p:grpSpPr bwMode="auto">
          <a:xfrm>
            <a:off x="3126968" y="1924459"/>
            <a:ext cx="182562" cy="182562"/>
            <a:chOff x="1239" y="1515"/>
            <a:chExt cx="115" cy="115"/>
          </a:xfrm>
        </p:grpSpPr>
        <p:sp>
          <p:nvSpPr>
            <p:cNvPr id="6157" name="AutoShape 48"/>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58" name="AutoShape 49"/>
            <p:cNvSpPr>
              <a:spLocks noChangeArrowheads="1"/>
            </p:cNvSpPr>
            <p:nvPr/>
          </p:nvSpPr>
          <p:spPr bwMode="gray">
            <a:xfrm rot="18900000" flipH="1">
              <a:off x="1239" y="1515"/>
              <a:ext cx="115" cy="115"/>
            </a:xfrm>
            <a:prstGeom prst="rtTriangle">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smtClean="0"/>
          </a:p>
        </p:txBody>
      </p:sp>
      <p:sp>
        <p:nvSpPr>
          <p:cNvPr id="9" name="文本框 8"/>
          <p:cNvSpPr txBox="1"/>
          <p:nvPr/>
        </p:nvSpPr>
        <p:spPr>
          <a:xfrm>
            <a:off x="3647032" y="2395795"/>
            <a:ext cx="5580620" cy="2306955"/>
          </a:xfrm>
          <a:prstGeom prst="rect">
            <a:avLst/>
          </a:prstGeom>
          <a:noFill/>
        </p:spPr>
        <p:txBody>
          <a:bodyPr wrap="square" rtlCol="0">
            <a:spAutoFit/>
          </a:bodyPr>
          <a:lstStyle/>
          <a:p>
            <a:pPr>
              <a:lnSpc>
                <a:spcPct val="150000"/>
              </a:lnSpc>
            </a:pPr>
            <a:r>
              <a:rPr lang="en-US" altLang="zh-CN" sz="2800" dirty="0" smtClean="0">
                <a:latin typeface="黑体" panose="02010609060101010101" pitchFamily="49" charset="-122"/>
                <a:ea typeface="黑体" panose="02010609060101010101" pitchFamily="49" charset="-122"/>
              </a:rPr>
              <a:t>2.1  </a:t>
            </a:r>
            <a:r>
              <a:rPr lang="zh-CN" altLang="en-US" sz="2800" dirty="0" smtClean="0">
                <a:latin typeface="黑体" panose="02010609060101010101" pitchFamily="49" charset="-122"/>
                <a:ea typeface="黑体" panose="02010609060101010101" pitchFamily="49" charset="-122"/>
              </a:rPr>
              <a:t>指标解释</a:t>
            </a:r>
            <a:endParaRPr lang="en-US" altLang="zh-CN" sz="2800" dirty="0" smtClean="0">
              <a:latin typeface="黑体" panose="02010609060101010101" pitchFamily="49" charset="-122"/>
              <a:ea typeface="黑体" panose="02010609060101010101" pitchFamily="49" charset="-122"/>
            </a:endParaRPr>
          </a:p>
          <a:p>
            <a:pPr>
              <a:lnSpc>
                <a:spcPct val="150000"/>
              </a:lnSpc>
            </a:pPr>
            <a:r>
              <a:rPr lang="en-US" altLang="zh-CN" sz="2800" dirty="0" smtClean="0">
                <a:latin typeface="黑体" panose="02010609060101010101" pitchFamily="49" charset="-122"/>
                <a:ea typeface="黑体" panose="02010609060101010101" pitchFamily="49" charset="-122"/>
              </a:rPr>
              <a:t>2.2  </a:t>
            </a:r>
            <a:r>
              <a:rPr lang="zh-CN" altLang="en-US" sz="2800" dirty="0" smtClean="0">
                <a:latin typeface="黑体" panose="02010609060101010101" pitchFamily="49" charset="-122"/>
                <a:ea typeface="黑体" panose="02010609060101010101" pitchFamily="49" charset="-122"/>
              </a:rPr>
              <a:t>相关政策</a:t>
            </a:r>
            <a:endParaRPr lang="en-US" altLang="zh-CN" sz="2800" dirty="0" smtClean="0">
              <a:latin typeface="黑体" panose="02010609060101010101" pitchFamily="49" charset="-122"/>
              <a:ea typeface="黑体" panose="02010609060101010101" pitchFamily="49" charset="-122"/>
            </a:endParaRPr>
          </a:p>
          <a:p>
            <a:pPr>
              <a:lnSpc>
                <a:spcPct val="150000"/>
              </a:lnSpc>
            </a:pPr>
            <a:endParaRPr lang="en-US" altLang="zh-CN" sz="2400" dirty="0" smtClean="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2226310" y="1391285"/>
          <a:ext cx="9239250" cy="3498215"/>
        </p:xfrm>
        <a:graphic>
          <a:graphicData uri="http://schemas.openxmlformats.org/drawingml/2006/table">
            <a:tbl>
              <a:tblPr firstRow="1" bandRow="1">
                <a:tableStyleId>{5C22544A-7EE6-4342-B048-85BDC9FD1C3A}</a:tableStyleId>
              </a:tblPr>
              <a:tblGrid>
                <a:gridCol w="9239250"/>
              </a:tblGrid>
              <a:tr h="793750">
                <a:tc>
                  <a:txBody>
                    <a:bodyPr/>
                    <a:lstStyle/>
                    <a:p>
                      <a:pPr algn="ctr"/>
                      <a:r>
                        <a:rPr lang="zh-CN" altLang="en-US" sz="4000" dirty="0" smtClean="0"/>
                        <a:t>创  新</a:t>
                      </a:r>
                      <a:endParaRPr lang="zh-CN" altLang="en-US" sz="4000" dirty="0"/>
                    </a:p>
                  </a:txBody>
                  <a:tcPr/>
                </a:tc>
              </a:tr>
              <a:tr h="2704465">
                <a:tc>
                  <a:txBody>
                    <a:bodyPr/>
                    <a:lstStyle/>
                    <a:p>
                      <a:r>
                        <a:rPr lang="en-US" altLang="zh-CN" sz="3200" dirty="0" smtClean="0"/>
                        <a:t>    </a:t>
                      </a:r>
                      <a:r>
                        <a:rPr lang="en-US" altLang="zh-CN" sz="3200" dirty="0" smtClean="0">
                          <a:latin typeface="黑体" panose="02010609060101010101" pitchFamily="49" charset="-122"/>
                          <a:ea typeface="黑体" panose="02010609060101010101" pitchFamily="49" charset="-122"/>
                          <a:cs typeface="黑体" panose="02010609060101010101" pitchFamily="49" charset="-122"/>
                        </a:rPr>
                        <a:t>  </a:t>
                      </a:r>
                      <a:r>
                        <a:rPr lang="zh-CN" altLang="en-US" sz="3200" dirty="0" smtClean="0">
                          <a:latin typeface="黑体" panose="02010609060101010101" pitchFamily="49" charset="-122"/>
                          <a:ea typeface="黑体" panose="02010609060101010101" pitchFamily="49" charset="-122"/>
                          <a:cs typeface="黑体" panose="02010609060101010101" pitchFamily="49" charset="-122"/>
                        </a:rPr>
                        <a:t>指本企业推出了新的或有重大改进的产品或工艺，或采用了新的组织管理方式或营销方法。此处的“新”是指它们对本企业而言必须是新的，但对于其他企业或整个市场而言不要求一定是新的。</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997710"/>
            <a:ext cx="9723120" cy="358521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mn-ea"/>
                <a:cs typeface="+mn-ea"/>
                <a:sym typeface="+mn-ea"/>
              </a:rPr>
              <a:t>指企业推出了全新的或有重大改进的产品。 产品创新的“新”要体现在产品的功能或特性上，包括技术规范、材料、组件、用户友好性等方面的重大改进。不包括产品仅有外观变化或其他微小改变的情况，也不包括直接转销。此处的“新”是指该产品对本企业而言必须是新的，但对于其他企业或整个市场而言不一定是新的。这里的产品</a:t>
            </a:r>
            <a:r>
              <a:rPr lang="zh-CN" altLang="en-US" sz="2800" b="1" dirty="0">
                <a:solidFill>
                  <a:srgbClr val="FF0000"/>
                </a:solidFill>
                <a:latin typeface="+mn-ea"/>
                <a:cs typeface="+mn-ea"/>
                <a:sym typeface="+mn-ea"/>
              </a:rPr>
              <a:t>既包括货物，也包括服务</a:t>
            </a:r>
            <a:r>
              <a:rPr lang="zh-CN" altLang="en-US" sz="2800" dirty="0">
                <a:latin typeface="+mn-ea"/>
                <a:cs typeface="+mn-ea"/>
                <a:sym typeface="+mn-ea"/>
              </a:rPr>
              <a:t>。</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00605" y="1732915"/>
            <a:ext cx="219646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b="1" dirty="0">
                <a:latin typeface="黑体" panose="02010609060101010101" pitchFamily="49" charset="-122"/>
                <a:ea typeface="黑体" panose="02010609060101010101" pitchFamily="49" charset="-122"/>
                <a:cs typeface="黑体" panose="02010609060101010101" pitchFamily="49" charset="-122"/>
                <a:sym typeface="+mn-ea"/>
              </a:rPr>
              <a:t>产品创新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zh-CN" altLang="en-US" dirty="0" smtClean="0"/>
              <a:t>目   录</a:t>
            </a:r>
            <a:endParaRPr lang="zh-CN" altLang="en-US" dirty="0" smtClean="0"/>
          </a:p>
        </p:txBody>
      </p:sp>
      <p:sp>
        <p:nvSpPr>
          <p:cNvPr id="6147" name="Line 4"/>
          <p:cNvSpPr>
            <a:spLocks noChangeShapeType="1"/>
          </p:cNvSpPr>
          <p:nvPr/>
        </p:nvSpPr>
        <p:spPr bwMode="auto">
          <a:xfrm flipV="1">
            <a:off x="3198813" y="2632075"/>
            <a:ext cx="5838825" cy="9525"/>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2955925" y="2535238"/>
            <a:ext cx="182563" cy="182562"/>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49" name="Text Box 8"/>
          <p:cNvSpPr txBox="1">
            <a:spLocks noChangeArrowheads="1"/>
          </p:cNvSpPr>
          <p:nvPr/>
        </p:nvSpPr>
        <p:spPr bwMode="auto">
          <a:xfrm>
            <a:off x="3349625" y="2052638"/>
            <a:ext cx="5329238"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一</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报表制度及上报要求</a:t>
            </a:r>
            <a:endParaRPr lang="en-US" altLang="zh-CN" sz="3600" dirty="0">
              <a:solidFill>
                <a:srgbClr val="000000"/>
              </a:solidFill>
              <a:latin typeface="黑体" panose="02010609060101010101" pitchFamily="49" charset="-122"/>
              <a:ea typeface="黑体" panose="02010609060101010101" pitchFamily="49" charset="-122"/>
            </a:endParaRPr>
          </a:p>
        </p:txBody>
      </p:sp>
      <p:sp>
        <p:nvSpPr>
          <p:cNvPr id="6150" name="Line 10"/>
          <p:cNvSpPr>
            <a:spLocks noChangeShapeType="1"/>
          </p:cNvSpPr>
          <p:nvPr/>
        </p:nvSpPr>
        <p:spPr bwMode="auto">
          <a:xfrm>
            <a:off x="3198813" y="3559175"/>
            <a:ext cx="5838825" cy="12700"/>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51" name="Text Box 14"/>
          <p:cNvSpPr txBox="1">
            <a:spLocks noChangeArrowheads="1"/>
          </p:cNvSpPr>
          <p:nvPr/>
        </p:nvSpPr>
        <p:spPr bwMode="auto">
          <a:xfrm>
            <a:off x="3349625" y="2974975"/>
            <a:ext cx="525621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二</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指标解释及相关政策</a:t>
            </a:r>
            <a:endParaRPr lang="zh-CN" altLang="en-US" sz="3600" dirty="0">
              <a:solidFill>
                <a:srgbClr val="000000"/>
              </a:solidFill>
              <a:latin typeface="黑体" panose="02010609060101010101" pitchFamily="49" charset="-122"/>
              <a:ea typeface="黑体" panose="02010609060101010101" pitchFamily="49" charset="-122"/>
            </a:endParaRPr>
          </a:p>
        </p:txBody>
      </p:sp>
      <p:sp>
        <p:nvSpPr>
          <p:cNvPr id="6152" name="Line 15"/>
          <p:cNvSpPr>
            <a:spLocks noChangeShapeType="1"/>
          </p:cNvSpPr>
          <p:nvPr/>
        </p:nvSpPr>
        <p:spPr bwMode="auto">
          <a:xfrm>
            <a:off x="3198813" y="4473575"/>
            <a:ext cx="5838825" cy="30163"/>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53" name="Group 16"/>
          <p:cNvGrpSpPr/>
          <p:nvPr/>
        </p:nvGrpSpPr>
        <p:grpSpPr bwMode="auto">
          <a:xfrm>
            <a:off x="2955925" y="4367213"/>
            <a:ext cx="182563" cy="182562"/>
            <a:chOff x="1239" y="1515"/>
            <a:chExt cx="115" cy="115"/>
          </a:xfrm>
        </p:grpSpPr>
        <p:sp>
          <p:nvSpPr>
            <p:cNvPr id="6159" name="AutoShape 17"/>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0" name="AutoShape 18"/>
            <p:cNvSpPr>
              <a:spLocks noChangeArrowheads="1"/>
            </p:cNvSpPr>
            <p:nvPr/>
          </p:nvSpPr>
          <p:spPr bwMode="gray">
            <a:xfrm rot="18900000" flipH="1">
              <a:off x="1239" y="1515"/>
              <a:ext cx="115" cy="115"/>
            </a:xfrm>
            <a:prstGeom prst="rtTriangle">
              <a:avLst/>
            </a:prstGeom>
            <a:solidFill>
              <a:srgbClr val="7030A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4" name="Text Box 19"/>
          <p:cNvSpPr txBox="1">
            <a:spLocks noChangeArrowheads="1"/>
          </p:cNvSpPr>
          <p:nvPr/>
        </p:nvSpPr>
        <p:spPr bwMode="auto">
          <a:xfrm>
            <a:off x="3349625" y="3892550"/>
            <a:ext cx="6553200"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三</a:t>
            </a:r>
            <a:r>
              <a:rPr lang="en-US" altLang="zh-CN" sz="3600" dirty="0" smtClean="0">
                <a:solidFill>
                  <a:srgbClr val="000000"/>
                </a:solidFill>
                <a:latin typeface="黑体" panose="02010609060101010101" pitchFamily="49" charset="-122"/>
                <a:ea typeface="黑体" panose="02010609060101010101" pitchFamily="49" charset="-122"/>
              </a:rPr>
              <a:t>.</a:t>
            </a:r>
            <a:r>
              <a:rPr lang="zh-CN" altLang="en-US" sz="3600" dirty="0" smtClean="0">
                <a:solidFill>
                  <a:srgbClr val="000000"/>
                </a:solidFill>
                <a:latin typeface="黑体" panose="02010609060101010101" pitchFamily="49" charset="-122"/>
                <a:ea typeface="黑体" panose="02010609060101010101" pitchFamily="49" charset="-122"/>
              </a:rPr>
              <a:t>其他需要说明</a:t>
            </a:r>
            <a:r>
              <a:rPr lang="zh-CN" altLang="en-US" sz="3600" dirty="0">
                <a:solidFill>
                  <a:srgbClr val="000000"/>
                </a:solidFill>
                <a:latin typeface="黑体" panose="02010609060101010101" pitchFamily="49" charset="-122"/>
                <a:ea typeface="黑体" panose="02010609060101010101" pitchFamily="49" charset="-122"/>
              </a:rPr>
              <a:t>的几个问题</a:t>
            </a:r>
            <a:endParaRPr lang="en-US" altLang="zh-CN" sz="3600" dirty="0">
              <a:solidFill>
                <a:srgbClr val="000000"/>
              </a:solidFill>
              <a:latin typeface="黑体" panose="02010609060101010101" pitchFamily="49" charset="-122"/>
              <a:ea typeface="黑体" panose="02010609060101010101" pitchFamily="49" charset="-122"/>
            </a:endParaRPr>
          </a:p>
        </p:txBody>
      </p:sp>
      <p:grpSp>
        <p:nvGrpSpPr>
          <p:cNvPr id="6155" name="Group 47"/>
          <p:cNvGrpSpPr/>
          <p:nvPr/>
        </p:nvGrpSpPr>
        <p:grpSpPr bwMode="auto">
          <a:xfrm>
            <a:off x="2970213" y="3452813"/>
            <a:ext cx="182562" cy="182562"/>
            <a:chOff x="1239" y="1515"/>
            <a:chExt cx="115" cy="115"/>
          </a:xfrm>
        </p:grpSpPr>
        <p:sp>
          <p:nvSpPr>
            <p:cNvPr id="6157" name="AutoShape 48"/>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58" name="AutoShape 49"/>
            <p:cNvSpPr>
              <a:spLocks noChangeArrowheads="1"/>
            </p:cNvSpPr>
            <p:nvPr/>
          </p:nvSpPr>
          <p:spPr bwMode="gray">
            <a:xfrm rot="18900000" flipH="1">
              <a:off x="1239" y="1515"/>
              <a:ext cx="115" cy="115"/>
            </a:xfrm>
            <a:prstGeom prst="rtTriangle">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smtClean="0"/>
          </a:p>
        </p:txBody>
      </p:sp>
      <p:grpSp>
        <p:nvGrpSpPr>
          <p:cNvPr id="2" name="Group 5"/>
          <p:cNvGrpSpPr/>
          <p:nvPr/>
        </p:nvGrpSpPr>
        <p:grpSpPr bwMode="auto">
          <a:xfrm>
            <a:off x="2978785" y="2545398"/>
            <a:ext cx="182563" cy="182562"/>
            <a:chOff x="1239" y="1515"/>
            <a:chExt cx="115" cy="115"/>
          </a:xfrm>
        </p:grpSpPr>
        <p:sp>
          <p:nvSpPr>
            <p:cNvPr id="3"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4"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 name="Text Box 8"/>
          <p:cNvSpPr txBox="1">
            <a:spLocks noChangeArrowheads="1"/>
          </p:cNvSpPr>
          <p:nvPr/>
        </p:nvSpPr>
        <p:spPr bwMode="auto">
          <a:xfrm>
            <a:off x="3349625" y="2052638"/>
            <a:ext cx="5329238"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一</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报表制度及上报要求</a:t>
            </a:r>
            <a:endParaRPr lang="en-US" altLang="zh-CN" sz="3600" dirty="0">
              <a:solidFill>
                <a:srgbClr val="000000"/>
              </a:solidFill>
              <a:latin typeface="黑体" panose="02010609060101010101" pitchFamily="49" charset="-122"/>
              <a:ea typeface="黑体" panose="02010609060101010101" pitchFamily="49" charset="-122"/>
            </a:endParaRPr>
          </a:p>
        </p:txBody>
      </p:sp>
      <p:grpSp>
        <p:nvGrpSpPr>
          <p:cNvPr id="7" name="Group 5"/>
          <p:cNvGrpSpPr/>
          <p:nvPr/>
        </p:nvGrpSpPr>
        <p:grpSpPr bwMode="auto">
          <a:xfrm>
            <a:off x="2978785" y="2545398"/>
            <a:ext cx="182563" cy="182562"/>
            <a:chOff x="1239" y="1515"/>
            <a:chExt cx="115" cy="115"/>
          </a:xfrm>
        </p:grpSpPr>
        <p:sp>
          <p:nvSpPr>
            <p:cNvPr id="8"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9"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grpSp>
        <p:nvGrpSpPr>
          <p:cNvPr id="12" name="Group 5"/>
          <p:cNvGrpSpPr/>
          <p:nvPr/>
        </p:nvGrpSpPr>
        <p:grpSpPr bwMode="auto">
          <a:xfrm>
            <a:off x="2978785" y="2497138"/>
            <a:ext cx="182563" cy="182562"/>
            <a:chOff x="1239" y="1515"/>
            <a:chExt cx="115" cy="115"/>
          </a:xfrm>
        </p:grpSpPr>
        <p:sp>
          <p:nvSpPr>
            <p:cNvPr id="13"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14"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4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5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5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5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15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animBg="1"/>
      <p:bldP spid="6151" grpId="0" animBg="1"/>
      <p:bldP spid="6154"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39875" y="228600"/>
            <a:ext cx="9855200" cy="1143000"/>
          </a:xfrm>
        </p:spPr>
        <p:txBody>
          <a:bodyPr>
            <a:normAutofit/>
          </a:bodyPr>
          <a:lstStyle/>
          <a:p>
            <a:pPr algn="l"/>
            <a:r>
              <a:rPr lang="zh-CN" altLang="en-US" sz="3600" dirty="0" smtClean="0">
                <a:latin typeface="黑体" panose="02010609060101010101" pitchFamily="49" charset="-122"/>
                <a:ea typeface="黑体" panose="02010609060101010101" pitchFamily="49" charset="-122"/>
              </a:rPr>
              <a:t>产品（服务）创新案例</a:t>
            </a:r>
            <a:endParaRPr lang="zh-CN" altLang="en-US" sz="3600" dirty="0">
              <a:latin typeface="黑体" panose="02010609060101010101" pitchFamily="49" charset="-122"/>
              <a:ea typeface="黑体" panose="02010609060101010101" pitchFamily="49" charset="-122"/>
            </a:endParaRPr>
          </a:p>
        </p:txBody>
      </p:sp>
      <p:graphicFrame>
        <p:nvGraphicFramePr>
          <p:cNvPr id="4" name="表格 3"/>
          <p:cNvGraphicFramePr>
            <a:graphicFrameLocks noGrp="1"/>
          </p:cNvGraphicFramePr>
          <p:nvPr>
            <p:custDataLst>
              <p:tags r:id="rId1"/>
            </p:custDataLst>
          </p:nvPr>
        </p:nvGraphicFramePr>
        <p:xfrm>
          <a:off x="1808480" y="1584960"/>
          <a:ext cx="9465310" cy="4146550"/>
        </p:xfrm>
        <a:graphic>
          <a:graphicData uri="http://schemas.openxmlformats.org/drawingml/2006/table">
            <a:tbl>
              <a:tblPr firstRow="1" bandRow="1">
                <a:tableStyleId>{5C22544A-7EE6-4342-B048-85BDC9FD1C3A}</a:tableStyleId>
              </a:tblPr>
              <a:tblGrid>
                <a:gridCol w="1423670"/>
                <a:gridCol w="8041640"/>
              </a:tblGrid>
              <a:tr h="1296035">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latin typeface="黑体" panose="02010609060101010101" pitchFamily="49" charset="-122"/>
                          <a:ea typeface="黑体" panose="02010609060101010101" pitchFamily="49" charset="-122"/>
                        </a:rPr>
                        <a:t>工业</a:t>
                      </a:r>
                      <a:endParaRPr lang="zh-CN" altLang="zh-CN" sz="2400" b="0" dirty="0" smtClean="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rPr>
                        <a:t>货物方面产品创新的例子有新能源汽车、新功能手机等；服务方面产品创新的例子有新的保修服务，如显著延长的新产品保修期限等。</a:t>
                      </a:r>
                      <a:endParaRPr lang="zh-CN" altLang="zh-CN" sz="2400" b="0" dirty="0" smtClean="0">
                        <a:solidFill>
                          <a:schemeClr val="tx1"/>
                        </a:solidFill>
                      </a:endParaRPr>
                    </a:p>
                  </a:txBody>
                  <a:tcPr>
                    <a:solidFill>
                      <a:schemeClr val="accent1">
                        <a:lumMod val="20000"/>
                        <a:lumOff val="80000"/>
                      </a:schemeClr>
                    </a:solidFill>
                  </a:tcPr>
                </a:tc>
              </a:tr>
              <a:tr h="1340485">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latin typeface="黑体" panose="02010609060101010101" pitchFamily="49" charset="-122"/>
                          <a:ea typeface="黑体" panose="02010609060101010101" pitchFamily="49" charset="-122"/>
                        </a:rPr>
                        <a:t>建筑业</a:t>
                      </a:r>
                      <a:endParaRPr lang="zh-CN" altLang="zh-CN" sz="2400" b="0" dirty="0" smtClean="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rPr>
                        <a:t>货物方面产品创新的例子有功能或特性有重大改进的房屋、桥梁或配套的建筑构配件、建筑制品等；服务方面产品创新的例子有新形式的装修售后服务等。</a:t>
                      </a:r>
                      <a:endParaRPr lang="zh-CN" altLang="zh-CN" sz="2400" b="0" dirty="0" smtClean="0">
                        <a:solidFill>
                          <a:schemeClr val="tx1"/>
                        </a:solidFill>
                      </a:endParaRPr>
                    </a:p>
                  </a:txBody>
                  <a:tcPr>
                    <a:solidFill>
                      <a:schemeClr val="accent1">
                        <a:lumMod val="20000"/>
                        <a:lumOff val="80000"/>
                      </a:schemeClr>
                    </a:solidFill>
                  </a:tcPr>
                </a:tc>
              </a:tr>
              <a:tr h="151003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rPr>
                        <a:t>服</a:t>
                      </a:r>
                      <a:r>
                        <a:rPr lang="zh-CN" altLang="zh-CN" sz="2400" b="0" dirty="0" smtClean="0">
                          <a:solidFill>
                            <a:schemeClr val="tx1"/>
                          </a:solidFill>
                          <a:latin typeface="黑体" panose="02010609060101010101" pitchFamily="49" charset="-122"/>
                          <a:ea typeface="黑体" panose="02010609060101010101" pitchFamily="49" charset="-122"/>
                        </a:rPr>
                        <a:t>务业</a:t>
                      </a:r>
                      <a:endParaRPr lang="zh-CN" altLang="zh-CN" sz="2400" b="0" dirty="0" smtClean="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rPr>
                        <a:t>服务方面产品（服务）创新的例子有显著改进的咨询服务、有突破进展的设计方案等；非服务方面产品（服务）创新的例子有新面世的盒装或下载版软件等。</a:t>
                      </a:r>
                      <a:endParaRPr lang="zh-CN" altLang="zh-CN" sz="2400" b="0" dirty="0" smtClean="0">
                        <a:solidFill>
                          <a:schemeClr val="tx1"/>
                        </a:solidFill>
                      </a:endParaRPr>
                    </a:p>
                  </a:txBody>
                  <a:tcPr>
                    <a:solidFill>
                      <a:schemeClr val="accent1">
                        <a:lumMod val="20000"/>
                        <a:lumOff val="8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4515" y="1997710"/>
            <a:ext cx="9715500" cy="307022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指企业采用了全新的或有重大改进的生产方法、工艺设备或辅助性活动。工艺创新的</a:t>
            </a:r>
            <a:r>
              <a:rPr lang="en-US" altLang="zh-CN" sz="2800" dirty="0">
                <a:sym typeface="+mn-ea"/>
              </a:rPr>
              <a:t>“</a:t>
            </a:r>
            <a:r>
              <a:rPr lang="zh-CN" altLang="en-US" sz="2800" dirty="0">
                <a:sym typeface="+mn-ea"/>
              </a:rPr>
              <a:t>新</a:t>
            </a:r>
            <a:r>
              <a:rPr lang="en-US" altLang="zh-CN" sz="2800" dirty="0">
                <a:sym typeface="+mn-ea"/>
              </a:rPr>
              <a:t>”</a:t>
            </a:r>
            <a:r>
              <a:rPr lang="zh-CN" altLang="en-US" sz="2800" dirty="0">
                <a:sym typeface="+mn-ea"/>
              </a:rPr>
              <a:t>体现在技术、设备或流程上；它对本企业而言必须是新的，但对于其他企业或整个市场而言不一定是新的。不包括单纯的组织管理方式的变化。此处的辅助性活动指企业的采购、物流、财务、信息化等活动。</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216598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b="1" dirty="0">
                <a:latin typeface="黑体" panose="02010609060101010101" pitchFamily="49" charset="-122"/>
                <a:ea typeface="黑体" panose="02010609060101010101" pitchFamily="49" charset="-122"/>
                <a:sym typeface="+mn-ea"/>
              </a:rPr>
              <a:t>工艺创新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29435" y="247015"/>
            <a:ext cx="7391400" cy="1143000"/>
          </a:xfrm>
        </p:spPr>
        <p:txBody>
          <a:bodyPr>
            <a:normAutofit/>
          </a:bodyPr>
          <a:lstStyle/>
          <a:p>
            <a:pPr algn="l"/>
            <a:r>
              <a:rPr lang="zh-CN" altLang="zh-CN" sz="3200" dirty="0" smtClean="0">
                <a:latin typeface="黑体" panose="02010609060101010101" pitchFamily="49" charset="-122"/>
                <a:ea typeface="黑体" panose="02010609060101010101" pitchFamily="49" charset="-122"/>
              </a:rPr>
              <a:t>工艺</a:t>
            </a:r>
            <a:r>
              <a:rPr lang="zh-CN" altLang="en-US" sz="3200" dirty="0" smtClean="0">
                <a:latin typeface="黑体" panose="02010609060101010101" pitchFamily="49" charset="-122"/>
                <a:ea typeface="黑体" panose="02010609060101010101" pitchFamily="49" charset="-122"/>
              </a:rPr>
              <a:t>（流程）</a:t>
            </a:r>
            <a:r>
              <a:rPr lang="zh-CN" altLang="zh-CN" sz="3200" dirty="0" smtClean="0">
                <a:latin typeface="黑体" panose="02010609060101010101" pitchFamily="49" charset="-122"/>
                <a:ea typeface="黑体" panose="02010609060101010101" pitchFamily="49" charset="-122"/>
              </a:rPr>
              <a:t>创新</a:t>
            </a:r>
            <a:r>
              <a:rPr lang="zh-CN" altLang="en-US" sz="3200" dirty="0" smtClean="0">
                <a:latin typeface="黑体" panose="02010609060101010101" pitchFamily="49" charset="-122"/>
                <a:ea typeface="黑体" panose="02010609060101010101" pitchFamily="49" charset="-122"/>
              </a:rPr>
              <a:t>案例</a:t>
            </a:r>
            <a:endParaRPr lang="zh-CN" altLang="en-US" sz="3200" dirty="0">
              <a:latin typeface="黑体" panose="02010609060101010101" pitchFamily="49" charset="-122"/>
              <a:ea typeface="黑体" panose="02010609060101010101" pitchFamily="49" charset="-122"/>
            </a:endParaRPr>
          </a:p>
        </p:txBody>
      </p:sp>
      <p:graphicFrame>
        <p:nvGraphicFramePr>
          <p:cNvPr id="5" name="表格 4"/>
          <p:cNvGraphicFramePr>
            <a:graphicFrameLocks noGrp="1"/>
          </p:cNvGraphicFramePr>
          <p:nvPr>
            <p:custDataLst>
              <p:tags r:id="rId1"/>
            </p:custDataLst>
          </p:nvPr>
        </p:nvGraphicFramePr>
        <p:xfrm>
          <a:off x="1844335" y="1390040"/>
          <a:ext cx="9150350" cy="5076190"/>
        </p:xfrm>
        <a:graphic>
          <a:graphicData uri="http://schemas.openxmlformats.org/drawingml/2006/table">
            <a:tbl>
              <a:tblPr firstRow="1" bandRow="1">
                <a:tableStyleId>{5C22544A-7EE6-4342-B048-85BDC9FD1C3A}</a:tableStyleId>
              </a:tblPr>
              <a:tblGrid>
                <a:gridCol w="1499870"/>
                <a:gridCol w="7650480"/>
              </a:tblGrid>
              <a:tr h="1570355">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zh-CN" altLang="zh-CN" sz="2400" b="0" dirty="0" smtClean="0">
                        <a:solidFill>
                          <a:schemeClr val="tx1"/>
                        </a:solidFill>
                        <a:latin typeface="黑体" panose="02010609060101010101" pitchFamily="49" charset="-122"/>
                        <a:ea typeface="黑体" panose="02010609060101010101" pitchFamily="49" charset="-122"/>
                      </a:endParaRPr>
                    </a:p>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0" dirty="0" smtClean="0">
                          <a:solidFill>
                            <a:schemeClr val="tx1"/>
                          </a:solidFill>
                          <a:latin typeface="黑体" panose="02010609060101010101" pitchFamily="49" charset="-122"/>
                          <a:ea typeface="黑体" panose="02010609060101010101" pitchFamily="49" charset="-122"/>
                        </a:rPr>
                        <a:t>工业</a:t>
                      </a:r>
                      <a:endParaRPr lang="zh-CN" altLang="zh-CN" sz="2400" b="0" dirty="0" smtClean="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r>
                        <a:rPr lang="zh-CN" altLang="en-US" sz="2400" b="0" dirty="0" smtClean="0">
                          <a:solidFill>
                            <a:schemeClr val="tx1"/>
                          </a:solidFill>
                        </a:rPr>
                        <a:t>生产工艺方面工艺创新的例子有采用新型自动化包装生产线</a:t>
                      </a:r>
                      <a:r>
                        <a:rPr lang="zh-CN" altLang="zh-CN" sz="2400" b="0" dirty="0" smtClean="0">
                          <a:solidFill>
                            <a:schemeClr val="tx1"/>
                          </a:solidFill>
                        </a:rPr>
                        <a:t>替代</a:t>
                      </a:r>
                      <a:r>
                        <a:rPr lang="zh-CN" altLang="en-US" sz="2400" b="0" dirty="0" smtClean="0">
                          <a:solidFill>
                            <a:schemeClr val="tx1"/>
                          </a:solidFill>
                        </a:rPr>
                        <a:t>人工包装等；辅助性活动方面工艺创新的例子有首次采用条形码追踪产品走向、开发新的软件进行财务管理等。</a:t>
                      </a:r>
                      <a:endParaRPr lang="zh-CN" altLang="en-US" sz="2400" b="0" dirty="0" smtClean="0">
                        <a:solidFill>
                          <a:schemeClr val="tx1"/>
                        </a:solidFill>
                      </a:endParaRPr>
                    </a:p>
                  </a:txBody>
                  <a:tcPr>
                    <a:solidFill>
                      <a:schemeClr val="accent1">
                        <a:lumMod val="20000"/>
                        <a:lumOff val="80000"/>
                      </a:schemeClr>
                    </a:solidFill>
                  </a:tcPr>
                </a:tc>
              </a:tr>
              <a:tr h="1570355">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zh-CN" altLang="zh-CN" sz="2400" b="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1" dirty="0" smtClean="0">
                          <a:solidFill>
                            <a:schemeClr val="tx1"/>
                          </a:solidFill>
                        </a:rPr>
                        <a:t>建筑业</a:t>
                      </a:r>
                      <a:endParaRPr lang="zh-CN" altLang="zh-CN" sz="2400" b="1" dirty="0" smtClean="0">
                        <a:solidFill>
                          <a:schemeClr val="tx1"/>
                        </a:solidFill>
                      </a:endParaRPr>
                    </a:p>
                  </a:txBody>
                  <a:tcPr>
                    <a:solidFill>
                      <a:schemeClr val="accent1">
                        <a:lumMod val="20000"/>
                        <a:lumOff val="80000"/>
                      </a:schemeClr>
                    </a:solidFill>
                  </a:tcPr>
                </a:tc>
                <a:tc>
                  <a:txBody>
                    <a:bodyPr/>
                    <a:lstStyle/>
                    <a:p>
                      <a:r>
                        <a:rPr lang="zh-CN" altLang="en-US" sz="2400" dirty="0" smtClean="0"/>
                        <a:t>施工工艺方面工艺创新的例子有新工法、显著改进的工具等；辅助性活动方面工艺创新的例子有首次采用条形码追踪原材料走向、开发新的软件进行财务管理等。</a:t>
                      </a:r>
                      <a:endParaRPr lang="zh-CN" altLang="en-US" sz="2400" dirty="0" smtClean="0"/>
                    </a:p>
                  </a:txBody>
                  <a:tcPr>
                    <a:solidFill>
                      <a:schemeClr val="accent1">
                        <a:lumMod val="20000"/>
                        <a:lumOff val="80000"/>
                      </a:schemeClr>
                    </a:solidFill>
                  </a:tcPr>
                </a:tc>
              </a:tr>
              <a:tr h="1935480">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zh-CN" altLang="zh-CN" sz="2400" b="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defRPr/>
                      </a:pPr>
                      <a:endParaRPr lang="zh-CN" altLang="zh-CN" sz="2400" b="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1" dirty="0" smtClean="0">
                          <a:solidFill>
                            <a:schemeClr val="tx1"/>
                          </a:solidFill>
                        </a:rPr>
                        <a:t>服务业</a:t>
                      </a:r>
                      <a:endParaRPr lang="zh-CN" altLang="zh-CN" sz="2400" b="1" dirty="0" smtClean="0">
                        <a:solidFill>
                          <a:schemeClr val="tx1"/>
                        </a:solidFill>
                      </a:endParaRPr>
                    </a:p>
                  </a:txBody>
                  <a:tcPr>
                    <a:solidFill>
                      <a:schemeClr val="accent1">
                        <a:lumMod val="20000"/>
                        <a:lumOff val="80000"/>
                      </a:schemeClr>
                    </a:solidFill>
                  </a:tcPr>
                </a:tc>
                <a:tc>
                  <a:txBody>
                    <a:bodyPr/>
                    <a:lstStyle/>
                    <a:p>
                      <a:r>
                        <a:rPr lang="zh-CN" altLang="en-US" sz="2400" dirty="0" smtClean="0"/>
                        <a:t>推出服务或产品的方法方面工艺（流程）创新的例子有采用新型自动控制系统调配交通工具等；辅助性活动方面工艺（流程）创新的例子有首次采用条形码追踪原材料走向、开发新的软件进行财务管理等。</a:t>
                      </a:r>
                      <a:endParaRPr lang="zh-CN" altLang="en-US" sz="2400" dirty="0" smtClean="0"/>
                    </a:p>
                  </a:txBody>
                  <a:tcPr>
                    <a:solidFill>
                      <a:schemeClr val="accent1">
                        <a:lumMod val="20000"/>
                        <a:lumOff val="8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691005"/>
            <a:ext cx="9559925" cy="467677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指</a:t>
            </a:r>
            <a:r>
              <a:rPr lang="zh-CN" altLang="en-US" sz="2800" dirty="0">
                <a:sym typeface="+mn-ea"/>
              </a:rPr>
              <a:t>产品或工艺的新颖程度，按照从低到高依次分为无创新、本企业新、国内市场新、国际市场新</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latin typeface="黑体" panose="02010609060101010101" pitchFamily="49" charset="-122"/>
                <a:ea typeface="黑体" panose="02010609060101010101" pitchFamily="49" charset="-122"/>
                <a:sym typeface="+mn-ea"/>
              </a:rPr>
              <a:t>无</a:t>
            </a:r>
            <a:r>
              <a:rPr lang="zh-CN" altLang="en-US" sz="2800" dirty="0">
                <a:latin typeface="黑体" panose="02010609060101010101" pitchFamily="49" charset="-122"/>
                <a:ea typeface="黑体" panose="02010609060101010101" pitchFamily="49" charset="-122"/>
                <a:sym typeface="+mn-ea"/>
              </a:rPr>
              <a:t>创新</a:t>
            </a:r>
            <a:r>
              <a:rPr lang="zh-CN" altLang="en-US" sz="2800" dirty="0">
                <a:sym typeface="+mn-ea"/>
              </a:rPr>
              <a:t>是指未推出新的产品或工艺，或原有的产品或工艺未发生重大改进</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latin typeface="黑体" panose="02010609060101010101" pitchFamily="49" charset="-122"/>
                <a:ea typeface="黑体" panose="02010609060101010101" pitchFamily="49" charset="-122"/>
                <a:sym typeface="+mn-ea"/>
              </a:rPr>
              <a:t>本</a:t>
            </a:r>
            <a:r>
              <a:rPr lang="zh-CN" altLang="en-US" sz="2800" dirty="0">
                <a:latin typeface="黑体" panose="02010609060101010101" pitchFamily="49" charset="-122"/>
                <a:ea typeface="黑体" panose="02010609060101010101" pitchFamily="49" charset="-122"/>
                <a:sym typeface="+mn-ea"/>
              </a:rPr>
              <a:t>企业新</a:t>
            </a:r>
            <a:r>
              <a:rPr lang="zh-CN" altLang="en-US" sz="2800" dirty="0">
                <a:sym typeface="+mn-ea"/>
              </a:rPr>
              <a:t>是指产品或工艺对于本企业而言是全新的或有重大改进的，但对于其他企业或整个市场而言并不是</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latin typeface="黑体" panose="02010609060101010101" pitchFamily="49" charset="-122"/>
                <a:ea typeface="黑体" panose="02010609060101010101" pitchFamily="49" charset="-122"/>
                <a:sym typeface="+mn-ea"/>
              </a:rPr>
              <a:t>国内</a:t>
            </a:r>
            <a:r>
              <a:rPr lang="zh-CN" altLang="en-US" sz="2800" dirty="0">
                <a:latin typeface="黑体" panose="02010609060101010101" pitchFamily="49" charset="-122"/>
                <a:ea typeface="黑体" panose="02010609060101010101" pitchFamily="49" charset="-122"/>
                <a:sym typeface="+mn-ea"/>
              </a:rPr>
              <a:t>市场新</a:t>
            </a:r>
            <a:r>
              <a:rPr lang="zh-CN" altLang="en-US" sz="2800" dirty="0">
                <a:sym typeface="+mn-ea"/>
              </a:rPr>
              <a:t>是指产品或工艺对于国内市场而言是全新的或有重大改进的，但对于国际市场而言并不是</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latin typeface="黑体" panose="02010609060101010101" pitchFamily="49" charset="-122"/>
                <a:ea typeface="黑体" panose="02010609060101010101" pitchFamily="49" charset="-122"/>
                <a:sym typeface="+mn-ea"/>
              </a:rPr>
              <a:t>国际</a:t>
            </a:r>
            <a:r>
              <a:rPr lang="zh-CN" altLang="en-US" sz="2800" dirty="0">
                <a:latin typeface="黑体" panose="02010609060101010101" pitchFamily="49" charset="-122"/>
                <a:ea typeface="黑体" panose="02010609060101010101" pitchFamily="49" charset="-122"/>
                <a:sym typeface="+mn-ea"/>
              </a:rPr>
              <a:t>市场新</a:t>
            </a:r>
            <a:r>
              <a:rPr lang="zh-CN" altLang="en-US" sz="2800" dirty="0">
                <a:sym typeface="+mn-ea"/>
              </a:rPr>
              <a:t>是指产品或工艺在世界范围内是全新的或有重大改进的。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412240"/>
            <a:ext cx="204597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l"/>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新颖</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度类别</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2463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898015" y="789305"/>
            <a:ext cx="8801100" cy="5142865"/>
          </a:xfrm>
        </p:spPr>
        <p:txBody>
          <a:bodyPr/>
          <a:lstStyle/>
          <a:p>
            <a:r>
              <a:rPr lang="zh-CN" altLang="en-US" dirty="0" smtClean="0">
                <a:solidFill>
                  <a:srgbClr val="FF0000"/>
                </a:solidFill>
              </a:rPr>
              <a:t>注意：</a:t>
            </a:r>
            <a:r>
              <a:rPr lang="zh-CN" altLang="en-US" dirty="0"/>
              <a:t>国际市场新的产品或工艺同时一定也是国内市场新和本企业新的；国内市场新的产品或工艺同时一定也是本企业新的。</a:t>
            </a:r>
            <a:endParaRPr lang="zh-CN" altLang="en-US" dirty="0"/>
          </a:p>
          <a:p>
            <a:pPr>
              <a:buFont typeface="Arial" panose="020B0604020202020204" pitchFamily="34" charset="0"/>
              <a:buChar char="•"/>
            </a:pPr>
            <a:r>
              <a:rPr lang="zh-CN" altLang="en-US" dirty="0"/>
              <a:t>《工业企业创新情况》的</a:t>
            </a:r>
            <a:r>
              <a:rPr lang="en-US" altLang="zh-CN" dirty="0"/>
              <a:t>03</a:t>
            </a:r>
            <a:r>
              <a:rPr lang="zh-CN" altLang="en-US" dirty="0"/>
              <a:t>题，勾了</a:t>
            </a:r>
            <a:r>
              <a:rPr lang="en-US" altLang="zh-CN" dirty="0"/>
              <a:t>“</a:t>
            </a:r>
            <a:r>
              <a:rPr lang="zh-CN" altLang="en-US" dirty="0"/>
              <a:t>国际市场新</a:t>
            </a:r>
            <a:r>
              <a:rPr lang="en-US" altLang="zh-CN" dirty="0"/>
              <a:t>”</a:t>
            </a:r>
            <a:r>
              <a:rPr lang="zh-CN" altLang="en-US" dirty="0"/>
              <a:t>，就必须要勾</a:t>
            </a:r>
            <a:r>
              <a:rPr lang="en-US" altLang="zh-CN" dirty="0"/>
              <a:t>“</a:t>
            </a:r>
            <a:r>
              <a:rPr lang="zh-CN" altLang="en-US" dirty="0"/>
              <a:t>国内市场新</a:t>
            </a:r>
            <a:r>
              <a:rPr lang="en-US" altLang="zh-CN" dirty="0"/>
              <a:t>”</a:t>
            </a:r>
            <a:r>
              <a:rPr lang="zh-CN" altLang="en-US" dirty="0"/>
              <a:t>与</a:t>
            </a:r>
            <a:r>
              <a:rPr lang="en-US" altLang="zh-CN" dirty="0"/>
              <a:t>“</a:t>
            </a:r>
            <a:r>
              <a:rPr lang="zh-CN" altLang="en-US" dirty="0"/>
              <a:t>本企业新</a:t>
            </a:r>
            <a:r>
              <a:rPr lang="en-US" altLang="zh-CN" dirty="0"/>
              <a:t>”</a:t>
            </a:r>
            <a:r>
              <a:rPr lang="zh-CN" altLang="en-US" dirty="0"/>
              <a:t>，同样地，勾了</a:t>
            </a:r>
            <a:r>
              <a:rPr lang="en-US" altLang="zh-CN" dirty="0"/>
              <a:t>“</a:t>
            </a:r>
            <a:r>
              <a:rPr lang="zh-CN" altLang="en-US" dirty="0"/>
              <a:t>国内市场新</a:t>
            </a:r>
            <a:r>
              <a:rPr lang="en-US" altLang="zh-CN" dirty="0"/>
              <a:t>”</a:t>
            </a:r>
            <a:r>
              <a:rPr lang="zh-CN" altLang="en-US" dirty="0"/>
              <a:t>就必须要勾</a:t>
            </a:r>
            <a:r>
              <a:rPr lang="en-US" altLang="zh-CN" dirty="0"/>
              <a:t>“</a:t>
            </a:r>
            <a:r>
              <a:rPr lang="zh-CN" altLang="en-US" dirty="0"/>
              <a:t>本企业新</a:t>
            </a:r>
            <a:r>
              <a:rPr lang="en-US" altLang="zh-CN" dirty="0"/>
              <a:t>”</a:t>
            </a:r>
            <a:r>
              <a:rPr lang="zh-CN" altLang="en-US" dirty="0"/>
              <a:t>。</a:t>
            </a:r>
            <a:endParaRPr lang="zh-CN" altLang="en-US" dirty="0"/>
          </a:p>
          <a:p>
            <a:pPr>
              <a:buFont typeface="Arial" panose="020B0604020202020204" pitchFamily="34" charset="0"/>
              <a:buChar char="•"/>
            </a:pPr>
            <a:r>
              <a:rPr lang="en-US" altLang="zh-CN" dirty="0"/>
              <a:t>04</a:t>
            </a:r>
            <a:r>
              <a:rPr lang="zh-CN" altLang="en-US" dirty="0"/>
              <a:t>题，同时具有两种以上新颖度类别的产品，按最高类别填报，合计为</a:t>
            </a:r>
            <a:r>
              <a:rPr lang="en-US" altLang="zh-CN" dirty="0"/>
              <a:t>100%</a:t>
            </a:r>
            <a:r>
              <a:rPr lang="zh-CN" altLang="en-US" dirty="0"/>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997710"/>
            <a:ext cx="9875520" cy="415099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是</a:t>
            </a:r>
            <a:r>
              <a:rPr lang="zh-CN" altLang="en-US" sz="2800" dirty="0">
                <a:sym typeface="+mn-ea"/>
              </a:rPr>
              <a:t>研发活动以及为实现产品创新或工艺创新而进行的各种活动的总称</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sym typeface="+mn-ea"/>
              </a:rPr>
              <a:t>主要</a:t>
            </a:r>
            <a:r>
              <a:rPr lang="zh-CN" altLang="en-US" sz="2800" dirty="0">
                <a:sym typeface="+mn-ea"/>
              </a:rPr>
              <a:t>的产品或工艺创新活动包括内部研发活动、外部研发活动、获得机器设备和软件、从外部获取相关技术，以及相关的培训、设计、市场推介、可行性研究、测试、工装准备等活动</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sym typeface="+mn-ea"/>
              </a:rPr>
              <a:t>产品或工艺创新</a:t>
            </a:r>
            <a:r>
              <a:rPr lang="zh-CN" altLang="en-US" sz="2800" dirty="0">
                <a:sym typeface="+mn-ea"/>
              </a:rPr>
              <a:t>活动不仅包括成功的，也包括正在进行的和中止的。创新活动</a:t>
            </a:r>
            <a:r>
              <a:rPr lang="zh-CN" altLang="en-US" sz="2800" dirty="0" smtClean="0">
                <a:sym typeface="+mn-ea"/>
              </a:rPr>
              <a:t>可能具有新颖性</a:t>
            </a:r>
            <a:r>
              <a:rPr lang="zh-CN" altLang="en-US" sz="2800" dirty="0">
                <a:sym typeface="+mn-ea"/>
              </a:rPr>
              <a:t>，也可能并不新颖但却是实现创新</a:t>
            </a:r>
            <a:r>
              <a:rPr lang="zh-CN" altLang="en-US" sz="2800" dirty="0" smtClean="0">
                <a:sym typeface="+mn-ea"/>
              </a:rPr>
              <a:t>的必需。</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346964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产品或工艺创新</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活动</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997710"/>
            <a:ext cx="9573895" cy="137223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indent="0"/>
            <a:r>
              <a:rPr lang="zh-CN" altLang="en-US" sz="2800" dirty="0" smtClean="0">
                <a:sym typeface="+mn-ea"/>
              </a:rPr>
              <a:t>指正</a:t>
            </a:r>
            <a:r>
              <a:rPr lang="zh-CN" altLang="en-US" sz="2800" dirty="0">
                <a:sym typeface="+mn-ea"/>
              </a:rPr>
              <a:t>在进行、尚未完成预定目标任务的产品或工艺创新活动</a:t>
            </a:r>
            <a:r>
              <a:rPr lang="zh-CN" altLang="en-US" sz="2800" dirty="0" smtClean="0">
                <a:sym typeface="+mn-ea"/>
              </a:rPr>
              <a:t>。</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55702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正在</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进行的产品或工艺创新活动</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
        <p:nvSpPr>
          <p:cNvPr id="3" name="任意多边形 2"/>
          <p:cNvSpPr/>
          <p:nvPr/>
        </p:nvSpPr>
        <p:spPr>
          <a:xfrm>
            <a:off x="1800225" y="4218305"/>
            <a:ext cx="9573895" cy="137223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0" indent="0">
              <a:buFont typeface="Arial" panose="020B0604020202020204" pitchFamily="34" charset="0"/>
              <a:buChar char="•"/>
            </a:pPr>
            <a:r>
              <a:rPr lang="zh-CN" altLang="en-US" sz="2800" dirty="0" smtClean="0">
                <a:latin typeface="+mn-ea"/>
                <a:sym typeface="+mn-ea"/>
              </a:rPr>
              <a:t>指</a:t>
            </a:r>
            <a:r>
              <a:rPr lang="zh-CN" altLang="en-US" sz="2800" dirty="0">
                <a:latin typeface="+mn-ea"/>
                <a:sym typeface="+mn-ea"/>
              </a:rPr>
              <a:t>由于各种原因中断、延期、放弃或失败的产品或工艺创新活动。</a:t>
            </a:r>
            <a:endParaRPr lang="en-US" altLang="zh-CN" sz="2800" dirty="0">
              <a:latin typeface="黑体" panose="02010609060101010101" pitchFamily="49" charset="-122"/>
              <a:ea typeface="黑体" panose="02010609060101010101" pitchFamily="49" charset="-122"/>
            </a:endParaRPr>
          </a:p>
        </p:txBody>
      </p:sp>
      <p:sp>
        <p:nvSpPr>
          <p:cNvPr id="4" name="任意多边形 3"/>
          <p:cNvSpPr/>
          <p:nvPr/>
        </p:nvSpPr>
        <p:spPr>
          <a:xfrm>
            <a:off x="2286635" y="3953510"/>
            <a:ext cx="55702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中止</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的产品或工艺创新活动</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3" grpId="0" animBg="1"/>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21056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指</a:t>
            </a:r>
            <a:r>
              <a:rPr lang="zh-CN" altLang="en-US" sz="2800" dirty="0">
                <a:sym typeface="+mn-ea"/>
              </a:rPr>
              <a:t>企业与其他企业或机构共同开展产品或工艺创新活动。创新合作要求企业必须是积极主动参与的，不包括纯外包项目，双方不一定要取得商业利益。</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22809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创新</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合作</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27279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指企业采取了此前从未使用过的全新的组织管理方式，主要涉及企业的经营模式、组织结构或外部关系等方面。不包括单纯的合并或收购。组织（管理）创新应是企业管理层战略决策的结果。此处的“新”是指它对本企业而言必须是新的，但对于其他企业而言不一定是新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309626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组织（管理）创新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80515" y="370840"/>
            <a:ext cx="9855200" cy="1143000"/>
          </a:xfrm>
        </p:spPr>
        <p:txBody>
          <a:bodyPr>
            <a:normAutofit/>
          </a:bodyPr>
          <a:lstStyle/>
          <a:p>
            <a:pPr algn="l"/>
            <a:r>
              <a:rPr lang="zh-CN" altLang="en-US" sz="3600" dirty="0">
                <a:latin typeface="黑体" panose="02010609060101010101" pitchFamily="49" charset="-122"/>
                <a:ea typeface="黑体" panose="02010609060101010101" pitchFamily="49" charset="-122"/>
              </a:rPr>
              <a:t>组织（管理）</a:t>
            </a:r>
            <a:r>
              <a:rPr lang="zh-CN" altLang="en-US" sz="3600" dirty="0" smtClean="0">
                <a:latin typeface="黑体" panose="02010609060101010101" pitchFamily="49" charset="-122"/>
                <a:ea typeface="黑体" panose="02010609060101010101" pitchFamily="49" charset="-122"/>
              </a:rPr>
              <a:t>创新案例</a:t>
            </a:r>
            <a:r>
              <a:rPr lang="zh-CN" altLang="en-US" sz="3600" dirty="0" smtClean="0"/>
              <a:t> </a:t>
            </a:r>
            <a:endParaRPr lang="zh-CN" altLang="en-US" sz="3600" dirty="0"/>
          </a:p>
        </p:txBody>
      </p:sp>
      <p:graphicFrame>
        <p:nvGraphicFramePr>
          <p:cNvPr id="4" name="表格 3"/>
          <p:cNvGraphicFramePr>
            <a:graphicFrameLocks noGrp="1"/>
          </p:cNvGraphicFramePr>
          <p:nvPr>
            <p:custDataLst>
              <p:tags r:id="rId1"/>
            </p:custDataLst>
          </p:nvPr>
        </p:nvGraphicFramePr>
        <p:xfrm>
          <a:off x="1691005" y="1938020"/>
          <a:ext cx="10115550" cy="3995420"/>
        </p:xfrm>
        <a:graphic>
          <a:graphicData uri="http://schemas.openxmlformats.org/drawingml/2006/table">
            <a:tbl>
              <a:tblPr firstRow="1" bandRow="1">
                <a:tableStyleId>{5C22544A-7EE6-4342-B048-85BDC9FD1C3A}</a:tableStyleId>
              </a:tblPr>
              <a:tblGrid>
                <a:gridCol w="2016125"/>
                <a:gridCol w="8099425"/>
              </a:tblGrid>
              <a:tr h="1238250">
                <a:tc>
                  <a:txBody>
                    <a:bodyPr/>
                    <a:lstStyle/>
                    <a:p>
                      <a:pPr algn="ctr"/>
                      <a:endParaRPr lang="zh-CN" altLang="en-US" sz="3200" b="0" dirty="0" smtClean="0">
                        <a:solidFill>
                          <a:schemeClr val="tx1"/>
                        </a:solidFill>
                        <a:latin typeface="黑体" panose="02010609060101010101" pitchFamily="49" charset="-122"/>
                        <a:ea typeface="黑体" panose="02010609060101010101" pitchFamily="49" charset="-122"/>
                      </a:endParaRPr>
                    </a:p>
                    <a:p>
                      <a:pPr algn="ctr"/>
                      <a:r>
                        <a:rPr lang="zh-CN" altLang="en-US" sz="3200" b="0" dirty="0" smtClean="0">
                          <a:solidFill>
                            <a:schemeClr val="tx1"/>
                          </a:solidFill>
                          <a:latin typeface="黑体" panose="02010609060101010101" pitchFamily="49" charset="-122"/>
                          <a:ea typeface="黑体" panose="02010609060101010101" pitchFamily="49" charset="-122"/>
                        </a:rPr>
                        <a:t>工业</a:t>
                      </a:r>
                      <a:endParaRPr lang="zh-CN" altLang="en-US" sz="3200" b="0" dirty="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rowSpan="3">
                  <a:txBody>
                    <a:bodyPr/>
                    <a:lstStyle/>
                    <a:p>
                      <a:r>
                        <a:rPr lang="zh-CN" altLang="en-US" sz="3200" b="0" dirty="0" smtClean="0">
                          <a:solidFill>
                            <a:schemeClr val="tx1"/>
                          </a:solidFill>
                        </a:rPr>
                        <a:t>经营模式方面组织（管理）创新的例子有首次使用供应链管理、质量管理、信息共享制度、绩效奖励手段等；组织结构方面组织（管理）创新的例子有首次使用机构设置、职责划分、权限管理、决策方式等；外部关系方面组织（管理）创新的例子有首次使用商业联盟、新式合作、外包或分包等</a:t>
                      </a:r>
                      <a:r>
                        <a:rPr lang="zh-CN" altLang="en-US" sz="2400" b="0" dirty="0" smtClean="0">
                          <a:solidFill>
                            <a:schemeClr val="tx1"/>
                          </a:solidFill>
                        </a:rPr>
                        <a:t>。</a:t>
                      </a:r>
                      <a:endParaRPr lang="zh-CN" altLang="en-US" sz="2400" b="0" dirty="0" smtClean="0">
                        <a:solidFill>
                          <a:schemeClr val="tx1"/>
                        </a:solidFill>
                      </a:endParaRPr>
                    </a:p>
                  </a:txBody>
                  <a:tcPr>
                    <a:solidFill>
                      <a:schemeClr val="accent1">
                        <a:lumMod val="20000"/>
                        <a:lumOff val="80000"/>
                      </a:schemeClr>
                    </a:solidFill>
                  </a:tcPr>
                </a:tc>
              </a:tr>
              <a:tr h="1410970">
                <a:tc>
                  <a:txBody>
                    <a:bodyPr/>
                    <a:lstStyle/>
                    <a:p>
                      <a:r>
                        <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endPar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r>
                        <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建筑业</a:t>
                      </a:r>
                      <a:endParaRPr lang="zh-CN" altLang="en-US" sz="3200" b="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txBody>
                  <a:tcPr>
                    <a:solidFill>
                      <a:schemeClr val="accent1">
                        <a:lumMod val="20000"/>
                        <a:lumOff val="80000"/>
                      </a:schemeClr>
                    </a:solidFill>
                  </a:tcPr>
                </a:tc>
                <a:tc vMerge="1">
                  <a:tcPr/>
                </a:tc>
              </a:tr>
              <a:tr h="1346200">
                <a:tc>
                  <a:txBody>
                    <a:bodyPr/>
                    <a:lstStyle/>
                    <a:p>
                      <a:r>
                        <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endPar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r>
                        <a:rPr lang="en-US" altLang="zh-CN"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3200" b="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服务业</a:t>
                      </a:r>
                      <a:endParaRPr lang="zh-CN" altLang="en-US" sz="3200" b="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txBody>
                  <a:tcPr>
                    <a:solidFill>
                      <a:schemeClr val="accent1">
                        <a:lumMod val="20000"/>
                        <a:lumOff val="80000"/>
                      </a:schemeClr>
                    </a:solidFill>
                  </a:tcPr>
                </a:tc>
                <a:tc vMerge="1">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Line 4"/>
          <p:cNvSpPr>
            <a:spLocks noChangeShapeType="1"/>
          </p:cNvSpPr>
          <p:nvPr/>
        </p:nvSpPr>
        <p:spPr bwMode="auto">
          <a:xfrm flipV="1">
            <a:off x="2939370" y="2204563"/>
            <a:ext cx="5838825" cy="9525"/>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2696482" y="2107726"/>
            <a:ext cx="182563" cy="182562"/>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49" name="Text Box 8"/>
          <p:cNvSpPr txBox="1">
            <a:spLocks noChangeArrowheads="1"/>
          </p:cNvSpPr>
          <p:nvPr/>
        </p:nvSpPr>
        <p:spPr bwMode="auto">
          <a:xfrm>
            <a:off x="3028991" y="1292452"/>
            <a:ext cx="5329238"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一</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报表制度及上报要求</a:t>
            </a:r>
            <a:endParaRPr lang="en-US" altLang="zh-CN" sz="3600" dirty="0">
              <a:solidFill>
                <a:srgbClr val="000000"/>
              </a:solidFill>
              <a:latin typeface="黑体" panose="02010609060101010101" pitchFamily="49" charset="-122"/>
              <a:ea typeface="黑体" panose="02010609060101010101" pitchFamily="49" charset="-122"/>
            </a:endParaRPr>
          </a:p>
        </p:txBody>
      </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dirty="0" smtClean="0"/>
          </a:p>
        </p:txBody>
      </p:sp>
      <p:sp>
        <p:nvSpPr>
          <p:cNvPr id="4" name="文本框 3"/>
          <p:cNvSpPr txBox="1"/>
          <p:nvPr/>
        </p:nvSpPr>
        <p:spPr>
          <a:xfrm>
            <a:off x="3197575" y="2484849"/>
            <a:ext cx="5580620" cy="3784600"/>
          </a:xfrm>
          <a:prstGeom prst="rect">
            <a:avLst/>
          </a:prstGeom>
          <a:noFill/>
        </p:spPr>
        <p:txBody>
          <a:bodyPr wrap="square" rtlCol="0">
            <a:spAutoFit/>
          </a:bodyPr>
          <a:lstStyle/>
          <a:p>
            <a:pPr>
              <a:lnSpc>
                <a:spcPct val="150000"/>
              </a:lnSpc>
            </a:pPr>
            <a:r>
              <a:rPr lang="en-US" altLang="zh-CN" sz="2400" dirty="0" smtClean="0">
                <a:latin typeface="黑体" panose="02010609060101010101" pitchFamily="49" charset="-122"/>
                <a:ea typeface="黑体" panose="02010609060101010101" pitchFamily="49" charset="-122"/>
              </a:rPr>
              <a:t>1.1  </a:t>
            </a:r>
            <a:r>
              <a:rPr lang="zh-CN" altLang="en-US" sz="2400" dirty="0" smtClean="0">
                <a:latin typeface="黑体" panose="02010609060101010101" pitchFamily="49" charset="-122"/>
                <a:ea typeface="黑体" panose="02010609060101010101" pitchFamily="49" charset="-122"/>
              </a:rPr>
              <a:t>上报时间</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1.2  </a:t>
            </a:r>
            <a:r>
              <a:rPr lang="zh-CN" altLang="en-US" sz="2400" dirty="0" smtClean="0">
                <a:latin typeface="黑体" panose="02010609060101010101" pitchFamily="49" charset="-122"/>
                <a:ea typeface="黑体" panose="02010609060101010101" pitchFamily="49" charset="-122"/>
              </a:rPr>
              <a:t>调查范围</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1.3  </a:t>
            </a:r>
            <a:r>
              <a:rPr lang="zh-CN" altLang="en-US" sz="2400" dirty="0" smtClean="0">
                <a:latin typeface="黑体" panose="02010609060101010101" pitchFamily="49" charset="-122"/>
                <a:ea typeface="黑体" panose="02010609060101010101" pitchFamily="49" charset="-122"/>
              </a:rPr>
              <a:t>报送地址</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1.4  </a:t>
            </a:r>
            <a:r>
              <a:rPr lang="zh-CN" altLang="en-US" sz="2400" dirty="0" smtClean="0">
                <a:latin typeface="黑体" panose="02010609060101010101" pitchFamily="49" charset="-122"/>
                <a:ea typeface="黑体" panose="02010609060101010101" pitchFamily="49" charset="-122"/>
              </a:rPr>
              <a:t>调查表式</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1.5  </a:t>
            </a:r>
            <a:r>
              <a:rPr lang="zh-CN" altLang="en-US" sz="2400" dirty="0" smtClean="0">
                <a:latin typeface="黑体" panose="02010609060101010101" pitchFamily="49" charset="-122"/>
                <a:ea typeface="黑体" panose="02010609060101010101" pitchFamily="49" charset="-122"/>
              </a:rPr>
              <a:t>审核关系</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1.6  </a:t>
            </a:r>
            <a:r>
              <a:rPr lang="zh-CN" altLang="en-US" sz="2400" dirty="0" smtClean="0">
                <a:latin typeface="黑体" panose="02010609060101010101" pitchFamily="49" charset="-122"/>
                <a:ea typeface="黑体" panose="02010609060101010101" pitchFamily="49" charset="-122"/>
              </a:rPr>
              <a:t>查询</a:t>
            </a:r>
            <a:endParaRPr lang="en-US" altLang="zh-CN" sz="2400" dirty="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27279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指企业采用了此前从未使用过的全新的营销概念或营销策略，主要涉及产品设计或包装、产品推广、产品销售渠道、产品定价等方面。不包括季节性、周期性变化和其他常规的营销方式变化。此处的“新”是指它对本企业而言必须是新的，但对于其他企业或整个市场而言不一定是新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241935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sym typeface="+mn-ea"/>
              </a:rPr>
              <a:t>营销创新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45615" y="-22860"/>
            <a:ext cx="7391400" cy="1143000"/>
          </a:xfrm>
        </p:spPr>
        <p:txBody>
          <a:bodyPr>
            <a:normAutofit/>
          </a:bodyPr>
          <a:lstStyle/>
          <a:p>
            <a:pPr algn="l"/>
            <a:r>
              <a:rPr lang="zh-CN" altLang="en-US" sz="3200" dirty="0"/>
              <a:t>营销</a:t>
            </a:r>
            <a:r>
              <a:rPr lang="zh-CN" altLang="en-US" sz="3200" dirty="0" smtClean="0"/>
              <a:t>创新案例</a:t>
            </a:r>
            <a:endParaRPr lang="zh-CN" altLang="en-US" sz="3200" dirty="0"/>
          </a:p>
        </p:txBody>
      </p:sp>
      <p:graphicFrame>
        <p:nvGraphicFramePr>
          <p:cNvPr id="4" name="表格 3"/>
          <p:cNvGraphicFramePr>
            <a:graphicFrameLocks noGrp="1"/>
          </p:cNvGraphicFramePr>
          <p:nvPr>
            <p:custDataLst>
              <p:tags r:id="rId1"/>
            </p:custDataLst>
          </p:nvPr>
        </p:nvGraphicFramePr>
        <p:xfrm>
          <a:off x="1731834" y="1102390"/>
          <a:ext cx="9568815" cy="5547360"/>
        </p:xfrm>
        <a:graphic>
          <a:graphicData uri="http://schemas.openxmlformats.org/drawingml/2006/table">
            <a:tbl>
              <a:tblPr firstRow="1" bandRow="1">
                <a:tableStyleId>{5C22544A-7EE6-4342-B048-85BDC9FD1C3A}</a:tableStyleId>
              </a:tblPr>
              <a:tblGrid>
                <a:gridCol w="1333500"/>
                <a:gridCol w="5960745"/>
                <a:gridCol w="2274570"/>
              </a:tblGrid>
              <a:tr h="1924685">
                <a:tc>
                  <a:txBody>
                    <a:bodyPr/>
                    <a:lstStyle/>
                    <a:p>
                      <a:endParaRPr lang="zh-CN" altLang="en-US" sz="2400" b="0" dirty="0" smtClean="0">
                        <a:solidFill>
                          <a:schemeClr val="tx1"/>
                        </a:solidFill>
                        <a:latin typeface="黑体" panose="02010609060101010101" pitchFamily="49" charset="-122"/>
                        <a:ea typeface="黑体" panose="02010609060101010101" pitchFamily="49" charset="-122"/>
                      </a:endParaRPr>
                    </a:p>
                    <a:p>
                      <a:endParaRPr lang="zh-CN" altLang="en-US" sz="2400" b="0" dirty="0" smtClean="0">
                        <a:solidFill>
                          <a:schemeClr val="tx1"/>
                        </a:solidFill>
                        <a:latin typeface="黑体" panose="02010609060101010101" pitchFamily="49" charset="-122"/>
                        <a:ea typeface="黑体" panose="02010609060101010101" pitchFamily="49" charset="-122"/>
                      </a:endParaRPr>
                    </a:p>
                    <a:p>
                      <a:r>
                        <a:rPr lang="zh-CN" altLang="en-US" sz="2400" b="0" dirty="0" smtClean="0">
                          <a:solidFill>
                            <a:schemeClr val="tx1"/>
                          </a:solidFill>
                          <a:latin typeface="黑体" panose="02010609060101010101" pitchFamily="49" charset="-122"/>
                          <a:ea typeface="黑体" panose="02010609060101010101" pitchFamily="49" charset="-122"/>
                        </a:rPr>
                        <a:t> 工业</a:t>
                      </a:r>
                      <a:endParaRPr lang="zh-CN" altLang="en-US" sz="2400" b="0" dirty="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r>
                        <a:rPr lang="zh-CN" altLang="en-US" sz="2400" b="0" dirty="0" smtClean="0">
                          <a:solidFill>
                            <a:schemeClr val="tx1"/>
                          </a:solidFill>
                        </a:rPr>
                        <a:t>产品设计或包装方面营销创新的例子有为特定消费群体推出饮料新口味、现有产品的创意设计等；产品推广方面营销创新的例子有首次使用新型广告媒体、全新品牌形象、推出会员卡等</a:t>
                      </a:r>
                      <a:endParaRPr lang="zh-CN" altLang="en-US" sz="2400" b="0" dirty="0" smtClean="0">
                        <a:solidFill>
                          <a:schemeClr val="tx1"/>
                        </a:solidFill>
                      </a:endParaRPr>
                    </a:p>
                  </a:txBody>
                  <a:tcPr>
                    <a:solidFill>
                      <a:schemeClr val="accent1">
                        <a:lumMod val="20000"/>
                        <a:lumOff val="80000"/>
                      </a:schemeClr>
                    </a:solidFill>
                  </a:tcPr>
                </a:tc>
                <a:tc rowSpan="3">
                  <a:txBody>
                    <a:bodyPr/>
                    <a:lstStyle/>
                    <a:p>
                      <a:r>
                        <a:rPr lang="zh-CN" altLang="en-US" sz="2400" b="0" dirty="0" smtClean="0">
                          <a:solidFill>
                            <a:schemeClr val="tx1"/>
                          </a:solidFill>
                        </a:rPr>
                        <a:t>产品（服务）销售渠道方面营销创新的例子有首次使用直销、特许经营、独家零售、电子商务等；产品定价方面营销创新的例子有首次使用自动调价、折扣系统等。</a:t>
                      </a:r>
                      <a:endParaRPr lang="zh-CN" altLang="en-US" sz="2400" b="0" dirty="0" smtClean="0">
                        <a:solidFill>
                          <a:schemeClr val="tx1"/>
                        </a:solidFill>
                      </a:endParaRPr>
                    </a:p>
                    <a:p>
                      <a:endParaRPr lang="zh-CN" altLang="en-US" sz="2400" b="0" dirty="0" smtClean="0">
                        <a:solidFill>
                          <a:schemeClr val="tx1"/>
                        </a:solidFill>
                      </a:endParaRPr>
                    </a:p>
                  </a:txBody>
                  <a:tcPr>
                    <a:solidFill>
                      <a:schemeClr val="accent1">
                        <a:lumMod val="20000"/>
                        <a:lumOff val="80000"/>
                      </a:schemeClr>
                    </a:solidFill>
                  </a:tcPr>
                </a:tc>
              </a:tr>
              <a:tr h="1697990">
                <a:tc>
                  <a:txBody>
                    <a:bodyPr/>
                    <a:lstStyle/>
                    <a:p>
                      <a:endParaRPr lang="zh-CN" altLang="en-US" sz="2400" b="0" dirty="0" smtClean="0">
                        <a:solidFill>
                          <a:schemeClr val="tx1"/>
                        </a:solidFill>
                        <a:latin typeface="黑体" panose="02010609060101010101" pitchFamily="49" charset="-122"/>
                        <a:ea typeface="黑体" panose="02010609060101010101" pitchFamily="49" charset="-122"/>
                      </a:endParaRPr>
                    </a:p>
                    <a:p>
                      <a:endParaRPr lang="zh-CN" altLang="en-US" sz="2400" b="0" dirty="0" smtClean="0">
                        <a:solidFill>
                          <a:schemeClr val="tx1"/>
                        </a:solidFill>
                        <a:latin typeface="黑体" panose="02010609060101010101" pitchFamily="49" charset="-122"/>
                        <a:ea typeface="黑体" panose="02010609060101010101" pitchFamily="49" charset="-122"/>
                      </a:endParaRPr>
                    </a:p>
                    <a:p>
                      <a:r>
                        <a:rPr lang="zh-CN" altLang="en-US" sz="2400" b="0" dirty="0" smtClean="0">
                          <a:solidFill>
                            <a:schemeClr val="tx1"/>
                          </a:solidFill>
                          <a:latin typeface="黑体" panose="02010609060101010101" pitchFamily="49" charset="-122"/>
                          <a:ea typeface="黑体" panose="02010609060101010101" pitchFamily="49" charset="-122"/>
                        </a:rPr>
                        <a:t> 建筑业</a:t>
                      </a:r>
                      <a:endParaRPr lang="zh-CN" altLang="en-US" sz="2400" b="0" dirty="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r>
                        <a:rPr lang="zh-CN" altLang="en-US" sz="2400" b="0" dirty="0" smtClean="0">
                          <a:solidFill>
                            <a:schemeClr val="tx1"/>
                          </a:solidFill>
                        </a:rPr>
                        <a:t>产品设计或包装方面营销创新的例子有对现有产品的创意设计等；产品推广方面营销创新的例子有首次使用新型广告媒体、全新品牌形象等</a:t>
                      </a:r>
                      <a:endParaRPr lang="zh-CN" altLang="en-US" sz="2400" b="0" dirty="0" smtClean="0">
                        <a:solidFill>
                          <a:schemeClr val="tx1"/>
                        </a:solidFill>
                      </a:endParaRPr>
                    </a:p>
                  </a:txBody>
                  <a:tcPr>
                    <a:solidFill>
                      <a:schemeClr val="accent1">
                        <a:lumMod val="20000"/>
                        <a:lumOff val="80000"/>
                      </a:schemeClr>
                    </a:solidFill>
                  </a:tcPr>
                </a:tc>
                <a:tc vMerge="1">
                  <a:tcPr/>
                </a:tc>
              </a:tr>
              <a:tr h="1924685">
                <a:tc>
                  <a:txBody>
                    <a:bodyPr/>
                    <a:lstStyle/>
                    <a:p>
                      <a:endParaRPr lang="zh-CN" altLang="en-US" sz="2400" b="0" dirty="0" smtClean="0">
                        <a:solidFill>
                          <a:schemeClr val="tx1"/>
                        </a:solidFill>
                        <a:latin typeface="黑体" panose="02010609060101010101" pitchFamily="49" charset="-122"/>
                        <a:ea typeface="黑体" panose="02010609060101010101" pitchFamily="49" charset="-122"/>
                      </a:endParaRPr>
                    </a:p>
                    <a:p>
                      <a:r>
                        <a:rPr lang="zh-CN" altLang="en-US" sz="2400" b="0" dirty="0" smtClean="0">
                          <a:solidFill>
                            <a:schemeClr val="tx1"/>
                          </a:solidFill>
                          <a:latin typeface="黑体" panose="02010609060101010101" pitchFamily="49" charset="-122"/>
                          <a:ea typeface="黑体" panose="02010609060101010101" pitchFamily="49" charset="-122"/>
                        </a:rPr>
                        <a:t> </a:t>
                      </a:r>
                      <a:endParaRPr lang="zh-CN" altLang="en-US" sz="2400" b="0" dirty="0" smtClean="0">
                        <a:solidFill>
                          <a:schemeClr val="tx1"/>
                        </a:solidFill>
                        <a:latin typeface="黑体" panose="02010609060101010101" pitchFamily="49" charset="-122"/>
                        <a:ea typeface="黑体" panose="02010609060101010101" pitchFamily="49" charset="-122"/>
                      </a:endParaRPr>
                    </a:p>
                    <a:p>
                      <a:r>
                        <a:rPr lang="zh-CN" altLang="en-US" sz="2400" b="0" dirty="0" smtClean="0">
                          <a:solidFill>
                            <a:schemeClr val="tx1"/>
                          </a:solidFill>
                          <a:latin typeface="黑体" panose="02010609060101010101" pitchFamily="49" charset="-122"/>
                          <a:ea typeface="黑体" panose="02010609060101010101" pitchFamily="49" charset="-122"/>
                        </a:rPr>
                        <a:t> 服务业</a:t>
                      </a:r>
                      <a:endParaRPr lang="zh-CN" altLang="en-US" sz="2400" b="0" dirty="0">
                        <a:solidFill>
                          <a:schemeClr val="tx1"/>
                        </a:solidFill>
                        <a:latin typeface="黑体" panose="02010609060101010101" pitchFamily="49" charset="-122"/>
                        <a:ea typeface="黑体" panose="02010609060101010101" pitchFamily="49" charset="-122"/>
                      </a:endParaRPr>
                    </a:p>
                  </a:txBody>
                  <a:tcPr>
                    <a:solidFill>
                      <a:schemeClr val="accent1">
                        <a:lumMod val="20000"/>
                        <a:lumOff val="80000"/>
                      </a:schemeClr>
                    </a:solidFill>
                  </a:tcPr>
                </a:tc>
                <a:tc>
                  <a:txBody>
                    <a:bodyPr/>
                    <a:lstStyle/>
                    <a:p>
                      <a:r>
                        <a:rPr lang="zh-CN" altLang="en-US" sz="2400" b="0" dirty="0" smtClean="0">
                          <a:solidFill>
                            <a:schemeClr val="tx1"/>
                          </a:solidFill>
                        </a:rPr>
                        <a:t>产品（服务）设计或包装方面营销创新的例子有对现有产品（服务）的创意设计等；产品（服务）推广方面营销创新的例子有首次使用新型广告媒体、全新品牌形象、推出会员卡等；</a:t>
                      </a:r>
                      <a:endParaRPr lang="zh-CN" altLang="en-US" sz="2400" b="0" dirty="0" smtClean="0">
                        <a:solidFill>
                          <a:schemeClr val="tx1"/>
                        </a:solidFill>
                      </a:endParaRPr>
                    </a:p>
                  </a:txBody>
                  <a:tcPr>
                    <a:solidFill>
                      <a:schemeClr val="accent1">
                        <a:lumMod val="20000"/>
                        <a:lumOff val="80000"/>
                      </a:schemeClr>
                    </a:solidFill>
                  </a:tcPr>
                </a:tc>
                <a:tc vMerge="1">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149796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指</a:t>
            </a:r>
            <a:r>
              <a:rPr lang="zh-CN" altLang="en-US" sz="2800" dirty="0">
                <a:sym typeface="+mn-ea"/>
              </a:rPr>
              <a:t>企业由于率先开发出某种产品或工艺创新，或率先进入某一个领域，从而获得领先其他企业的市场竞争优势。</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241935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先发优势</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Line 10"/>
          <p:cNvSpPr>
            <a:spLocks noChangeShapeType="1"/>
          </p:cNvSpPr>
          <p:nvPr/>
        </p:nvSpPr>
        <p:spPr bwMode="auto">
          <a:xfrm>
            <a:off x="3355568" y="2030821"/>
            <a:ext cx="5838825" cy="12700"/>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51" name="Text Box 14"/>
          <p:cNvSpPr txBox="1">
            <a:spLocks noChangeArrowheads="1"/>
          </p:cNvSpPr>
          <p:nvPr/>
        </p:nvSpPr>
        <p:spPr bwMode="auto">
          <a:xfrm>
            <a:off x="3647032" y="1241489"/>
            <a:ext cx="525621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二</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指标解释及相关政策</a:t>
            </a:r>
            <a:endParaRPr lang="zh-CN" altLang="en-US" sz="3600" dirty="0">
              <a:solidFill>
                <a:srgbClr val="000000"/>
              </a:solidFill>
              <a:latin typeface="黑体" panose="02010609060101010101" pitchFamily="49" charset="-122"/>
              <a:ea typeface="黑体" panose="02010609060101010101" pitchFamily="49" charset="-122"/>
            </a:endParaRPr>
          </a:p>
        </p:txBody>
      </p:sp>
      <p:grpSp>
        <p:nvGrpSpPr>
          <p:cNvPr id="6155" name="Group 47"/>
          <p:cNvGrpSpPr/>
          <p:nvPr/>
        </p:nvGrpSpPr>
        <p:grpSpPr bwMode="auto">
          <a:xfrm>
            <a:off x="3126968" y="1924459"/>
            <a:ext cx="182562" cy="182562"/>
            <a:chOff x="1239" y="1515"/>
            <a:chExt cx="115" cy="115"/>
          </a:xfrm>
        </p:grpSpPr>
        <p:sp>
          <p:nvSpPr>
            <p:cNvPr id="6157" name="AutoShape 48"/>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58" name="AutoShape 49"/>
            <p:cNvSpPr>
              <a:spLocks noChangeArrowheads="1"/>
            </p:cNvSpPr>
            <p:nvPr/>
          </p:nvSpPr>
          <p:spPr bwMode="gray">
            <a:xfrm rot="18900000" flipH="1">
              <a:off x="1239" y="1515"/>
              <a:ext cx="115" cy="115"/>
            </a:xfrm>
            <a:prstGeom prst="rtTriangle">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smtClean="0"/>
          </a:p>
        </p:txBody>
      </p:sp>
      <p:sp>
        <p:nvSpPr>
          <p:cNvPr id="9" name="文本框 8"/>
          <p:cNvSpPr txBox="1"/>
          <p:nvPr/>
        </p:nvSpPr>
        <p:spPr>
          <a:xfrm>
            <a:off x="3638142" y="2380555"/>
            <a:ext cx="5580620" cy="2306955"/>
          </a:xfrm>
          <a:prstGeom prst="rect">
            <a:avLst/>
          </a:prstGeom>
          <a:noFill/>
        </p:spPr>
        <p:txBody>
          <a:bodyPr wrap="square" rtlCol="0">
            <a:spAutoFit/>
          </a:bodyPr>
          <a:lstStyle/>
          <a:p>
            <a:pPr>
              <a:lnSpc>
                <a:spcPct val="150000"/>
              </a:lnSpc>
            </a:pPr>
            <a:r>
              <a:rPr lang="en-US" altLang="zh-CN" sz="2800" dirty="0" smtClean="0">
                <a:latin typeface="黑体" panose="02010609060101010101" pitchFamily="49" charset="-122"/>
                <a:ea typeface="黑体" panose="02010609060101010101" pitchFamily="49" charset="-122"/>
              </a:rPr>
              <a:t>2.1  </a:t>
            </a:r>
            <a:r>
              <a:rPr lang="zh-CN" altLang="en-US" sz="2800" dirty="0" smtClean="0">
                <a:latin typeface="黑体" panose="02010609060101010101" pitchFamily="49" charset="-122"/>
                <a:ea typeface="黑体" panose="02010609060101010101" pitchFamily="49" charset="-122"/>
              </a:rPr>
              <a:t>指标解释</a:t>
            </a:r>
            <a:endParaRPr lang="en-US" altLang="zh-CN" sz="2800" dirty="0" smtClean="0">
              <a:latin typeface="黑体" panose="02010609060101010101" pitchFamily="49" charset="-122"/>
              <a:ea typeface="黑体" panose="02010609060101010101" pitchFamily="49" charset="-122"/>
            </a:endParaRPr>
          </a:p>
          <a:p>
            <a:pPr>
              <a:lnSpc>
                <a:spcPct val="150000"/>
              </a:lnSpc>
            </a:pPr>
            <a:r>
              <a:rPr lang="en-US" altLang="zh-CN" sz="2800" dirty="0" smtClean="0">
                <a:latin typeface="黑体" panose="02010609060101010101" pitchFamily="49" charset="-122"/>
                <a:ea typeface="黑体" panose="02010609060101010101" pitchFamily="49" charset="-122"/>
              </a:rPr>
              <a:t>2.2  </a:t>
            </a:r>
            <a:r>
              <a:rPr lang="zh-CN" altLang="en-US" sz="2800" dirty="0" smtClean="0">
                <a:latin typeface="黑体" panose="02010609060101010101" pitchFamily="49" charset="-122"/>
                <a:ea typeface="黑体" panose="02010609060101010101" pitchFamily="49" charset="-122"/>
              </a:rPr>
              <a:t>相关政策</a:t>
            </a:r>
            <a:endParaRPr lang="en-US" altLang="zh-CN" sz="2800" dirty="0" smtClean="0">
              <a:latin typeface="黑体" panose="02010609060101010101" pitchFamily="49" charset="-122"/>
              <a:ea typeface="黑体" panose="02010609060101010101" pitchFamily="49" charset="-122"/>
            </a:endParaRPr>
          </a:p>
          <a:p>
            <a:pPr>
              <a:lnSpc>
                <a:spcPct val="150000"/>
              </a:lnSpc>
            </a:pPr>
            <a:endParaRPr lang="en-US" altLang="zh-CN" sz="2400" dirty="0" smtClean="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8DDCB8D4-1E9A-4385-8D9A-1537D2F8808A}" type="slidenum">
              <a:rPr lang="zh-CN" altLang="en-US" smtClean="0"/>
            </a:fld>
            <a:endParaRPr lang="en-US" altLang="zh-CN"/>
          </a:p>
        </p:txBody>
      </p:sp>
      <p:sp>
        <p:nvSpPr>
          <p:cNvPr id="6" name="文本框 5"/>
          <p:cNvSpPr txBox="1"/>
          <p:nvPr/>
        </p:nvSpPr>
        <p:spPr>
          <a:xfrm>
            <a:off x="4916385" y="0"/>
            <a:ext cx="3336967" cy="461665"/>
          </a:xfrm>
          <a:prstGeom prst="rect">
            <a:avLst/>
          </a:prstGeom>
          <a:noFill/>
        </p:spPr>
        <p:txBody>
          <a:bodyPr wrap="square" rtlCol="0">
            <a:spAutoFit/>
          </a:bodyPr>
          <a:lstStyle/>
          <a:p>
            <a:r>
              <a:rPr lang="zh-CN" altLang="en-US" sz="2400" dirty="0" smtClean="0">
                <a:latin typeface="黑体" panose="02010609060101010101" pitchFamily="49" charset="-122"/>
                <a:ea typeface="黑体" panose="02010609060101010101" pitchFamily="49" charset="-122"/>
              </a:rPr>
              <a:t>财税类创新支持政策</a:t>
            </a:r>
            <a:endParaRPr lang="zh-CN" altLang="en-US" sz="2400" dirty="0">
              <a:latin typeface="黑体" panose="02010609060101010101" pitchFamily="49" charset="-122"/>
              <a:ea typeface="黑体" panose="02010609060101010101" pitchFamily="49" charset="-122"/>
            </a:endParaRPr>
          </a:p>
        </p:txBody>
      </p:sp>
      <p:graphicFrame>
        <p:nvGraphicFramePr>
          <p:cNvPr id="8" name="表格 7"/>
          <p:cNvGraphicFramePr>
            <a:graphicFrameLocks noGrp="1"/>
          </p:cNvGraphicFramePr>
          <p:nvPr>
            <p:custDataLst>
              <p:tags r:id="rId1"/>
            </p:custDataLst>
          </p:nvPr>
        </p:nvGraphicFramePr>
        <p:xfrm>
          <a:off x="1401288" y="501801"/>
          <a:ext cx="10790712" cy="6203799"/>
        </p:xfrm>
        <a:graphic>
          <a:graphicData uri="http://schemas.openxmlformats.org/drawingml/2006/table">
            <a:tbl>
              <a:tblPr>
                <a:tableStyleId>{21E4AEA4-8DFA-4A89-87EB-49C32662AFE0}</a:tableStyleId>
              </a:tblPr>
              <a:tblGrid>
                <a:gridCol w="1662546"/>
                <a:gridCol w="4381995"/>
                <a:gridCol w="899160"/>
                <a:gridCol w="1817032"/>
                <a:gridCol w="1226415"/>
                <a:gridCol w="803564"/>
              </a:tblGrid>
              <a:tr h="322106">
                <a:tc>
                  <a:txBody>
                    <a:bodyPr/>
                    <a:lstStyle/>
                    <a:p>
                      <a:pPr algn="ctr" rtl="0" fontAlgn="ctr"/>
                      <a:r>
                        <a:rPr lang="zh-CN" altLang="en-US" sz="1500" b="1" u="none" strike="noStrike" dirty="0" smtClean="0">
                          <a:effectLst/>
                          <a:latin typeface="华文楷体" panose="02010600040101010101" pitchFamily="2" charset="-122"/>
                          <a:ea typeface="华文楷体" panose="02010600040101010101" pitchFamily="2" charset="-122"/>
                        </a:rPr>
                        <a:t>名 称</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b="1" u="none" strike="noStrike" dirty="0">
                          <a:effectLst/>
                          <a:latin typeface="华文楷体" panose="02010600040101010101" pitchFamily="2" charset="-122"/>
                          <a:ea typeface="华文楷体" panose="02010600040101010101" pitchFamily="2" charset="-122"/>
                        </a:rPr>
                        <a:t>主要内容</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b="1" u="none" strike="noStrike" dirty="0">
                          <a:effectLst/>
                          <a:latin typeface="华文楷体" panose="02010600040101010101" pitchFamily="2" charset="-122"/>
                          <a:ea typeface="华文楷体" panose="02010600040101010101" pitchFamily="2" charset="-122"/>
                        </a:rPr>
                        <a:t>适用范围</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b="1" u="none" strike="noStrike" dirty="0">
                          <a:effectLst/>
                          <a:latin typeface="华文楷体" panose="02010600040101010101" pitchFamily="2" charset="-122"/>
                          <a:ea typeface="华文楷体" panose="02010600040101010101" pitchFamily="2" charset="-122"/>
                        </a:rPr>
                        <a:t>历史沿革</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b="1" u="none" strike="noStrike" dirty="0" smtClean="0">
                          <a:effectLst/>
                          <a:latin typeface="华文楷体" panose="02010600040101010101" pitchFamily="2" charset="-122"/>
                          <a:ea typeface="华文楷体" panose="02010600040101010101" pitchFamily="2" charset="-122"/>
                        </a:rPr>
                        <a:t>参考资料</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en-US" altLang="zh-CN" sz="1500" b="1" u="none" strike="noStrike" dirty="0">
                          <a:effectLst/>
                          <a:latin typeface="华文楷体" panose="02010600040101010101" pitchFamily="2" charset="-122"/>
                          <a:ea typeface="华文楷体" panose="02010600040101010101" pitchFamily="2" charset="-122"/>
                        </a:rPr>
                        <a:t>2019</a:t>
                      </a:r>
                      <a:r>
                        <a:rPr lang="zh-CN" altLang="en-US" sz="1500" b="1" u="none" strike="noStrike" dirty="0">
                          <a:effectLst/>
                          <a:latin typeface="华文楷体" panose="02010600040101010101" pitchFamily="2" charset="-122"/>
                          <a:ea typeface="华文楷体" panose="02010600040101010101" pitchFamily="2" charset="-122"/>
                        </a:rPr>
                        <a:t>主要变化</a:t>
                      </a:r>
                      <a:endParaRPr lang="zh-CN" altLang="en-US" sz="1500" b="1"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r h="1018471">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企业研发费用加计扣除税收优惠政策</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计算所得税时，企业研发费用在按规定据实扣除的基础上，在</a:t>
                      </a:r>
                      <a:r>
                        <a:rPr lang="en-US" altLang="zh-CN" sz="1500" u="none" strike="noStrike" dirty="0">
                          <a:effectLst/>
                          <a:latin typeface="华文楷体" panose="02010600040101010101" pitchFamily="2" charset="-122"/>
                          <a:ea typeface="华文楷体" panose="02010600040101010101" pitchFamily="2" charset="-122"/>
                        </a:rPr>
                        <a:t>2018</a:t>
                      </a:r>
                      <a:r>
                        <a:rPr lang="zh-CN" altLang="en-US" sz="1500" u="none" strike="noStrike" dirty="0">
                          <a:effectLst/>
                          <a:latin typeface="华文楷体" panose="02010600040101010101" pitchFamily="2" charset="-122"/>
                          <a:ea typeface="华文楷体" panose="02010600040101010101" pitchFamily="2" charset="-122"/>
                        </a:rPr>
                        <a:t>年</a:t>
                      </a:r>
                      <a:r>
                        <a:rPr lang="en-US" altLang="zh-CN" sz="1500" u="none" strike="noStrike" dirty="0">
                          <a:effectLst/>
                          <a:latin typeface="华文楷体" panose="02010600040101010101" pitchFamily="2" charset="-122"/>
                          <a:ea typeface="华文楷体" panose="02010600040101010101" pitchFamily="2" charset="-122"/>
                        </a:rPr>
                        <a:t>1</a:t>
                      </a:r>
                      <a:r>
                        <a:rPr lang="zh-CN" altLang="en-US" sz="1500" u="none" strike="noStrike" dirty="0">
                          <a:effectLst/>
                          <a:latin typeface="华文楷体" panose="02010600040101010101" pitchFamily="2" charset="-122"/>
                          <a:ea typeface="华文楷体" panose="02010600040101010101" pitchFamily="2" charset="-122"/>
                        </a:rPr>
                        <a:t>月</a:t>
                      </a:r>
                      <a:r>
                        <a:rPr lang="en-US" altLang="zh-CN" sz="1500" u="none" strike="noStrike" dirty="0">
                          <a:effectLst/>
                          <a:latin typeface="华文楷体" panose="02010600040101010101" pitchFamily="2" charset="-122"/>
                          <a:ea typeface="华文楷体" panose="02010600040101010101" pitchFamily="2" charset="-122"/>
                        </a:rPr>
                        <a:t>1</a:t>
                      </a:r>
                      <a:r>
                        <a:rPr lang="zh-CN" altLang="en-US" sz="1500" u="none" strike="noStrike" dirty="0">
                          <a:effectLst/>
                          <a:latin typeface="华文楷体" panose="02010600040101010101" pitchFamily="2" charset="-122"/>
                          <a:ea typeface="华文楷体" panose="02010600040101010101" pitchFamily="2" charset="-122"/>
                        </a:rPr>
                        <a:t>日至</a:t>
                      </a:r>
                      <a:r>
                        <a:rPr lang="en-US" altLang="zh-CN" sz="1500" u="none" strike="noStrike" dirty="0">
                          <a:effectLst/>
                          <a:latin typeface="华文楷体" panose="02010600040101010101" pitchFamily="2" charset="-122"/>
                          <a:ea typeface="华文楷体" panose="02010600040101010101" pitchFamily="2" charset="-122"/>
                        </a:rPr>
                        <a:t>2020</a:t>
                      </a:r>
                      <a:r>
                        <a:rPr lang="zh-CN" altLang="en-US" sz="1500" u="none" strike="noStrike" dirty="0">
                          <a:effectLst/>
                          <a:latin typeface="华文楷体" panose="02010600040101010101" pitchFamily="2" charset="-122"/>
                          <a:ea typeface="华文楷体" panose="02010600040101010101" pitchFamily="2" charset="-122"/>
                        </a:rPr>
                        <a:t>年</a:t>
                      </a:r>
                      <a:r>
                        <a:rPr lang="en-US" altLang="zh-CN" sz="1500" u="none" strike="noStrike" dirty="0">
                          <a:effectLst/>
                          <a:latin typeface="华文楷体" panose="02010600040101010101" pitchFamily="2" charset="-122"/>
                          <a:ea typeface="华文楷体" panose="02010600040101010101" pitchFamily="2" charset="-122"/>
                        </a:rPr>
                        <a:t>12</a:t>
                      </a:r>
                      <a:r>
                        <a:rPr lang="zh-CN" altLang="en-US" sz="1500" u="none" strike="noStrike" dirty="0">
                          <a:effectLst/>
                          <a:latin typeface="华文楷体" panose="02010600040101010101" pitchFamily="2" charset="-122"/>
                          <a:ea typeface="华文楷体" panose="02010600040101010101" pitchFamily="2" charset="-122"/>
                        </a:rPr>
                        <a:t>月</a:t>
                      </a:r>
                      <a:r>
                        <a:rPr lang="en-US" altLang="zh-CN" sz="1500" u="none" strike="noStrike" dirty="0">
                          <a:effectLst/>
                          <a:latin typeface="华文楷体" panose="02010600040101010101" pitchFamily="2" charset="-122"/>
                          <a:ea typeface="华文楷体" panose="02010600040101010101" pitchFamily="2" charset="-122"/>
                        </a:rPr>
                        <a:t>31</a:t>
                      </a:r>
                      <a:r>
                        <a:rPr lang="zh-CN" altLang="en-US" sz="1500" u="none" strike="noStrike" dirty="0">
                          <a:effectLst/>
                          <a:latin typeface="华文楷体" panose="02010600040101010101" pitchFamily="2" charset="-122"/>
                          <a:ea typeface="华文楷体" panose="02010600040101010101" pitchFamily="2" charset="-122"/>
                        </a:rPr>
                        <a:t>日期间，再按照实际发生额的</a:t>
                      </a:r>
                      <a:r>
                        <a:rPr lang="en-US" altLang="zh-CN" sz="1500" b="1" u="none" strike="noStrike" dirty="0">
                          <a:solidFill>
                            <a:srgbClr val="FF0000"/>
                          </a:solidFill>
                          <a:effectLst/>
                          <a:latin typeface="华文楷体" panose="02010600040101010101" pitchFamily="2" charset="-122"/>
                          <a:ea typeface="华文楷体" panose="02010600040101010101" pitchFamily="2" charset="-122"/>
                        </a:rPr>
                        <a:t>75%</a:t>
                      </a:r>
                      <a:r>
                        <a:rPr lang="zh-CN" altLang="en-US" sz="1500" u="none" strike="noStrike" dirty="0">
                          <a:effectLst/>
                          <a:latin typeface="华文楷体" panose="02010600040101010101" pitchFamily="2" charset="-122"/>
                          <a:ea typeface="华文楷体" panose="02010600040101010101" pitchFamily="2" charset="-122"/>
                        </a:rPr>
                        <a:t>在税前加计扣除（形成无形资产的，按照无形资产成本的</a:t>
                      </a:r>
                      <a:r>
                        <a:rPr lang="en-US" altLang="zh-CN" sz="1500" u="none" strike="noStrike" dirty="0">
                          <a:effectLst/>
                          <a:latin typeface="华文楷体" panose="02010600040101010101" pitchFamily="2" charset="-122"/>
                          <a:ea typeface="华文楷体" panose="02010600040101010101" pitchFamily="2" charset="-122"/>
                        </a:rPr>
                        <a:t>175%</a:t>
                      </a:r>
                      <a:r>
                        <a:rPr lang="zh-CN" altLang="en-US" sz="1500" u="none" strike="noStrike" dirty="0">
                          <a:effectLst/>
                          <a:latin typeface="华文楷体" panose="02010600040101010101" pitchFamily="2" charset="-122"/>
                          <a:ea typeface="华文楷体" panose="02010600040101010101" pitchFamily="2" charset="-122"/>
                        </a:rPr>
                        <a:t>在税前摊销）</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u="none" strike="noStrike" dirty="0">
                          <a:effectLst/>
                          <a:latin typeface="华文楷体" panose="02010600040101010101" pitchFamily="2" charset="-122"/>
                          <a:ea typeface="华文楷体" panose="02010600040101010101" pitchFamily="2" charset="-122"/>
                        </a:rPr>
                        <a:t>所有企业</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1500" u="none" strike="noStrike" dirty="0">
                          <a:effectLst/>
                          <a:latin typeface="华文楷体" panose="02010600040101010101" pitchFamily="2" charset="-122"/>
                          <a:ea typeface="华文楷体" panose="02010600040101010101" pitchFamily="2" charset="-122"/>
                        </a:rPr>
                        <a:t>享受范围逐步扩大</a:t>
                      </a:r>
                      <a:r>
                        <a:rPr lang="en-US" altLang="zh-CN" sz="1500" u="none" strike="noStrike" dirty="0">
                          <a:effectLst/>
                          <a:latin typeface="华文楷体" panose="02010600040101010101" pitchFamily="2" charset="-122"/>
                          <a:ea typeface="华文楷体" panose="02010600040101010101" pitchFamily="2" charset="-122"/>
                        </a:rPr>
                        <a:t>,</a:t>
                      </a:r>
                      <a:r>
                        <a:rPr lang="zh-CN" altLang="en-US" sz="1500" u="none" strike="noStrike" dirty="0">
                          <a:effectLst/>
                          <a:latin typeface="华文楷体" panose="02010600040101010101" pitchFamily="2" charset="-122"/>
                          <a:ea typeface="华文楷体" panose="02010600040101010101" pitchFamily="2" charset="-122"/>
                        </a:rPr>
                        <a:t>负面清单；费用计算口径逐步扩大</a:t>
                      </a:r>
                      <a:r>
                        <a:rPr lang="zh-CN" altLang="en-US" sz="1500" u="none" strike="noStrike" dirty="0" smtClean="0">
                          <a:effectLst/>
                          <a:latin typeface="华文楷体" panose="02010600040101010101" pitchFamily="2" charset="-122"/>
                          <a:ea typeface="华文楷体" panose="02010600040101010101" pitchFamily="2" charset="-122"/>
                        </a:rPr>
                        <a:t>；申报由</a:t>
                      </a:r>
                      <a:r>
                        <a:rPr lang="zh-CN" altLang="en-US" sz="1500" u="none" strike="noStrike" dirty="0">
                          <a:effectLst/>
                          <a:latin typeface="华文楷体" panose="02010600040101010101" pitchFamily="2" charset="-122"/>
                          <a:ea typeface="华文楷体" panose="02010600040101010101" pitchFamily="2" charset="-122"/>
                        </a:rPr>
                        <a:t>审批制到备案</a:t>
                      </a:r>
                      <a:r>
                        <a:rPr lang="zh-CN" altLang="en-US" sz="1500" u="none" strike="noStrike" dirty="0" smtClean="0">
                          <a:effectLst/>
                          <a:latin typeface="华文楷体" panose="02010600040101010101" pitchFamily="2" charset="-122"/>
                          <a:ea typeface="华文楷体" panose="02010600040101010101" pitchFamily="2" charset="-122"/>
                        </a:rPr>
                        <a:t>制；有效期到</a:t>
                      </a:r>
                      <a:r>
                        <a:rPr lang="en-US" altLang="zh-CN" sz="1500" u="none" strike="noStrike" dirty="0" smtClean="0">
                          <a:effectLst/>
                          <a:latin typeface="华文楷体" panose="02010600040101010101" pitchFamily="2" charset="-122"/>
                          <a:ea typeface="华文楷体" panose="02010600040101010101" pitchFamily="2" charset="-122"/>
                        </a:rPr>
                        <a:t>2020</a:t>
                      </a:r>
                      <a:r>
                        <a:rPr lang="zh-CN" altLang="en-US" sz="1500" u="none" strike="noStrike" dirty="0" smtClean="0">
                          <a:effectLst/>
                          <a:latin typeface="华文楷体" panose="02010600040101010101" pitchFamily="2" charset="-122"/>
                          <a:ea typeface="华文楷体" panose="02010600040101010101" pitchFamily="2" charset="-122"/>
                        </a:rPr>
                        <a:t>年</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en-US" altLang="zh-CN" sz="1500" u="none" strike="noStrike" dirty="0">
                          <a:effectLst/>
                          <a:latin typeface="华文楷体" panose="02010600040101010101" pitchFamily="2" charset="-122"/>
                          <a:ea typeface="华文楷体" panose="02010600040101010101" pitchFamily="2" charset="-122"/>
                        </a:rPr>
                        <a:t>《</a:t>
                      </a:r>
                      <a:r>
                        <a:rPr lang="zh-CN" altLang="en-US" sz="1500" u="none" strike="noStrike" dirty="0">
                          <a:effectLst/>
                          <a:latin typeface="华文楷体" panose="02010600040101010101" pitchFamily="2" charset="-122"/>
                          <a:ea typeface="华文楷体" panose="02010600040101010101" pitchFamily="2" charset="-122"/>
                        </a:rPr>
                        <a:t>研发费用加计扣除政策执行指引</a:t>
                      </a:r>
                      <a:r>
                        <a:rPr lang="en-US" altLang="zh-CN" sz="1500" u="none" strike="noStrike" dirty="0">
                          <a:effectLst/>
                          <a:latin typeface="华文楷体" panose="02010600040101010101" pitchFamily="2" charset="-122"/>
                          <a:ea typeface="华文楷体" panose="02010600040101010101" pitchFamily="2" charset="-122"/>
                        </a:rPr>
                        <a:t>》</a:t>
                      </a:r>
                      <a:endParaRPr lang="en-US" altLang="zh-CN"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en-US" altLang="zh-CN" sz="1500" u="none" strike="noStrike">
                          <a:effectLst/>
                          <a:latin typeface="华文楷体" panose="02010600040101010101" pitchFamily="2" charset="-122"/>
                          <a:ea typeface="华文楷体" panose="02010600040101010101" pitchFamily="2" charset="-122"/>
                        </a:rPr>
                        <a:t>2018</a:t>
                      </a:r>
                      <a:r>
                        <a:rPr lang="zh-CN" altLang="en-US" sz="1500" u="none" strike="noStrike">
                          <a:effectLst/>
                          <a:latin typeface="华文楷体" panose="02010600040101010101" pitchFamily="2" charset="-122"/>
                          <a:ea typeface="华文楷体" panose="02010600040101010101" pitchFamily="2" charset="-122"/>
                        </a:rPr>
                        <a:t>年发文扣除比例扩大到</a:t>
                      </a:r>
                      <a:r>
                        <a:rPr lang="en-US" altLang="zh-CN" sz="1500" u="none" strike="noStrike">
                          <a:effectLst/>
                          <a:latin typeface="华文楷体" panose="02010600040101010101" pitchFamily="2" charset="-122"/>
                          <a:ea typeface="华文楷体" panose="02010600040101010101" pitchFamily="2" charset="-122"/>
                        </a:rPr>
                        <a:t>75%</a:t>
                      </a:r>
                      <a:endParaRPr lang="en-US" altLang="zh-CN"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r h="912577">
                <a:tc>
                  <a:txBody>
                    <a:bodyPr/>
                    <a:lstStyle/>
                    <a:p>
                      <a:pPr algn="l" rtl="0" fontAlgn="ctr"/>
                      <a:r>
                        <a:rPr lang="zh-CN" altLang="en-US" sz="1500" u="none" strike="noStrike">
                          <a:effectLst/>
                          <a:latin typeface="华文楷体" panose="02010600040101010101" pitchFamily="2" charset="-122"/>
                          <a:ea typeface="华文楷体" panose="02010600040101010101" pitchFamily="2" charset="-122"/>
                        </a:rPr>
                        <a:t>高新技术企业所得税减免政策</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高新技术企业，减按</a:t>
                      </a:r>
                      <a:r>
                        <a:rPr lang="en-US" altLang="zh-CN" sz="1500" b="1" u="none" strike="noStrike" dirty="0">
                          <a:solidFill>
                            <a:srgbClr val="FF0000"/>
                          </a:solidFill>
                          <a:effectLst/>
                          <a:latin typeface="华文楷体" panose="02010600040101010101" pitchFamily="2" charset="-122"/>
                          <a:ea typeface="华文楷体" panose="02010600040101010101" pitchFamily="2" charset="-122"/>
                        </a:rPr>
                        <a:t>15%</a:t>
                      </a:r>
                      <a:r>
                        <a:rPr lang="zh-CN" altLang="en-US" sz="1500" u="none" strike="noStrike" dirty="0">
                          <a:effectLst/>
                          <a:latin typeface="华文楷体" panose="02010600040101010101" pitchFamily="2" charset="-122"/>
                          <a:ea typeface="华文楷体" panose="02010600040101010101" pitchFamily="2" charset="-122"/>
                        </a:rPr>
                        <a:t>的税率征收企业所得税</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u="none" strike="noStrike" dirty="0" smtClean="0">
                          <a:effectLst/>
                          <a:latin typeface="华文楷体" panose="02010600040101010101" pitchFamily="2" charset="-122"/>
                          <a:ea typeface="华文楷体" panose="02010600040101010101" pitchFamily="2" charset="-122"/>
                        </a:rPr>
                        <a:t>国家高新技术企业经过认定</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en-US" altLang="zh-CN" sz="1500" u="none" strike="noStrike">
                          <a:effectLst/>
                          <a:latin typeface="华文楷体" panose="02010600040101010101" pitchFamily="2" charset="-122"/>
                          <a:ea typeface="华文楷体" panose="02010600040101010101" pitchFamily="2" charset="-122"/>
                        </a:rPr>
                        <a:t>2008</a:t>
                      </a:r>
                      <a:r>
                        <a:rPr lang="zh-CN" altLang="en-US" sz="1500" u="none" strike="noStrike">
                          <a:effectLst/>
                          <a:latin typeface="华文楷体" panose="02010600040101010101" pitchFamily="2" charset="-122"/>
                          <a:ea typeface="华文楷体" panose="02010600040101010101" pitchFamily="2" charset="-122"/>
                        </a:rPr>
                        <a:t>年起，已延续</a:t>
                      </a:r>
                      <a:r>
                        <a:rPr lang="en-US" altLang="zh-CN" sz="1500" u="none" strike="noStrike">
                          <a:effectLst/>
                          <a:latin typeface="华文楷体" panose="02010600040101010101" pitchFamily="2" charset="-122"/>
                          <a:ea typeface="华文楷体" panose="02010600040101010101" pitchFamily="2" charset="-122"/>
                        </a:rPr>
                        <a:t>10</a:t>
                      </a:r>
                      <a:r>
                        <a:rPr lang="zh-CN" altLang="en-US" sz="1500" u="none" strike="noStrike">
                          <a:effectLst/>
                          <a:latin typeface="华文楷体" panose="02010600040101010101" pitchFamily="2" charset="-122"/>
                          <a:ea typeface="华文楷体" panose="02010600040101010101" pitchFamily="2" charset="-122"/>
                        </a:rPr>
                        <a:t>年；</a:t>
                      </a:r>
                      <a:r>
                        <a:rPr lang="en-US" altLang="zh-CN" sz="1500" u="none" strike="noStrike">
                          <a:effectLst/>
                          <a:latin typeface="华文楷体" panose="02010600040101010101" pitchFamily="2" charset="-122"/>
                          <a:ea typeface="华文楷体" panose="02010600040101010101" pitchFamily="2" charset="-122"/>
                        </a:rPr>
                        <a:t>2016</a:t>
                      </a:r>
                      <a:r>
                        <a:rPr lang="zh-CN" altLang="en-US" sz="1500" u="none" strike="noStrike">
                          <a:effectLst/>
                          <a:latin typeface="华文楷体" panose="02010600040101010101" pitchFamily="2" charset="-122"/>
                          <a:ea typeface="华文楷体" panose="02010600040101010101" pitchFamily="2" charset="-122"/>
                        </a:rPr>
                        <a:t>年放宽对中小企业的认定条件和支持的高技术领域</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en-US" altLang="zh-CN" sz="1500" u="none" strike="noStrike">
                          <a:effectLst/>
                          <a:latin typeface="华文楷体" panose="02010600040101010101" pitchFamily="2" charset="-122"/>
                          <a:ea typeface="华文楷体" panose="02010600040101010101" pitchFamily="2" charset="-122"/>
                        </a:rPr>
                        <a:t>《</a:t>
                      </a:r>
                      <a:r>
                        <a:rPr lang="zh-CN" altLang="en-US" sz="1500" u="none" strike="noStrike">
                          <a:effectLst/>
                          <a:latin typeface="华文楷体" panose="02010600040101010101" pitchFamily="2" charset="-122"/>
                          <a:ea typeface="华文楷体" panose="02010600040101010101" pitchFamily="2" charset="-122"/>
                        </a:rPr>
                        <a:t>高新技术企业认定管理办法</a:t>
                      </a:r>
                      <a:r>
                        <a:rPr lang="en-US" altLang="zh-CN" sz="1500" u="none" strike="noStrike">
                          <a:effectLst/>
                          <a:latin typeface="华文楷体" panose="02010600040101010101" pitchFamily="2" charset="-122"/>
                          <a:ea typeface="华文楷体" panose="02010600040101010101" pitchFamily="2" charset="-122"/>
                        </a:rPr>
                        <a:t>》</a:t>
                      </a:r>
                      <a:endParaRPr lang="en-US" altLang="zh-CN"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fontAlgn="ctr"/>
                      <a:r>
                        <a:rPr lang="zh-CN" altLang="en-US" sz="1500" u="none" strike="noStrike">
                          <a:effectLst/>
                          <a:latin typeface="华文楷体" panose="02010600040101010101" pitchFamily="2" charset="-122"/>
                          <a:ea typeface="华文楷体" panose="02010600040101010101" pitchFamily="2" charset="-122"/>
                        </a:rPr>
                        <a:t>　</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r h="1401288">
                <a:tc>
                  <a:txBody>
                    <a:bodyPr/>
                    <a:lstStyle/>
                    <a:p>
                      <a:pPr algn="l" rtl="0" fontAlgn="ctr"/>
                      <a:r>
                        <a:rPr lang="zh-CN" altLang="en-US" sz="1500" u="none" strike="noStrike">
                          <a:effectLst/>
                          <a:latin typeface="华文楷体" panose="02010600040101010101" pitchFamily="2" charset="-122"/>
                          <a:ea typeface="华文楷体" panose="02010600040101010101" pitchFamily="2" charset="-122"/>
                        </a:rPr>
                        <a:t>企业研发活动专用仪器设备加速折旧政策</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可大致这样理解：</a:t>
                      </a:r>
                      <a:endParaRPr lang="zh-CN" altLang="en-US" sz="1500" u="none" strike="noStrike" dirty="0">
                        <a:effectLst/>
                        <a:latin typeface="华文楷体" panose="02010600040101010101" pitchFamily="2" charset="-122"/>
                        <a:ea typeface="华文楷体" panose="02010600040101010101" pitchFamily="2" charset="-122"/>
                      </a:endParaRPr>
                    </a:p>
                    <a:p>
                      <a:pPr algn="l" rtl="0" fontAlgn="ctr"/>
                      <a:r>
                        <a:rPr lang="en-US" altLang="zh-CN" sz="1500" u="none" strike="noStrike" dirty="0">
                          <a:effectLst/>
                          <a:latin typeface="华文楷体" panose="02010600040101010101" pitchFamily="2" charset="-122"/>
                          <a:ea typeface="华文楷体" panose="02010600040101010101" pitchFamily="2" charset="-122"/>
                        </a:rPr>
                        <a:t>1.</a:t>
                      </a:r>
                      <a:r>
                        <a:rPr lang="zh-CN" altLang="en-US" sz="1500" u="none" strike="noStrike" dirty="0">
                          <a:effectLst/>
                          <a:latin typeface="华文楷体" panose="02010600040101010101" pitchFamily="2" charset="-122"/>
                          <a:ea typeface="华文楷体" panose="02010600040101010101" pitchFamily="2" charset="-122"/>
                        </a:rPr>
                        <a:t>企业新购进的仪器设备，单位价值不超过</a:t>
                      </a:r>
                      <a:r>
                        <a:rPr lang="en-US" altLang="zh-CN" sz="1500" b="1" u="none" strike="noStrike" dirty="0">
                          <a:solidFill>
                            <a:srgbClr val="FF0000"/>
                          </a:solidFill>
                          <a:effectLst/>
                          <a:latin typeface="华文楷体" panose="02010600040101010101" pitchFamily="2" charset="-122"/>
                          <a:ea typeface="华文楷体" panose="02010600040101010101" pitchFamily="2" charset="-122"/>
                        </a:rPr>
                        <a:t>500</a:t>
                      </a:r>
                      <a:r>
                        <a:rPr lang="zh-CN" altLang="en-US" sz="1500" u="none" strike="noStrike" dirty="0">
                          <a:effectLst/>
                          <a:latin typeface="华文楷体" panose="02010600040101010101" pitchFamily="2" charset="-122"/>
                          <a:ea typeface="华文楷体" panose="02010600040101010101" pitchFamily="2" charset="-122"/>
                        </a:rPr>
                        <a:t>万元的，允许</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一次性</a:t>
                      </a:r>
                      <a:r>
                        <a:rPr lang="zh-CN" altLang="en-US" sz="1500" u="none" strike="noStrike" dirty="0">
                          <a:effectLst/>
                          <a:latin typeface="华文楷体" panose="02010600040101010101" pitchFamily="2" charset="-122"/>
                          <a:ea typeface="华文楷体" panose="02010600040101010101" pitchFamily="2" charset="-122"/>
                        </a:rPr>
                        <a:t>计入当期成本费用在计算应纳税所得额时</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扣除</a:t>
                      </a:r>
                      <a:r>
                        <a:rPr lang="zh-CN" altLang="en-US" sz="1500" u="none" strike="noStrike" dirty="0">
                          <a:effectLst/>
                          <a:latin typeface="华文楷体" panose="02010600040101010101" pitchFamily="2" charset="-122"/>
                          <a:ea typeface="华文楷体" panose="02010600040101010101" pitchFamily="2" charset="-122"/>
                        </a:rPr>
                        <a:t>，不再分年度计算折旧；超过</a:t>
                      </a:r>
                      <a:r>
                        <a:rPr lang="en-US" altLang="zh-CN" sz="1500" b="1" u="none" strike="noStrike" dirty="0">
                          <a:solidFill>
                            <a:srgbClr val="FF0000"/>
                          </a:solidFill>
                          <a:effectLst/>
                          <a:latin typeface="华文楷体" panose="02010600040101010101" pitchFamily="2" charset="-122"/>
                          <a:ea typeface="华文楷体" panose="02010600040101010101" pitchFamily="2" charset="-122"/>
                        </a:rPr>
                        <a:t>500</a:t>
                      </a:r>
                      <a:r>
                        <a:rPr lang="zh-CN" altLang="en-US" sz="1500" u="none" strike="noStrike" dirty="0">
                          <a:effectLst/>
                          <a:latin typeface="华文楷体" panose="02010600040101010101" pitchFamily="2" charset="-122"/>
                          <a:ea typeface="华文楷体" panose="02010600040101010101" pitchFamily="2" charset="-122"/>
                        </a:rPr>
                        <a:t>万的可</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加速</a:t>
                      </a:r>
                      <a:r>
                        <a:rPr lang="zh-CN" altLang="en-US" sz="1500" b="1" u="none" strike="noStrike" dirty="0" smtClean="0">
                          <a:solidFill>
                            <a:srgbClr val="FF0000"/>
                          </a:solidFill>
                          <a:effectLst/>
                          <a:latin typeface="华文楷体" panose="02010600040101010101" pitchFamily="2" charset="-122"/>
                          <a:ea typeface="华文楷体" panose="02010600040101010101" pitchFamily="2" charset="-122"/>
                        </a:rPr>
                        <a:t>折旧</a:t>
                      </a:r>
                      <a:endParaRPr lang="zh-CN" altLang="en-US" sz="1500" u="none" strike="noStrike" dirty="0">
                        <a:effectLst/>
                        <a:latin typeface="华文楷体" panose="02010600040101010101" pitchFamily="2" charset="-122"/>
                        <a:ea typeface="华文楷体" panose="02010600040101010101" pitchFamily="2" charset="-122"/>
                      </a:endParaRPr>
                    </a:p>
                    <a:p>
                      <a:pPr algn="l" rtl="0" fontAlgn="ctr"/>
                      <a:r>
                        <a:rPr lang="en-US" altLang="zh-CN" sz="1500" u="none" strike="noStrike" dirty="0">
                          <a:effectLst/>
                          <a:latin typeface="华文楷体" panose="02010600040101010101" pitchFamily="2" charset="-122"/>
                          <a:ea typeface="华文楷体" panose="02010600040101010101" pitchFamily="2" charset="-122"/>
                        </a:rPr>
                        <a:t>2.</a:t>
                      </a:r>
                      <a:r>
                        <a:rPr lang="zh-CN" altLang="en-US" sz="1500" u="none" strike="noStrike" dirty="0">
                          <a:effectLst/>
                          <a:latin typeface="华文楷体" panose="02010600040101010101" pitchFamily="2" charset="-122"/>
                          <a:ea typeface="华文楷体" panose="02010600040101010101" pitchFamily="2" charset="-122"/>
                        </a:rPr>
                        <a:t>制造业企业针对</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所有</a:t>
                      </a:r>
                      <a:r>
                        <a:rPr lang="zh-CN" altLang="en-US" sz="1500" u="none" strike="noStrike" dirty="0">
                          <a:effectLst/>
                          <a:latin typeface="华文楷体" panose="02010600040101010101" pitchFamily="2" charset="-122"/>
                          <a:ea typeface="华文楷体" panose="02010600040101010101" pitchFamily="2" charset="-122"/>
                        </a:rPr>
                        <a:t>新购仪器设备，其他行业</a:t>
                      </a:r>
                      <a:r>
                        <a:rPr lang="zh-CN" altLang="en-US" sz="1500" u="none" strike="noStrike" dirty="0" smtClean="0">
                          <a:effectLst/>
                          <a:latin typeface="华文楷体" panose="02010600040101010101" pitchFamily="2" charset="-122"/>
                          <a:ea typeface="华文楷体" panose="02010600040101010101" pitchFamily="2" charset="-122"/>
                        </a:rPr>
                        <a:t>企业针对</a:t>
                      </a:r>
                      <a:r>
                        <a:rPr lang="zh-CN" altLang="en-US" sz="1500" b="1" u="none" strike="noStrike" dirty="0" smtClean="0">
                          <a:solidFill>
                            <a:srgbClr val="FF0000"/>
                          </a:solidFill>
                          <a:effectLst/>
                          <a:latin typeface="华文楷体" panose="02010600040101010101" pitchFamily="2" charset="-122"/>
                          <a:ea typeface="华文楷体" panose="02010600040101010101" pitchFamily="2" charset="-122"/>
                        </a:rPr>
                        <a:t>用于</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研发</a:t>
                      </a:r>
                      <a:r>
                        <a:rPr lang="zh-CN" altLang="en-US" sz="1500" u="none" strike="noStrike" dirty="0">
                          <a:effectLst/>
                          <a:latin typeface="华文楷体" panose="02010600040101010101" pitchFamily="2" charset="-122"/>
                          <a:ea typeface="华文楷体" panose="02010600040101010101" pitchFamily="2" charset="-122"/>
                        </a:rPr>
                        <a:t>的新购仪器设备</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u="none" strike="noStrike" dirty="0">
                          <a:effectLst/>
                          <a:latin typeface="华文楷体" panose="02010600040101010101" pitchFamily="2" charset="-122"/>
                          <a:ea typeface="华文楷体" panose="02010600040101010101" pitchFamily="2" charset="-122"/>
                        </a:rPr>
                        <a:t>制造业</a:t>
                      </a:r>
                      <a:r>
                        <a:rPr lang="en-US" altLang="zh-CN" sz="1500" u="none" strike="noStrike" dirty="0">
                          <a:effectLst/>
                          <a:latin typeface="华文楷体" panose="02010600040101010101" pitchFamily="2" charset="-122"/>
                          <a:ea typeface="华文楷体" panose="02010600040101010101" pitchFamily="2" charset="-122"/>
                        </a:rPr>
                        <a:t>/</a:t>
                      </a:r>
                      <a:r>
                        <a:rPr lang="zh-CN" altLang="en-US" sz="1500" u="none" strike="noStrike" dirty="0">
                          <a:effectLst/>
                          <a:latin typeface="华文楷体" panose="02010600040101010101" pitchFamily="2" charset="-122"/>
                          <a:ea typeface="华文楷体" panose="02010600040101010101" pitchFamily="2" charset="-122"/>
                        </a:rPr>
                        <a:t>非制造业企业</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固定资产加速折旧由最开始六个行业四个领域扩展到全部制造业；允许一次性扣除的条件也从</a:t>
                      </a:r>
                      <a:r>
                        <a:rPr lang="en-US" altLang="zh-CN" sz="1500" u="none" strike="noStrike" dirty="0">
                          <a:effectLst/>
                          <a:latin typeface="华文楷体" panose="02010600040101010101" pitchFamily="2" charset="-122"/>
                          <a:ea typeface="华文楷体" panose="02010600040101010101" pitchFamily="2" charset="-122"/>
                        </a:rPr>
                        <a:t>100</a:t>
                      </a:r>
                      <a:r>
                        <a:rPr lang="zh-CN" altLang="en-US" sz="1500" u="none" strike="noStrike" dirty="0">
                          <a:effectLst/>
                          <a:latin typeface="华文楷体" panose="02010600040101010101" pitchFamily="2" charset="-122"/>
                          <a:ea typeface="华文楷体" panose="02010600040101010101" pitchFamily="2" charset="-122"/>
                        </a:rPr>
                        <a:t>万提高到</a:t>
                      </a:r>
                      <a:r>
                        <a:rPr lang="en-US" altLang="zh-CN" sz="1500" u="none" strike="noStrike" dirty="0">
                          <a:effectLst/>
                          <a:latin typeface="华文楷体" panose="02010600040101010101" pitchFamily="2" charset="-122"/>
                          <a:ea typeface="华文楷体" panose="02010600040101010101" pitchFamily="2" charset="-122"/>
                        </a:rPr>
                        <a:t>500</a:t>
                      </a:r>
                      <a:r>
                        <a:rPr lang="zh-CN" altLang="en-US" sz="1500" u="none" strike="noStrike" dirty="0">
                          <a:effectLst/>
                          <a:latin typeface="华文楷体" panose="02010600040101010101" pitchFamily="2" charset="-122"/>
                          <a:ea typeface="华文楷体" panose="02010600040101010101" pitchFamily="2" charset="-122"/>
                        </a:rPr>
                        <a:t>万</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a:effectLst/>
                          <a:latin typeface="华文楷体" panose="02010600040101010101" pitchFamily="2" charset="-122"/>
                          <a:ea typeface="华文楷体" panose="02010600040101010101" pitchFamily="2" charset="-122"/>
                        </a:rPr>
                        <a:t>财税</a:t>
                      </a:r>
                      <a:r>
                        <a:rPr lang="en-US" altLang="zh-CN" sz="1500" u="none" strike="noStrike">
                          <a:effectLst/>
                          <a:latin typeface="华文楷体" panose="02010600040101010101" pitchFamily="2" charset="-122"/>
                          <a:ea typeface="华文楷体" panose="02010600040101010101" pitchFamily="2" charset="-122"/>
                        </a:rPr>
                        <a:t>〔2014〕75</a:t>
                      </a:r>
                      <a:r>
                        <a:rPr lang="zh-CN" altLang="en-US" sz="1500" u="none" strike="noStrike">
                          <a:effectLst/>
                          <a:latin typeface="华文楷体" panose="02010600040101010101" pitchFamily="2" charset="-122"/>
                          <a:ea typeface="华文楷体" panose="02010600040101010101" pitchFamily="2" charset="-122"/>
                        </a:rPr>
                        <a:t>号、财税</a:t>
                      </a:r>
                      <a:r>
                        <a:rPr lang="en-US" altLang="zh-CN" sz="1500" u="none" strike="noStrike">
                          <a:effectLst/>
                          <a:latin typeface="华文楷体" panose="02010600040101010101" pitchFamily="2" charset="-122"/>
                          <a:ea typeface="华文楷体" panose="02010600040101010101" pitchFamily="2" charset="-122"/>
                        </a:rPr>
                        <a:t>〔2015〕106</a:t>
                      </a:r>
                      <a:r>
                        <a:rPr lang="zh-CN" altLang="en-US" sz="1500" u="none" strike="noStrike">
                          <a:effectLst/>
                          <a:latin typeface="华文楷体" panose="02010600040101010101" pitchFamily="2" charset="-122"/>
                          <a:ea typeface="华文楷体" panose="02010600040101010101" pitchFamily="2" charset="-122"/>
                        </a:rPr>
                        <a:t>号、财税</a:t>
                      </a:r>
                      <a:r>
                        <a:rPr lang="en-US" altLang="zh-CN" sz="1500" u="none" strike="noStrike">
                          <a:effectLst/>
                          <a:latin typeface="华文楷体" panose="02010600040101010101" pitchFamily="2" charset="-122"/>
                          <a:ea typeface="华文楷体" panose="02010600040101010101" pitchFamily="2" charset="-122"/>
                        </a:rPr>
                        <a:t>〔2018〕54</a:t>
                      </a:r>
                      <a:r>
                        <a:rPr lang="zh-CN" altLang="en-US" sz="1500" u="none" strike="noStrike">
                          <a:effectLst/>
                          <a:latin typeface="华文楷体" panose="02010600040101010101" pitchFamily="2" charset="-122"/>
                          <a:ea typeface="华文楷体" panose="02010600040101010101" pitchFamily="2" charset="-122"/>
                        </a:rPr>
                        <a:t>号、公告</a:t>
                      </a:r>
                      <a:r>
                        <a:rPr lang="en-US" altLang="zh-CN" sz="1500" u="none" strike="noStrike">
                          <a:effectLst/>
                          <a:latin typeface="华文楷体" panose="02010600040101010101" pitchFamily="2" charset="-122"/>
                          <a:ea typeface="华文楷体" panose="02010600040101010101" pitchFamily="2" charset="-122"/>
                        </a:rPr>
                        <a:t>2019</a:t>
                      </a:r>
                      <a:r>
                        <a:rPr lang="zh-CN" altLang="en-US" sz="1500" u="none" strike="noStrike">
                          <a:effectLst/>
                          <a:latin typeface="华文楷体" panose="02010600040101010101" pitchFamily="2" charset="-122"/>
                          <a:ea typeface="华文楷体" panose="02010600040101010101" pitchFamily="2" charset="-122"/>
                        </a:rPr>
                        <a:t>年第</a:t>
                      </a:r>
                      <a:r>
                        <a:rPr lang="en-US" altLang="zh-CN" sz="1500" u="none" strike="noStrike">
                          <a:effectLst/>
                          <a:latin typeface="华文楷体" panose="02010600040101010101" pitchFamily="2" charset="-122"/>
                          <a:ea typeface="华文楷体" panose="02010600040101010101" pitchFamily="2" charset="-122"/>
                        </a:rPr>
                        <a:t>66</a:t>
                      </a:r>
                      <a:r>
                        <a:rPr lang="zh-CN" altLang="en-US" sz="1500" u="none" strike="noStrike">
                          <a:effectLst/>
                          <a:latin typeface="华文楷体" panose="02010600040101010101" pitchFamily="2" charset="-122"/>
                          <a:ea typeface="华文楷体" panose="02010600040101010101" pitchFamily="2" charset="-122"/>
                        </a:rPr>
                        <a:t>号</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a:effectLst/>
                          <a:latin typeface="华文楷体" panose="02010600040101010101" pitchFamily="2" charset="-122"/>
                          <a:ea typeface="华文楷体" panose="02010600040101010101" pitchFamily="2" charset="-122"/>
                        </a:rPr>
                        <a:t>发布公告由原来的</a:t>
                      </a:r>
                      <a:r>
                        <a:rPr lang="en-US" altLang="zh-CN" sz="1500" u="none" strike="noStrike">
                          <a:effectLst/>
                          <a:latin typeface="华文楷体" panose="02010600040101010101" pitchFamily="2" charset="-122"/>
                          <a:ea typeface="华文楷体" panose="02010600040101010101" pitchFamily="2" charset="-122"/>
                        </a:rPr>
                        <a:t>6</a:t>
                      </a:r>
                      <a:r>
                        <a:rPr lang="zh-CN" altLang="en-US" sz="1500" u="none" strike="noStrike">
                          <a:effectLst/>
                          <a:latin typeface="华文楷体" panose="02010600040101010101" pitchFamily="2" charset="-122"/>
                          <a:ea typeface="华文楷体" panose="02010600040101010101" pitchFamily="2" charset="-122"/>
                        </a:rPr>
                        <a:t>行业</a:t>
                      </a:r>
                      <a:r>
                        <a:rPr lang="en-US" altLang="zh-CN" sz="1500" u="none" strike="noStrike">
                          <a:effectLst/>
                          <a:latin typeface="华文楷体" panose="02010600040101010101" pitchFamily="2" charset="-122"/>
                          <a:ea typeface="华文楷体" panose="02010600040101010101" pitchFamily="2" charset="-122"/>
                        </a:rPr>
                        <a:t>4</a:t>
                      </a:r>
                      <a:r>
                        <a:rPr lang="zh-CN" altLang="en-US" sz="1500" u="none" strike="noStrike">
                          <a:effectLst/>
                          <a:latin typeface="华文楷体" panose="02010600040101010101" pitchFamily="2" charset="-122"/>
                          <a:ea typeface="华文楷体" panose="02010600040101010101" pitchFamily="2" charset="-122"/>
                        </a:rPr>
                        <a:t>领域扩展到全部制造业</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r h="1097469">
                <a:tc>
                  <a:txBody>
                    <a:bodyPr/>
                    <a:lstStyle/>
                    <a:p>
                      <a:pPr algn="l" rtl="0" fontAlgn="ctr"/>
                      <a:r>
                        <a:rPr lang="zh-CN" altLang="en-US" sz="1500" u="none" strike="noStrike">
                          <a:effectLst/>
                          <a:latin typeface="华文楷体" panose="02010600040101010101" pitchFamily="2" charset="-122"/>
                          <a:ea typeface="华文楷体" panose="02010600040101010101" pitchFamily="2" charset="-122"/>
                        </a:rPr>
                        <a:t>技术转让、技术开发收入免征增值税和技术转让减免所得税优惠政策</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对单位和个人提供技术转让、技术开发和与之相关的技术咨询、技术服务，免征</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增值税</a:t>
                      </a:r>
                      <a:r>
                        <a:rPr lang="zh-CN" altLang="en-US" sz="1500" u="none" strike="noStrike" dirty="0">
                          <a:effectLst/>
                          <a:latin typeface="华文楷体" panose="02010600040101010101" pitchFamily="2" charset="-122"/>
                          <a:ea typeface="华文楷体" panose="02010600040101010101" pitchFamily="2" charset="-122"/>
                        </a:rPr>
                        <a:t>；居民企业技术转让所得不超过</a:t>
                      </a:r>
                      <a:r>
                        <a:rPr lang="en-US" altLang="zh-CN" sz="1500" b="1" u="none" strike="noStrike" dirty="0">
                          <a:solidFill>
                            <a:srgbClr val="FF0000"/>
                          </a:solidFill>
                          <a:effectLst/>
                          <a:latin typeface="华文楷体" panose="02010600040101010101" pitchFamily="2" charset="-122"/>
                          <a:ea typeface="华文楷体" panose="02010600040101010101" pitchFamily="2" charset="-122"/>
                        </a:rPr>
                        <a:t>500</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万元</a:t>
                      </a:r>
                      <a:r>
                        <a:rPr lang="zh-CN" altLang="en-US" sz="1500" u="none" strike="noStrike" dirty="0">
                          <a:effectLst/>
                          <a:latin typeface="华文楷体" panose="02010600040101010101" pitchFamily="2" charset="-122"/>
                          <a:ea typeface="华文楷体" panose="02010600040101010101" pitchFamily="2" charset="-122"/>
                        </a:rPr>
                        <a:t>的部分，免征企业所得税；超过</a:t>
                      </a:r>
                      <a:r>
                        <a:rPr lang="en-US" altLang="zh-CN" sz="1500" u="none" strike="noStrike" dirty="0">
                          <a:effectLst/>
                          <a:latin typeface="华文楷体" panose="02010600040101010101" pitchFamily="2" charset="-122"/>
                          <a:ea typeface="华文楷体" panose="02010600040101010101" pitchFamily="2" charset="-122"/>
                        </a:rPr>
                        <a:t>500</a:t>
                      </a:r>
                      <a:r>
                        <a:rPr lang="zh-CN" altLang="en-US" sz="1500" u="none" strike="noStrike" dirty="0">
                          <a:effectLst/>
                          <a:latin typeface="华文楷体" panose="02010600040101010101" pitchFamily="2" charset="-122"/>
                          <a:ea typeface="华文楷体" panose="02010600040101010101" pitchFamily="2" charset="-122"/>
                        </a:rPr>
                        <a:t>万元的部分，减半征收企业所得税</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u="none" strike="noStrike" dirty="0" smtClean="0">
                          <a:effectLst/>
                          <a:latin typeface="华文楷体" panose="02010600040101010101" pitchFamily="2" charset="-122"/>
                          <a:ea typeface="华文楷体" panose="02010600040101010101" pitchFamily="2" charset="-122"/>
                        </a:rPr>
                        <a:t>技术</a:t>
                      </a:r>
                      <a:r>
                        <a:rPr lang="zh-CN" altLang="en-US" sz="1500" u="none" strike="noStrike" dirty="0">
                          <a:effectLst/>
                          <a:latin typeface="华文楷体" panose="02010600040101010101" pitchFamily="2" charset="-122"/>
                          <a:ea typeface="华文楷体" panose="02010600040101010101" pitchFamily="2" charset="-122"/>
                        </a:rPr>
                        <a:t>转让等的</a:t>
                      </a:r>
                      <a:r>
                        <a:rPr lang="zh-CN" altLang="en-US" sz="1500" u="none" strike="noStrike" dirty="0" smtClean="0">
                          <a:effectLst/>
                          <a:latin typeface="华文楷体" panose="02010600040101010101" pitchFamily="2" charset="-122"/>
                          <a:ea typeface="华文楷体" panose="02010600040101010101" pitchFamily="2" charset="-122"/>
                        </a:rPr>
                        <a:t>纳税人及居民</a:t>
                      </a:r>
                      <a:r>
                        <a:rPr lang="zh-CN" altLang="en-US" sz="1500" u="none" strike="noStrike" dirty="0">
                          <a:effectLst/>
                          <a:latin typeface="华文楷体" panose="02010600040101010101" pitchFamily="2" charset="-122"/>
                          <a:ea typeface="华文楷体" panose="02010600040101010101" pitchFamily="2" charset="-122"/>
                        </a:rPr>
                        <a:t>企业</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fontAlgn="ctr"/>
                      <a:r>
                        <a:rPr lang="zh-CN" altLang="en-US" sz="1500" u="none" strike="noStrike" dirty="0">
                          <a:effectLst/>
                          <a:latin typeface="华文楷体" panose="02010600040101010101" pitchFamily="2" charset="-122"/>
                          <a:ea typeface="华文楷体" panose="02010600040101010101" pitchFamily="2" charset="-122"/>
                        </a:rPr>
                        <a:t>　</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财税</a:t>
                      </a:r>
                      <a:r>
                        <a:rPr lang="en-US" altLang="zh-CN" sz="1500" u="none" strike="noStrike" dirty="0">
                          <a:effectLst/>
                          <a:latin typeface="华文楷体" panose="02010600040101010101" pitchFamily="2" charset="-122"/>
                          <a:ea typeface="华文楷体" panose="02010600040101010101" pitchFamily="2" charset="-122"/>
                        </a:rPr>
                        <a:t>〔2016〕36</a:t>
                      </a:r>
                      <a:r>
                        <a:rPr lang="zh-CN" altLang="en-US" sz="1500" u="none" strike="noStrike" dirty="0">
                          <a:effectLst/>
                          <a:latin typeface="华文楷体" panose="02010600040101010101" pitchFamily="2" charset="-122"/>
                          <a:ea typeface="华文楷体" panose="02010600040101010101" pitchFamily="2" charset="-122"/>
                        </a:rPr>
                        <a:t>号</a:t>
                      </a:r>
                      <a:r>
                        <a:rPr lang="zh-CN" altLang="en-US" sz="1500" u="none" strike="noStrike" dirty="0" smtClean="0">
                          <a:effectLst/>
                          <a:latin typeface="华文楷体" panose="02010600040101010101" pitchFamily="2" charset="-122"/>
                          <a:ea typeface="华文楷体" panose="02010600040101010101" pitchFamily="2" charset="-122"/>
                        </a:rPr>
                        <a:t>；相关</a:t>
                      </a:r>
                      <a:r>
                        <a:rPr lang="zh-CN" altLang="en-US" sz="1500" u="none" strike="noStrike" dirty="0">
                          <a:effectLst/>
                          <a:latin typeface="华文楷体" panose="02010600040101010101" pitchFamily="2" charset="-122"/>
                          <a:ea typeface="华文楷体" panose="02010600040101010101" pitchFamily="2" charset="-122"/>
                        </a:rPr>
                        <a:t>技术转让所得减免企业所得税有关</a:t>
                      </a:r>
                      <a:r>
                        <a:rPr lang="zh-CN" altLang="en-US" sz="1500" u="none" strike="noStrike" dirty="0" smtClean="0">
                          <a:effectLst/>
                          <a:latin typeface="华文楷体" panose="02010600040101010101" pitchFamily="2" charset="-122"/>
                          <a:ea typeface="华文楷体" panose="02010600040101010101" pitchFamily="2" charset="-122"/>
                        </a:rPr>
                        <a:t>问题公告</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fontAlgn="ctr"/>
                      <a:r>
                        <a:rPr lang="zh-CN" altLang="en-US" sz="1500" u="none" strike="noStrike">
                          <a:effectLst/>
                          <a:latin typeface="华文楷体" panose="02010600040101010101" pitchFamily="2" charset="-122"/>
                          <a:ea typeface="华文楷体" panose="02010600040101010101" pitchFamily="2" charset="-122"/>
                        </a:rPr>
                        <a:t>　</a:t>
                      </a:r>
                      <a:endParaRPr lang="zh-CN" altLang="en-US" sz="1500" b="0" i="0" u="none" strike="noStrike">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r h="920644">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科技创新进口税收政策</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对科学研究机构、技术开发机构等单位进口国内不能生产或性能不能满足需求的科学研究、科技开发用品，</a:t>
                      </a:r>
                      <a:r>
                        <a:rPr lang="zh-CN" altLang="en-US" sz="1500" b="1" u="none" strike="noStrike" dirty="0">
                          <a:solidFill>
                            <a:srgbClr val="FF0000"/>
                          </a:solidFill>
                          <a:effectLst/>
                          <a:latin typeface="华文楷体" panose="02010600040101010101" pitchFamily="2" charset="-122"/>
                          <a:ea typeface="华文楷体" panose="02010600040101010101" pitchFamily="2" charset="-122"/>
                        </a:rPr>
                        <a:t>免征进口关税和进口环节增值税、消费税</a:t>
                      </a:r>
                      <a:r>
                        <a:rPr lang="zh-CN" altLang="en-US" sz="1500" u="none" strike="noStrike" dirty="0">
                          <a:effectLst/>
                          <a:latin typeface="华文楷体" panose="02010600040101010101" pitchFamily="2" charset="-122"/>
                          <a:ea typeface="华文楷体" panose="02010600040101010101" pitchFamily="2" charset="-122"/>
                        </a:rPr>
                        <a:t>（免税清单）</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ctr" rtl="0" fontAlgn="ctr"/>
                      <a:r>
                        <a:rPr lang="zh-CN" altLang="en-US" sz="1500" u="none" strike="noStrike" dirty="0">
                          <a:effectLst/>
                          <a:latin typeface="华文楷体" panose="02010600040101010101" pitchFamily="2" charset="-122"/>
                          <a:ea typeface="华文楷体" panose="02010600040101010101" pitchFamily="2" charset="-122"/>
                        </a:rPr>
                        <a:t>各类</a:t>
                      </a:r>
                      <a:r>
                        <a:rPr lang="zh-CN" altLang="en-US" sz="1500" u="none" strike="noStrike" dirty="0" smtClean="0">
                          <a:effectLst/>
                          <a:latin typeface="华文楷体" panose="02010600040101010101" pitchFamily="2" charset="-122"/>
                          <a:ea typeface="华文楷体" panose="02010600040101010101" pitchFamily="2" charset="-122"/>
                        </a:rPr>
                        <a:t>院校、机构</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en-US" altLang="zh-CN" sz="1500" u="none" strike="noStrike" dirty="0">
                          <a:effectLst/>
                          <a:latin typeface="华文楷体" panose="02010600040101010101" pitchFamily="2" charset="-122"/>
                          <a:ea typeface="华文楷体" panose="02010600040101010101" pitchFamily="2" charset="-122"/>
                        </a:rPr>
                        <a:t>2016</a:t>
                      </a:r>
                      <a:r>
                        <a:rPr lang="zh-CN" altLang="en-US" sz="1500" u="none" strike="noStrike" dirty="0">
                          <a:effectLst/>
                          <a:latin typeface="华文楷体" panose="02010600040101010101" pitchFamily="2" charset="-122"/>
                          <a:ea typeface="华文楷体" panose="02010600040101010101" pitchFamily="2" charset="-122"/>
                        </a:rPr>
                        <a:t>年到</a:t>
                      </a:r>
                      <a:r>
                        <a:rPr lang="en-US" altLang="zh-CN" sz="1500" u="none" strike="noStrike" dirty="0">
                          <a:effectLst/>
                          <a:latin typeface="华文楷体" panose="02010600040101010101" pitchFamily="2" charset="-122"/>
                          <a:ea typeface="华文楷体" panose="02010600040101010101" pitchFamily="2" charset="-122"/>
                        </a:rPr>
                        <a:t>2020</a:t>
                      </a:r>
                      <a:r>
                        <a:rPr lang="zh-CN" altLang="en-US" sz="1500" u="none" strike="noStrike" dirty="0">
                          <a:effectLst/>
                          <a:latin typeface="华文楷体" panose="02010600040101010101" pitchFamily="2" charset="-122"/>
                          <a:ea typeface="华文楷体" panose="02010600040101010101" pitchFamily="2" charset="-122"/>
                        </a:rPr>
                        <a:t>年有效期</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rtl="0" fontAlgn="ctr"/>
                      <a:r>
                        <a:rPr lang="zh-CN" altLang="en-US" sz="1500" u="none" strike="noStrike" dirty="0">
                          <a:effectLst/>
                          <a:latin typeface="华文楷体" panose="02010600040101010101" pitchFamily="2" charset="-122"/>
                          <a:ea typeface="华文楷体" panose="02010600040101010101" pitchFamily="2" charset="-122"/>
                        </a:rPr>
                        <a:t>财关税</a:t>
                      </a:r>
                      <a:r>
                        <a:rPr lang="en-US" altLang="zh-CN" sz="1500" u="none" strike="noStrike" dirty="0">
                          <a:effectLst/>
                          <a:latin typeface="华文楷体" panose="02010600040101010101" pitchFamily="2" charset="-122"/>
                          <a:ea typeface="华文楷体" panose="02010600040101010101" pitchFamily="2" charset="-122"/>
                        </a:rPr>
                        <a:t>〔2016〕70</a:t>
                      </a:r>
                      <a:r>
                        <a:rPr lang="zh-CN" altLang="en-US" sz="1500" u="none" strike="noStrike" dirty="0">
                          <a:effectLst/>
                          <a:latin typeface="华文楷体" panose="02010600040101010101" pitchFamily="2" charset="-122"/>
                          <a:ea typeface="华文楷体" panose="02010600040101010101" pitchFamily="2" charset="-122"/>
                        </a:rPr>
                        <a:t>号、财关税</a:t>
                      </a:r>
                      <a:r>
                        <a:rPr lang="en-US" altLang="zh-CN" sz="1500" u="none" strike="noStrike" dirty="0">
                          <a:effectLst/>
                          <a:latin typeface="华文楷体" panose="02010600040101010101" pitchFamily="2" charset="-122"/>
                          <a:ea typeface="华文楷体" panose="02010600040101010101" pitchFamily="2" charset="-122"/>
                        </a:rPr>
                        <a:t>〔2016〕72</a:t>
                      </a:r>
                      <a:r>
                        <a:rPr lang="zh-CN" altLang="en-US" sz="1500" u="none" strike="noStrike" dirty="0">
                          <a:effectLst/>
                          <a:latin typeface="华文楷体" panose="02010600040101010101" pitchFamily="2" charset="-122"/>
                          <a:ea typeface="华文楷体" panose="02010600040101010101" pitchFamily="2" charset="-122"/>
                        </a:rPr>
                        <a:t>号</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c>
                  <a:txBody>
                    <a:bodyPr/>
                    <a:lstStyle/>
                    <a:p>
                      <a:pPr algn="l" fontAlgn="ctr"/>
                      <a:r>
                        <a:rPr lang="zh-CN" altLang="en-US" sz="1500" u="none" strike="noStrike" dirty="0">
                          <a:effectLst/>
                          <a:latin typeface="华文楷体" panose="02010600040101010101" pitchFamily="2" charset="-122"/>
                          <a:ea typeface="华文楷体" panose="02010600040101010101" pitchFamily="2" charset="-122"/>
                        </a:rPr>
                        <a:t>　</a:t>
                      </a:r>
                      <a:endParaRPr lang="zh-CN" altLang="en-US" sz="1500" b="0" i="0" u="none" strike="noStrike" dirty="0">
                        <a:solidFill>
                          <a:srgbClr val="000000"/>
                        </a:solidFill>
                        <a:effectLst/>
                        <a:latin typeface="华文楷体" panose="02010600040101010101" pitchFamily="2" charset="-122"/>
                        <a:ea typeface="华文楷体" panose="02010600040101010101" pitchFamily="2" charset="-122"/>
                      </a:endParaRPr>
                    </a:p>
                  </a:txBody>
                  <a:tcPr marL="5071" marR="5071" marT="5071" marB="0" anchor="ct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48485" y="1811020"/>
            <a:ext cx="9875520" cy="445643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计算所得税时，企业研发费用在按规定据实扣除的基础上，在</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2018</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年</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月</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日至</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2020</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年</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12</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月</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31</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日期间，再按照实际发生额的</a:t>
            </a:r>
            <a:r>
              <a:rPr lang="en-US" altLang="zh-CN"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75%</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在税前加计扣除（形成无形资产的，按照无形资产成本的</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175%</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在税前摊销）。</a:t>
            </a:r>
            <a:endPar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endParaRPr>
          </a:p>
          <a:p>
            <a:pPr marL="457200" indent="-457200" algn="l" rtl="0" fontAlgn="ctr">
              <a:buFont typeface="Arial" panose="020B0604020202020204" pitchFamily="34" charset="0"/>
              <a:buChar char="•"/>
            </a:pPr>
            <a:r>
              <a:rPr lang="zh-CN" altLang="en-US" sz="2800" dirty="0">
                <a:latin typeface="黑体" panose="02010609060101010101" pitchFamily="49" charset="-122"/>
                <a:ea typeface="黑体" panose="02010609060101010101" pitchFamily="49" charset="-122"/>
                <a:cs typeface="黑体" panose="02010609060101010101" pitchFamily="49" charset="-122"/>
              </a:rPr>
              <a:t>适用于所有企业。</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享受范围逐步扩大</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负面清单；费用计算口径逐步扩大</a:t>
            </a:r>
            <a:r>
              <a:rPr lang="zh-CN" altLang="en-US" sz="2800" dirty="0" smtClean="0">
                <a:effectLst/>
                <a:latin typeface="黑体" panose="02010609060101010101" pitchFamily="49" charset="-122"/>
                <a:ea typeface="黑体" panose="02010609060101010101" pitchFamily="49" charset="-122"/>
                <a:cs typeface="黑体" panose="02010609060101010101" pitchFamily="49" charset="-122"/>
                <a:sym typeface="+mn-ea"/>
              </a:rPr>
              <a:t>；申报由</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审批制到备案</a:t>
            </a:r>
            <a:r>
              <a:rPr lang="zh-CN" altLang="en-US" sz="2800" dirty="0" smtClean="0">
                <a:effectLst/>
                <a:latin typeface="黑体" panose="02010609060101010101" pitchFamily="49" charset="-122"/>
                <a:ea typeface="黑体" panose="02010609060101010101" pitchFamily="49" charset="-122"/>
                <a:cs typeface="黑体" panose="02010609060101010101" pitchFamily="49" charset="-122"/>
                <a:sym typeface="+mn-ea"/>
              </a:rPr>
              <a:t>制；有效期到</a:t>
            </a:r>
            <a:r>
              <a:rPr lang="en-US" altLang="zh-CN" sz="2800" dirty="0" smtClean="0">
                <a:effectLst/>
                <a:latin typeface="黑体" panose="02010609060101010101" pitchFamily="49" charset="-122"/>
                <a:ea typeface="黑体" panose="02010609060101010101" pitchFamily="49" charset="-122"/>
                <a:cs typeface="黑体" panose="02010609060101010101" pitchFamily="49" charset="-122"/>
                <a:sym typeface="+mn-ea"/>
              </a:rPr>
              <a:t>2020</a:t>
            </a:r>
            <a:r>
              <a:rPr lang="zh-CN" altLang="en-US" sz="2800" dirty="0" smtClean="0">
                <a:effectLst/>
                <a:latin typeface="黑体" panose="02010609060101010101" pitchFamily="49" charset="-122"/>
                <a:ea typeface="黑体" panose="02010609060101010101" pitchFamily="49" charset="-122"/>
                <a:cs typeface="黑体" panose="02010609060101010101" pitchFamily="49" charset="-122"/>
                <a:sym typeface="+mn-ea"/>
              </a:rPr>
              <a:t>年</a:t>
            </a:r>
            <a:endParaRPr lang="zh-CN" altLang="en-US" sz="2800" b="0" i="0" u="none" strike="noStrike" dirty="0" smtClean="0">
              <a:solidFill>
                <a:srgbClr val="000000"/>
              </a:solidFill>
              <a:effectLst/>
              <a:latin typeface="黑体" panose="02010609060101010101" pitchFamily="49" charset="-122"/>
              <a:ea typeface="黑体" panose="02010609060101010101" pitchFamily="49" charset="-122"/>
              <a:cs typeface="黑体" panose="02010609060101010101" pitchFamily="49" charset="-122"/>
              <a:sym typeface="+mn-ea"/>
            </a:endParaRPr>
          </a:p>
          <a:p>
            <a:pPr marL="457200" indent="-457200" algn="l" rtl="0" fontAlgn="ctr">
              <a:buFont typeface="Arial" panose="020B0604020202020204" pitchFamily="34" charset="0"/>
              <a:buChar char="•"/>
            </a:pP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研发费用加计扣除政策执行指引</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endParaRPr>
          </a:p>
          <a:p>
            <a:pPr marL="457200" indent="-457200" algn="l" rtl="0" fontAlgn="ctr">
              <a:buFont typeface="Arial" panose="020B0604020202020204" pitchFamily="34" charset="0"/>
              <a:buChar char="•"/>
            </a:pP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2018</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年发文扣除比例扩大到</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75%</a:t>
            </a:r>
            <a:endParaRPr lang="en-US" altLang="zh-CN" sz="2800" b="0" i="0" u="none" strike="noStrike">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endParaRPr lang="en-US" altLang="zh-CN" sz="2800" b="0" i="0" u="none" strike="noStrike" dirty="0">
              <a:solidFill>
                <a:srgbClr val="000000"/>
              </a:solidFill>
              <a:effectLst/>
              <a:latin typeface="华文楷体" panose="02010600040101010101" pitchFamily="2" charset="-122"/>
              <a:ea typeface="华文楷体" panose="02010600040101010101" pitchFamily="2" charset="-122"/>
            </a:endParaRPr>
          </a:p>
          <a:p>
            <a:pPr algn="l" rtl="0"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134235" y="1477010"/>
            <a:ext cx="6109970" cy="58293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企业研发费用加计扣除税收优惠政策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811020"/>
            <a:ext cx="9875520" cy="292290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高新技术企业，减按</a:t>
            </a:r>
            <a:r>
              <a:rPr lang="en-US" altLang="zh-CN"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15%</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的税率征收企业所得税</a:t>
            </a:r>
            <a:endParaRPr lang="zh-CN" altLang="en-US" sz="2800" b="0" i="0" u="none" strike="noStrike" dirty="0">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zh-CN" altLang="en-US" sz="2800" dirty="0" smtClean="0">
                <a:effectLst/>
                <a:latin typeface="黑体" panose="02010609060101010101" pitchFamily="49" charset="-122"/>
                <a:ea typeface="黑体" panose="02010609060101010101" pitchFamily="49" charset="-122"/>
                <a:cs typeface="黑体" panose="02010609060101010101" pitchFamily="49" charset="-122"/>
                <a:sym typeface="+mn-ea"/>
              </a:rPr>
              <a:t>国家高新技术企业经过认定</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2008</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年起，已延续</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10</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年；</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2016</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年放宽对中小企业的认定条件和支持的高技术领域</a:t>
            </a:r>
            <a:endParaRPr lang="zh-CN" altLang="en-US" sz="2800" b="0" i="0" u="none" strike="noStrike">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高新技术企业认定管理办法</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800" b="0" i="0" u="none" strike="noStrike">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endParaRPr lang="en-US" altLang="zh-CN" sz="2800" b="0" i="0" u="none" strike="noStrike" dirty="0">
              <a:solidFill>
                <a:srgbClr val="000000"/>
              </a:solidFill>
              <a:effectLst/>
              <a:latin typeface="华文楷体" panose="02010600040101010101" pitchFamily="2" charset="-122"/>
              <a:ea typeface="华文楷体" panose="02010600040101010101" pitchFamily="2" charset="-122"/>
            </a:endParaRPr>
          </a:p>
          <a:p>
            <a:pPr algn="l" rtl="0"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134235" y="1477010"/>
            <a:ext cx="5323205" cy="58293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高新技术企业所得税减免政策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237615"/>
            <a:ext cx="9875520" cy="556196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企业新购进的仪器设备，单位价值不超过</a:t>
            </a:r>
            <a:r>
              <a:rPr lang="en-US" altLang="zh-CN"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500</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万元的，允许</a:t>
            </a:r>
            <a:r>
              <a:rPr lang="zh-CN" altLang="en-US"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一次性</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计入当期成本费用在计算应纳税所得额时</a:t>
            </a:r>
            <a:r>
              <a:rPr lang="zh-CN" altLang="en-US"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扣除</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，不再分年度计算折旧；超过</a:t>
            </a:r>
            <a:r>
              <a:rPr lang="en-US" altLang="zh-CN"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500</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万的可</a:t>
            </a:r>
            <a:r>
              <a:rPr lang="zh-CN" altLang="en-US"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加速</a:t>
            </a:r>
            <a:r>
              <a:rPr lang="zh-CN" altLang="en-US" sz="2800" b="1" dirty="0" smtClean="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折旧</a:t>
            </a:r>
            <a:endParaRPr lang="zh-CN" altLang="en-US" sz="2800" b="1" dirty="0" smtClean="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endParaRPr>
          </a:p>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制造业企业针对</a:t>
            </a:r>
            <a:r>
              <a:rPr lang="zh-CN" altLang="en-US"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所有</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新购仪器设备，其他行业</a:t>
            </a:r>
            <a:r>
              <a:rPr lang="zh-CN" altLang="en-US" sz="2800" dirty="0" smtClean="0">
                <a:effectLst/>
                <a:latin typeface="黑体" panose="02010609060101010101" pitchFamily="49" charset="-122"/>
                <a:ea typeface="黑体" panose="02010609060101010101" pitchFamily="49" charset="-122"/>
                <a:cs typeface="黑体" panose="02010609060101010101" pitchFamily="49" charset="-122"/>
                <a:sym typeface="+mn-ea"/>
              </a:rPr>
              <a:t>企业针对</a:t>
            </a:r>
            <a:r>
              <a:rPr lang="zh-CN" altLang="en-US" sz="2800" b="1" dirty="0" smtClean="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用于</a:t>
            </a:r>
            <a:r>
              <a:rPr lang="zh-CN" altLang="en-US" sz="2800" b="1" dirty="0">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研发</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的新购仪器设备</a:t>
            </a:r>
            <a:endParaRPr lang="zh-CN" altLang="en-US" sz="2800" b="0" i="0" u="none" strike="noStrike" dirty="0">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制造业</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非制造业企业</a:t>
            </a:r>
            <a:endParaRPr lang="zh-CN" altLang="en-US" sz="2800" b="0" i="0" u="none" strike="noStrike" dirty="0">
              <a:solidFill>
                <a:srgbClr val="000000"/>
              </a:solidFill>
              <a:effectLst/>
              <a:latin typeface="黑体" panose="02010609060101010101" pitchFamily="49" charset="-122"/>
              <a:ea typeface="黑体" panose="02010609060101010101" pitchFamily="49" charset="-122"/>
              <a:cs typeface="黑体" panose="02010609060101010101" pitchFamily="49" charset="-122"/>
            </a:endParaRPr>
          </a:p>
          <a:p>
            <a:pPr marL="457200" indent="-457200" algn="l" rtl="0" fontAlgn="ctr">
              <a:buFont typeface="Arial" panose="020B0604020202020204" pitchFamily="34" charset="0"/>
              <a:buChar char="•"/>
            </a:pP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固定资产加速折旧由最开始六个行业四个领域扩展到全部制造业；允许一次性扣除的条件也从</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100</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万提高到</a:t>
            </a:r>
            <a:r>
              <a:rPr lang="en-US" altLang="zh-CN" sz="2800" dirty="0">
                <a:effectLst/>
                <a:latin typeface="黑体" panose="02010609060101010101" pitchFamily="49" charset="-122"/>
                <a:ea typeface="黑体" panose="02010609060101010101" pitchFamily="49" charset="-122"/>
                <a:cs typeface="黑体" panose="02010609060101010101" pitchFamily="49" charset="-122"/>
                <a:sym typeface="+mn-ea"/>
              </a:rPr>
              <a:t>500</a:t>
            </a:r>
            <a:r>
              <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rPr>
              <a:t>万</a:t>
            </a:r>
            <a:endParaRPr lang="zh-CN" altLang="en-US" sz="2800" dirty="0">
              <a:effectLst/>
              <a:latin typeface="黑体" panose="02010609060101010101" pitchFamily="49" charset="-122"/>
              <a:ea typeface="黑体" panose="02010609060101010101" pitchFamily="49" charset="-122"/>
              <a:cs typeface="黑体" panose="02010609060101010101" pitchFamily="49" charset="-122"/>
              <a:sym typeface="+mn-ea"/>
            </a:endParaRPr>
          </a:p>
          <a:p>
            <a:pPr marL="457200" indent="-457200" algn="l" rtl="0" fontAlgn="ctr">
              <a:buFont typeface="Arial" panose="020B0604020202020204" pitchFamily="34" charset="0"/>
              <a:buChar char="•"/>
            </a:pP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财税</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〔2014〕75</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号、财税</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〔2015〕106</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号、财税</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〔2018〕54</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号、公告</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2019</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年第</a:t>
            </a:r>
            <a:r>
              <a:rPr lang="en-US" altLang="zh-CN" sz="2800">
                <a:effectLst/>
                <a:latin typeface="黑体" panose="02010609060101010101" pitchFamily="49" charset="-122"/>
                <a:ea typeface="黑体" panose="02010609060101010101" pitchFamily="49" charset="-122"/>
                <a:cs typeface="黑体" panose="02010609060101010101" pitchFamily="49" charset="-122"/>
                <a:sym typeface="+mn-ea"/>
              </a:rPr>
              <a:t>66</a:t>
            </a:r>
            <a:r>
              <a:rPr lang="zh-CN" altLang="en-US" sz="2800">
                <a:effectLst/>
                <a:latin typeface="黑体" panose="02010609060101010101" pitchFamily="49" charset="-122"/>
                <a:ea typeface="黑体" panose="02010609060101010101" pitchFamily="49" charset="-122"/>
                <a:cs typeface="黑体" panose="02010609060101010101" pitchFamily="49" charset="-122"/>
                <a:sym typeface="+mn-ea"/>
              </a:rPr>
              <a:t>号</a:t>
            </a:r>
            <a:endParaRPr lang="zh-CN" altLang="en-US" sz="2800" b="0" i="0" u="none" strike="noStrike">
              <a:solidFill>
                <a:srgbClr val="000000"/>
              </a:solidFill>
              <a:effectLst/>
              <a:latin typeface="华文楷体" panose="02010600040101010101" pitchFamily="2" charset="-122"/>
              <a:ea typeface="华文楷体" panose="02010600040101010101" pitchFamily="2" charset="-122"/>
            </a:endParaRPr>
          </a:p>
          <a:p>
            <a:pPr marL="457200" indent="-457200" algn="l" rtl="0" fontAlgn="ctr"/>
            <a:endParaRPr lang="en-US" altLang="zh-CN" sz="2800" b="0" i="0" u="none" strike="noStrike" dirty="0">
              <a:solidFill>
                <a:srgbClr val="000000"/>
              </a:solidFill>
              <a:effectLst/>
              <a:latin typeface="华文楷体" panose="02010600040101010101" pitchFamily="2" charset="-122"/>
              <a:ea typeface="华文楷体" panose="02010600040101010101" pitchFamily="2" charset="-122"/>
            </a:endParaRPr>
          </a:p>
          <a:p>
            <a:pPr algn="l" rtl="0"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134235" y="903605"/>
            <a:ext cx="738251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企业研发活动专用仪器设备加速折旧政策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624330"/>
            <a:ext cx="9875520" cy="359981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对单位和个人提供技术转让、技术开发和与之相关的技术咨询、技术服务，免征</a:t>
            </a:r>
            <a:r>
              <a:rPr lang="zh-CN" altLang="en-US" sz="2800" b="1" dirty="0">
                <a:solidFill>
                  <a:srgbClr val="FF0000"/>
                </a:solidFill>
                <a:effectLst/>
                <a:latin typeface="华文楷体" panose="02010600040101010101" pitchFamily="2" charset="-122"/>
                <a:ea typeface="华文楷体" panose="02010600040101010101" pitchFamily="2" charset="-122"/>
                <a:sym typeface="+mn-ea"/>
              </a:rPr>
              <a:t>增值税</a:t>
            </a:r>
            <a:r>
              <a:rPr lang="zh-CN" altLang="en-US" sz="2800" dirty="0">
                <a:effectLst/>
                <a:latin typeface="华文楷体" panose="02010600040101010101" pitchFamily="2" charset="-122"/>
                <a:ea typeface="华文楷体" panose="02010600040101010101" pitchFamily="2" charset="-122"/>
                <a:sym typeface="+mn-ea"/>
              </a:rPr>
              <a:t>；居民企业技术转让所得不超过</a:t>
            </a:r>
            <a:r>
              <a:rPr lang="en-US" altLang="zh-CN" sz="2800" b="1" dirty="0">
                <a:solidFill>
                  <a:srgbClr val="FF0000"/>
                </a:solidFill>
                <a:effectLst/>
                <a:latin typeface="华文楷体" panose="02010600040101010101" pitchFamily="2" charset="-122"/>
                <a:ea typeface="华文楷体" panose="02010600040101010101" pitchFamily="2" charset="-122"/>
                <a:sym typeface="+mn-ea"/>
              </a:rPr>
              <a:t>500</a:t>
            </a:r>
            <a:r>
              <a:rPr lang="zh-CN" altLang="en-US" sz="2800" b="1" dirty="0">
                <a:solidFill>
                  <a:srgbClr val="FF0000"/>
                </a:solidFill>
                <a:effectLst/>
                <a:latin typeface="华文楷体" panose="02010600040101010101" pitchFamily="2" charset="-122"/>
                <a:ea typeface="华文楷体" panose="02010600040101010101" pitchFamily="2" charset="-122"/>
                <a:sym typeface="+mn-ea"/>
              </a:rPr>
              <a:t>万元</a:t>
            </a:r>
            <a:r>
              <a:rPr lang="zh-CN" altLang="en-US" sz="2800" dirty="0">
                <a:effectLst/>
                <a:latin typeface="华文楷体" panose="02010600040101010101" pitchFamily="2" charset="-122"/>
                <a:ea typeface="华文楷体" panose="02010600040101010101" pitchFamily="2" charset="-122"/>
                <a:sym typeface="+mn-ea"/>
              </a:rPr>
              <a:t>的部分，免征企业所得税；超过</a:t>
            </a:r>
            <a:r>
              <a:rPr lang="en-US" altLang="zh-CN" sz="2800" dirty="0">
                <a:effectLst/>
                <a:latin typeface="华文楷体" panose="02010600040101010101" pitchFamily="2" charset="-122"/>
                <a:ea typeface="华文楷体" panose="02010600040101010101" pitchFamily="2" charset="-122"/>
                <a:sym typeface="+mn-ea"/>
              </a:rPr>
              <a:t>500</a:t>
            </a:r>
            <a:r>
              <a:rPr lang="zh-CN" altLang="en-US" sz="2800" dirty="0">
                <a:effectLst/>
                <a:latin typeface="华文楷体" panose="02010600040101010101" pitchFamily="2" charset="-122"/>
                <a:ea typeface="华文楷体" panose="02010600040101010101" pitchFamily="2" charset="-122"/>
                <a:sym typeface="+mn-ea"/>
              </a:rPr>
              <a:t>万元的部分，减半征收企业所得税</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rtl="0" fontAlgn="ctr">
              <a:buFont typeface="Arial" panose="020B0604020202020204" pitchFamily="34" charset="0"/>
              <a:buChar char="•"/>
            </a:pPr>
            <a:r>
              <a:rPr lang="zh-CN" altLang="en-US" sz="2800" dirty="0" smtClean="0">
                <a:effectLst/>
                <a:latin typeface="华文楷体" panose="02010600040101010101" pitchFamily="2" charset="-122"/>
                <a:ea typeface="华文楷体" panose="02010600040101010101" pitchFamily="2" charset="-122"/>
                <a:sym typeface="+mn-ea"/>
              </a:rPr>
              <a:t>技术</a:t>
            </a:r>
            <a:r>
              <a:rPr lang="zh-CN" altLang="en-US" sz="2800" dirty="0">
                <a:effectLst/>
                <a:latin typeface="华文楷体" panose="02010600040101010101" pitchFamily="2" charset="-122"/>
                <a:ea typeface="华文楷体" panose="02010600040101010101" pitchFamily="2" charset="-122"/>
                <a:sym typeface="+mn-ea"/>
              </a:rPr>
              <a:t>转让等的</a:t>
            </a:r>
            <a:r>
              <a:rPr lang="zh-CN" altLang="en-US" sz="2800" dirty="0" smtClean="0">
                <a:effectLst/>
                <a:latin typeface="华文楷体" panose="02010600040101010101" pitchFamily="2" charset="-122"/>
                <a:ea typeface="华文楷体" panose="02010600040101010101" pitchFamily="2" charset="-122"/>
                <a:sym typeface="+mn-ea"/>
              </a:rPr>
              <a:t>纳税人及居民</a:t>
            </a:r>
            <a:r>
              <a:rPr lang="zh-CN" altLang="en-US" sz="2800" dirty="0">
                <a:effectLst/>
                <a:latin typeface="华文楷体" panose="02010600040101010101" pitchFamily="2" charset="-122"/>
                <a:ea typeface="华文楷体" panose="02010600040101010101" pitchFamily="2" charset="-122"/>
                <a:sym typeface="+mn-ea"/>
              </a:rPr>
              <a:t>企业</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财税</a:t>
            </a:r>
            <a:r>
              <a:rPr lang="en-US" altLang="zh-CN" sz="2800" dirty="0">
                <a:effectLst/>
                <a:latin typeface="华文楷体" panose="02010600040101010101" pitchFamily="2" charset="-122"/>
                <a:ea typeface="华文楷体" panose="02010600040101010101" pitchFamily="2" charset="-122"/>
                <a:sym typeface="+mn-ea"/>
              </a:rPr>
              <a:t>〔2016〕36</a:t>
            </a:r>
            <a:r>
              <a:rPr lang="zh-CN" altLang="en-US" sz="2800" dirty="0">
                <a:effectLst/>
                <a:latin typeface="华文楷体" panose="02010600040101010101" pitchFamily="2" charset="-122"/>
                <a:ea typeface="华文楷体" panose="02010600040101010101" pitchFamily="2" charset="-122"/>
                <a:sym typeface="+mn-ea"/>
              </a:rPr>
              <a:t>号</a:t>
            </a:r>
            <a:r>
              <a:rPr lang="zh-CN" altLang="en-US" sz="2800" dirty="0" smtClean="0">
                <a:effectLst/>
                <a:latin typeface="华文楷体" panose="02010600040101010101" pitchFamily="2" charset="-122"/>
                <a:ea typeface="华文楷体" panose="02010600040101010101" pitchFamily="2" charset="-122"/>
                <a:sym typeface="+mn-ea"/>
              </a:rPr>
              <a:t>；相关</a:t>
            </a:r>
            <a:r>
              <a:rPr lang="zh-CN" altLang="en-US" sz="2800" dirty="0">
                <a:effectLst/>
                <a:latin typeface="华文楷体" panose="02010600040101010101" pitchFamily="2" charset="-122"/>
                <a:ea typeface="华文楷体" panose="02010600040101010101" pitchFamily="2" charset="-122"/>
                <a:sym typeface="+mn-ea"/>
              </a:rPr>
              <a:t>技术转让所得减免企业所得税有关</a:t>
            </a:r>
            <a:r>
              <a:rPr lang="zh-CN" altLang="en-US" sz="2800" dirty="0" smtClean="0">
                <a:effectLst/>
                <a:latin typeface="华文楷体" panose="02010600040101010101" pitchFamily="2" charset="-122"/>
                <a:ea typeface="华文楷体" panose="02010600040101010101" pitchFamily="2" charset="-122"/>
                <a:sym typeface="+mn-ea"/>
              </a:rPr>
              <a:t>问题公告</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09140" y="1303655"/>
            <a:ext cx="960882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技术转让、技术开发收入免增值税和技术转让减免所得税</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624330"/>
            <a:ext cx="9875520" cy="322643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对科学研究机构、技术开发机构等单位进口国内不能生产或性能不能满足需求的科学研究、科技开发用品，</a:t>
            </a:r>
            <a:r>
              <a:rPr lang="zh-CN" altLang="en-US" sz="2800" b="1" dirty="0">
                <a:solidFill>
                  <a:srgbClr val="FF0000"/>
                </a:solidFill>
                <a:effectLst/>
                <a:latin typeface="华文楷体" panose="02010600040101010101" pitchFamily="2" charset="-122"/>
                <a:ea typeface="华文楷体" panose="02010600040101010101" pitchFamily="2" charset="-122"/>
                <a:sym typeface="+mn-ea"/>
              </a:rPr>
              <a:t>免征进口关税和进口环节增值税、消费税</a:t>
            </a:r>
            <a:r>
              <a:rPr lang="zh-CN" altLang="en-US" sz="2800" dirty="0">
                <a:effectLst/>
                <a:latin typeface="华文楷体" panose="02010600040101010101" pitchFamily="2" charset="-122"/>
                <a:ea typeface="华文楷体" panose="02010600040101010101" pitchFamily="2" charset="-122"/>
                <a:sym typeface="+mn-ea"/>
              </a:rPr>
              <a:t>（免税清单）</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各类</a:t>
            </a:r>
            <a:r>
              <a:rPr lang="zh-CN" altLang="en-US" sz="2800" dirty="0" smtClean="0">
                <a:effectLst/>
                <a:latin typeface="华文楷体" panose="02010600040101010101" pitchFamily="2" charset="-122"/>
                <a:ea typeface="华文楷体" panose="02010600040101010101" pitchFamily="2" charset="-122"/>
                <a:sym typeface="+mn-ea"/>
              </a:rPr>
              <a:t>院校、机构</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rtl="0" fontAlgn="ctr">
              <a:buFont typeface="Arial" panose="020B0604020202020204" pitchFamily="34" charset="0"/>
              <a:buChar char="•"/>
            </a:pPr>
            <a:r>
              <a:rPr lang="en-US" altLang="zh-CN" sz="2800" dirty="0">
                <a:effectLst/>
                <a:latin typeface="华文楷体" panose="02010600040101010101" pitchFamily="2" charset="-122"/>
                <a:ea typeface="华文楷体" panose="02010600040101010101" pitchFamily="2" charset="-122"/>
                <a:sym typeface="+mn-ea"/>
              </a:rPr>
              <a:t>2016</a:t>
            </a:r>
            <a:r>
              <a:rPr lang="zh-CN" altLang="en-US" sz="2800" dirty="0">
                <a:effectLst/>
                <a:latin typeface="华文楷体" panose="02010600040101010101" pitchFamily="2" charset="-122"/>
                <a:ea typeface="华文楷体" panose="02010600040101010101" pitchFamily="2" charset="-122"/>
                <a:sym typeface="+mn-ea"/>
              </a:rPr>
              <a:t>年到</a:t>
            </a:r>
            <a:r>
              <a:rPr lang="en-US" altLang="zh-CN" sz="2800" dirty="0">
                <a:effectLst/>
                <a:latin typeface="华文楷体" panose="02010600040101010101" pitchFamily="2" charset="-122"/>
                <a:ea typeface="华文楷体" panose="02010600040101010101" pitchFamily="2" charset="-122"/>
                <a:sym typeface="+mn-ea"/>
              </a:rPr>
              <a:t>2020</a:t>
            </a:r>
            <a:r>
              <a:rPr lang="zh-CN" altLang="en-US" sz="2800" dirty="0">
                <a:effectLst/>
                <a:latin typeface="华文楷体" panose="02010600040101010101" pitchFamily="2" charset="-122"/>
                <a:ea typeface="华文楷体" panose="02010600040101010101" pitchFamily="2" charset="-122"/>
                <a:sym typeface="+mn-ea"/>
              </a:rPr>
              <a:t>年有效期</a:t>
            </a:r>
            <a:endParaRPr lang="zh-CN" altLang="en-US" sz="2800" dirty="0">
              <a:effectLst/>
              <a:latin typeface="华文楷体" panose="02010600040101010101" pitchFamily="2" charset="-122"/>
              <a:ea typeface="华文楷体" panose="02010600040101010101" pitchFamily="2" charset="-122"/>
              <a:sym typeface="+mn-ea"/>
            </a:endParaRPr>
          </a:p>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财关税</a:t>
            </a:r>
            <a:r>
              <a:rPr lang="en-US" altLang="zh-CN" sz="2800" dirty="0">
                <a:effectLst/>
                <a:latin typeface="华文楷体" panose="02010600040101010101" pitchFamily="2" charset="-122"/>
                <a:ea typeface="华文楷体" panose="02010600040101010101" pitchFamily="2" charset="-122"/>
                <a:sym typeface="+mn-ea"/>
              </a:rPr>
              <a:t>〔2016〕70</a:t>
            </a:r>
            <a:r>
              <a:rPr lang="zh-CN" altLang="en-US" sz="2800" dirty="0">
                <a:effectLst/>
                <a:latin typeface="华文楷体" panose="02010600040101010101" pitchFamily="2" charset="-122"/>
                <a:ea typeface="华文楷体" panose="02010600040101010101" pitchFamily="2" charset="-122"/>
                <a:sym typeface="+mn-ea"/>
              </a:rPr>
              <a:t>号、财关税</a:t>
            </a:r>
            <a:r>
              <a:rPr lang="en-US" altLang="zh-CN" sz="2800" dirty="0">
                <a:effectLst/>
                <a:latin typeface="华文楷体" panose="02010600040101010101" pitchFamily="2" charset="-122"/>
                <a:ea typeface="华文楷体" panose="02010600040101010101" pitchFamily="2" charset="-122"/>
                <a:sym typeface="+mn-ea"/>
              </a:rPr>
              <a:t>〔2016〕72</a:t>
            </a:r>
            <a:r>
              <a:rPr lang="zh-CN" altLang="en-US" sz="2800" dirty="0">
                <a:effectLst/>
                <a:latin typeface="华文楷体" panose="02010600040101010101" pitchFamily="2" charset="-122"/>
                <a:ea typeface="华文楷体" panose="02010600040101010101" pitchFamily="2" charset="-122"/>
                <a:sym typeface="+mn-ea"/>
              </a:rPr>
              <a:t>号</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rtl="0"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09140" y="1303655"/>
            <a:ext cx="416306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科技创新进口税收政策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灯片编号占位符 1"/>
          <p:cNvSpPr>
            <a:spLocks noGrp="1"/>
          </p:cNvSpPr>
          <p:nvPr>
            <p:ph type="sldNum" sz="quarter" idx="12"/>
          </p:nvPr>
        </p:nvSpPr>
        <p:spPr>
          <a:xfrm>
            <a:off x="9652000" y="6425328"/>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17B424B4-BF6C-4380-94BE-09FB9C23B8FE}" type="slidenum">
              <a:rPr kumimoji="0" lang="zh-CN" altLang="en-US" sz="1400" smtClean="0"/>
            </a:fld>
            <a:endParaRPr kumimoji="0" lang="en-US" altLang="zh-CN" sz="1400" dirty="0" smtClean="0"/>
          </a:p>
        </p:txBody>
      </p:sp>
      <p:sp>
        <p:nvSpPr>
          <p:cNvPr id="12" name="Rectangle 7"/>
          <p:cNvSpPr>
            <a:spLocks noChangeArrowheads="1"/>
          </p:cNvSpPr>
          <p:nvPr/>
        </p:nvSpPr>
        <p:spPr bwMode="auto">
          <a:xfrm>
            <a:off x="1967548" y="813054"/>
            <a:ext cx="9855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1.1 </a:t>
            </a:r>
            <a:r>
              <a:rPr lang="zh-CN" altLang="en-US" b="1" dirty="0" smtClean="0">
                <a:latin typeface="黑体" panose="02010609060101010101" pitchFamily="49" charset="-122"/>
                <a:ea typeface="黑体" panose="02010609060101010101" pitchFamily="49" charset="-122"/>
              </a:rPr>
              <a:t>上报时间</a:t>
            </a:r>
            <a:endParaRPr lang="zh-CN" altLang="en-US" b="1" dirty="0" smtClean="0">
              <a:latin typeface="黑体" panose="02010609060101010101" pitchFamily="49" charset="-122"/>
              <a:ea typeface="黑体" panose="02010609060101010101" pitchFamily="49" charset="-122"/>
            </a:endParaRPr>
          </a:p>
        </p:txBody>
      </p:sp>
      <p:sp>
        <p:nvSpPr>
          <p:cNvPr id="3" name="内容占位符 2"/>
          <p:cNvSpPr>
            <a:spLocks noGrp="1"/>
          </p:cNvSpPr>
          <p:nvPr>
            <p:ph idx="1"/>
          </p:nvPr>
        </p:nvSpPr>
        <p:spPr>
          <a:xfrm>
            <a:off x="1774825" y="1734820"/>
            <a:ext cx="9855200" cy="4114800"/>
          </a:xfrm>
        </p:spPr>
        <p:txBody>
          <a:bodyPr>
            <a:normAutofit/>
          </a:bodyPr>
          <a:p>
            <a:r>
              <a:rPr lang="zh-CN" altLang="en-US" dirty="0" smtClean="0">
                <a:latin typeface="黑体" panose="02010609060101010101" pitchFamily="49" charset="-122"/>
                <a:ea typeface="黑体" panose="02010609060101010101" pitchFamily="49" charset="-122"/>
                <a:cs typeface="黑体" panose="02010609060101010101" pitchFamily="49" charset="-122"/>
              </a:rPr>
              <a:t>调查</a:t>
            </a:r>
            <a:r>
              <a:rPr lang="zh-CN" altLang="en-US" dirty="0">
                <a:latin typeface="黑体" panose="02010609060101010101" pitchFamily="49" charset="-122"/>
                <a:ea typeface="黑体" panose="02010609060101010101" pitchFamily="49" charset="-122"/>
                <a:cs typeface="黑体" panose="02010609060101010101" pitchFamily="49" charset="-122"/>
              </a:rPr>
              <a:t>标准时点为</a:t>
            </a:r>
            <a:r>
              <a:rPr lang="en-US" altLang="zh-CN" dirty="0" smtClean="0">
                <a:latin typeface="黑体" panose="02010609060101010101" pitchFamily="49" charset="-122"/>
                <a:ea typeface="黑体" panose="02010609060101010101" pitchFamily="49" charset="-122"/>
                <a:cs typeface="黑体" panose="02010609060101010101" pitchFamily="49" charset="-122"/>
              </a:rPr>
              <a:t>2019</a:t>
            </a:r>
            <a:r>
              <a:rPr lang="zh-CN" altLang="en-US" dirty="0" smtClean="0">
                <a:latin typeface="黑体" panose="02010609060101010101" pitchFamily="49" charset="-122"/>
                <a:ea typeface="黑体" panose="02010609060101010101" pitchFamily="49" charset="-122"/>
                <a:cs typeface="黑体" panose="02010609060101010101" pitchFamily="49" charset="-122"/>
              </a:rPr>
              <a:t>年</a:t>
            </a:r>
            <a:r>
              <a:rPr lang="en-US" altLang="zh-CN" dirty="0">
                <a:latin typeface="黑体" panose="02010609060101010101" pitchFamily="49" charset="-122"/>
                <a:ea typeface="黑体" panose="02010609060101010101" pitchFamily="49" charset="-122"/>
                <a:cs typeface="黑体" panose="02010609060101010101" pitchFamily="49" charset="-122"/>
              </a:rPr>
              <a:t>12</a:t>
            </a:r>
            <a:r>
              <a:rPr lang="zh-CN" altLang="en-US" dirty="0">
                <a:latin typeface="黑体" panose="02010609060101010101" pitchFamily="49" charset="-122"/>
                <a:ea typeface="黑体" panose="02010609060101010101" pitchFamily="49" charset="-122"/>
                <a:cs typeface="黑体" panose="02010609060101010101" pitchFamily="49" charset="-122"/>
              </a:rPr>
              <a:t>月</a:t>
            </a:r>
            <a:r>
              <a:rPr lang="en-US" altLang="zh-CN" dirty="0">
                <a:latin typeface="黑体" panose="02010609060101010101" pitchFamily="49" charset="-122"/>
                <a:ea typeface="黑体" panose="02010609060101010101" pitchFamily="49" charset="-122"/>
                <a:cs typeface="黑体" panose="02010609060101010101" pitchFamily="49" charset="-122"/>
              </a:rPr>
              <a:t>31</a:t>
            </a:r>
            <a:r>
              <a:rPr lang="zh-CN" altLang="en-US" dirty="0">
                <a:latin typeface="黑体" panose="02010609060101010101" pitchFamily="49" charset="-122"/>
                <a:ea typeface="黑体" panose="02010609060101010101" pitchFamily="49" charset="-122"/>
                <a:cs typeface="黑体" panose="02010609060101010101" pitchFamily="49" charset="-122"/>
              </a:rPr>
              <a:t>日，时期资料为</a:t>
            </a:r>
            <a:r>
              <a:rPr lang="en-US" altLang="zh-CN" dirty="0" smtClean="0">
                <a:latin typeface="黑体" panose="02010609060101010101" pitchFamily="49" charset="-122"/>
                <a:ea typeface="黑体" panose="02010609060101010101" pitchFamily="49" charset="-122"/>
                <a:cs typeface="黑体" panose="02010609060101010101" pitchFamily="49" charset="-122"/>
              </a:rPr>
              <a:t>2019</a:t>
            </a:r>
            <a:r>
              <a:rPr lang="zh-CN" altLang="en-US" dirty="0" smtClean="0">
                <a:latin typeface="黑体" panose="02010609060101010101" pitchFamily="49" charset="-122"/>
                <a:ea typeface="黑体" panose="02010609060101010101" pitchFamily="49" charset="-122"/>
                <a:cs typeface="黑体" panose="02010609060101010101" pitchFamily="49" charset="-122"/>
              </a:rPr>
              <a:t>年度。</a:t>
            </a:r>
            <a:endParaRPr lang="en-US" altLang="zh-CN" dirty="0" smtClean="0">
              <a:latin typeface="黑体" panose="02010609060101010101" pitchFamily="49" charset="-122"/>
              <a:ea typeface="黑体" panose="02010609060101010101" pitchFamily="49" charset="-122"/>
              <a:cs typeface="黑体" panose="02010609060101010101" pitchFamily="49" charset="-122"/>
            </a:endParaRPr>
          </a:p>
          <a:p>
            <a:r>
              <a:rPr lang="en-US" altLang="zh-CN" dirty="0" smtClean="0">
                <a:latin typeface="黑体" panose="02010609060101010101" pitchFamily="49" charset="-122"/>
                <a:ea typeface="黑体" panose="02010609060101010101" pitchFamily="49" charset="-122"/>
                <a:cs typeface="黑体" panose="02010609060101010101" pitchFamily="49" charset="-122"/>
              </a:rPr>
              <a:t>2020</a:t>
            </a:r>
            <a:r>
              <a:rPr lang="zh-CN" altLang="en-US" dirty="0" smtClean="0">
                <a:latin typeface="黑体" panose="02010609060101010101" pitchFamily="49" charset="-122"/>
                <a:ea typeface="黑体" panose="02010609060101010101" pitchFamily="49" charset="-122"/>
                <a:cs typeface="黑体" panose="02010609060101010101" pitchFamily="49" charset="-122"/>
              </a:rPr>
              <a:t>年</a:t>
            </a:r>
            <a:r>
              <a:rPr lang="en-US" altLang="zh-CN" dirty="0">
                <a:latin typeface="黑体" panose="02010609060101010101" pitchFamily="49" charset="-122"/>
                <a:ea typeface="黑体" panose="02010609060101010101" pitchFamily="49" charset="-122"/>
                <a:cs typeface="黑体" panose="02010609060101010101" pitchFamily="49" charset="-122"/>
              </a:rPr>
              <a:t>1</a:t>
            </a:r>
            <a:r>
              <a:rPr lang="zh-CN" altLang="en-US" dirty="0">
                <a:latin typeface="黑体" panose="02010609060101010101" pitchFamily="49" charset="-122"/>
                <a:ea typeface="黑体" panose="02010609060101010101" pitchFamily="49" charset="-122"/>
                <a:cs typeface="黑体" panose="02010609060101010101" pitchFamily="49" charset="-122"/>
              </a:rPr>
              <a:t>月</a:t>
            </a:r>
            <a:r>
              <a:rPr lang="en-US" altLang="zh-CN" dirty="0">
                <a:latin typeface="黑体" panose="02010609060101010101" pitchFamily="49" charset="-122"/>
                <a:ea typeface="黑体" panose="02010609060101010101" pitchFamily="49" charset="-122"/>
                <a:cs typeface="黑体" panose="02010609060101010101" pitchFamily="49" charset="-122"/>
              </a:rPr>
              <a:t>20</a:t>
            </a:r>
            <a:r>
              <a:rPr lang="zh-CN" altLang="en-US" dirty="0">
                <a:latin typeface="黑体" panose="02010609060101010101" pitchFamily="49" charset="-122"/>
                <a:ea typeface="黑体" panose="02010609060101010101" pitchFamily="49" charset="-122"/>
                <a:cs typeface="黑体" panose="02010609060101010101" pitchFamily="49" charset="-122"/>
              </a:rPr>
              <a:t>日</a:t>
            </a:r>
            <a:r>
              <a:rPr lang="en-US" altLang="zh-CN" dirty="0">
                <a:latin typeface="黑体" panose="02010609060101010101" pitchFamily="49" charset="-122"/>
                <a:ea typeface="黑体" panose="02010609060101010101" pitchFamily="49" charset="-122"/>
                <a:cs typeface="黑体" panose="02010609060101010101" pitchFamily="49" charset="-122"/>
              </a:rPr>
              <a:t>0</a:t>
            </a:r>
            <a:r>
              <a:rPr lang="zh-CN" altLang="en-US" dirty="0">
                <a:latin typeface="黑体" panose="02010609060101010101" pitchFamily="49" charset="-122"/>
                <a:ea typeface="黑体" panose="02010609060101010101" pitchFamily="49" charset="-122"/>
                <a:cs typeface="黑体" panose="02010609060101010101" pitchFamily="49" charset="-122"/>
              </a:rPr>
              <a:t>时，网报平台企业端开</a:t>
            </a:r>
            <a:r>
              <a:rPr lang="zh-CN" altLang="en-US" dirty="0" smtClean="0">
                <a:latin typeface="黑体" panose="02010609060101010101" pitchFamily="49" charset="-122"/>
                <a:ea typeface="黑体" panose="02010609060101010101" pitchFamily="49" charset="-122"/>
                <a:cs typeface="黑体" panose="02010609060101010101" pitchFamily="49" charset="-122"/>
              </a:rPr>
              <a:t>网。</a:t>
            </a:r>
            <a:endParaRPr lang="zh-CN" altLang="en-US" dirty="0">
              <a:latin typeface="黑体" panose="02010609060101010101" pitchFamily="49" charset="-122"/>
              <a:ea typeface="黑体" panose="02010609060101010101" pitchFamily="49" charset="-122"/>
              <a:cs typeface="黑体" panose="02010609060101010101" pitchFamily="49" charset="-122"/>
            </a:endParaRPr>
          </a:p>
          <a:p>
            <a:r>
              <a:rPr lang="en-US" altLang="zh-CN" dirty="0" smtClean="0">
                <a:latin typeface="黑体" panose="02010609060101010101" pitchFamily="49" charset="-122"/>
                <a:ea typeface="黑体" panose="02010609060101010101" pitchFamily="49" charset="-122"/>
                <a:cs typeface="黑体" panose="02010609060101010101" pitchFamily="49" charset="-122"/>
              </a:rPr>
              <a:t>2020</a:t>
            </a:r>
            <a:r>
              <a:rPr lang="zh-CN" altLang="en-US" dirty="0" smtClean="0">
                <a:latin typeface="黑体" panose="02010609060101010101" pitchFamily="49" charset="-122"/>
                <a:ea typeface="黑体" panose="02010609060101010101" pitchFamily="49" charset="-122"/>
                <a:cs typeface="黑体" panose="02010609060101010101" pitchFamily="49" charset="-122"/>
              </a:rPr>
              <a:t>年</a:t>
            </a:r>
            <a:r>
              <a:rPr lang="en-US" altLang="zh-CN" dirty="0">
                <a:latin typeface="黑体" panose="02010609060101010101" pitchFamily="49" charset="-122"/>
                <a:ea typeface="黑体" panose="02010609060101010101" pitchFamily="49" charset="-122"/>
                <a:cs typeface="黑体" panose="02010609060101010101" pitchFamily="49" charset="-122"/>
              </a:rPr>
              <a:t>3</a:t>
            </a:r>
            <a:r>
              <a:rPr lang="zh-CN" altLang="en-US" dirty="0">
                <a:latin typeface="黑体" panose="02010609060101010101" pitchFamily="49" charset="-122"/>
                <a:ea typeface="黑体" panose="02010609060101010101" pitchFamily="49" charset="-122"/>
                <a:cs typeface="黑体" panose="02010609060101010101" pitchFamily="49" charset="-122"/>
              </a:rPr>
              <a:t>月</a:t>
            </a:r>
            <a:r>
              <a:rPr lang="en-US" altLang="zh-CN" dirty="0">
                <a:latin typeface="黑体" panose="02010609060101010101" pitchFamily="49" charset="-122"/>
                <a:ea typeface="黑体" panose="02010609060101010101" pitchFamily="49" charset="-122"/>
                <a:cs typeface="黑体" panose="02010609060101010101" pitchFamily="49" charset="-122"/>
              </a:rPr>
              <a:t>10</a:t>
            </a:r>
            <a:r>
              <a:rPr lang="zh-CN" altLang="en-US" dirty="0">
                <a:latin typeface="黑体" panose="02010609060101010101" pitchFamily="49" charset="-122"/>
                <a:ea typeface="黑体" panose="02010609060101010101" pitchFamily="49" charset="-122"/>
                <a:cs typeface="黑体" panose="02010609060101010101" pitchFamily="49" charset="-122"/>
              </a:rPr>
              <a:t>日</a:t>
            </a:r>
            <a:r>
              <a:rPr lang="en-US" altLang="zh-CN" dirty="0">
                <a:latin typeface="黑体" panose="02010609060101010101" pitchFamily="49" charset="-122"/>
                <a:ea typeface="黑体" panose="02010609060101010101" pitchFamily="49" charset="-122"/>
                <a:cs typeface="黑体" panose="02010609060101010101" pitchFamily="49" charset="-122"/>
              </a:rPr>
              <a:t>24</a:t>
            </a:r>
            <a:r>
              <a:rPr lang="zh-CN" altLang="en-US" dirty="0">
                <a:latin typeface="黑体" panose="02010609060101010101" pitchFamily="49" charset="-122"/>
                <a:ea typeface="黑体" panose="02010609060101010101" pitchFamily="49" charset="-122"/>
                <a:cs typeface="黑体" panose="02010609060101010101" pitchFamily="49" charset="-122"/>
              </a:rPr>
              <a:t>时，网报平台企业</a:t>
            </a:r>
            <a:r>
              <a:rPr lang="zh-CN" altLang="en-US" dirty="0" smtClean="0">
                <a:latin typeface="黑体" panose="02010609060101010101" pitchFamily="49" charset="-122"/>
                <a:ea typeface="黑体" panose="02010609060101010101" pitchFamily="49" charset="-122"/>
                <a:cs typeface="黑体" panose="02010609060101010101" pitchFamily="49" charset="-122"/>
              </a:rPr>
              <a:t>端关网。</a:t>
            </a:r>
            <a:endParaRPr lang="zh-CN" altLang="en-US"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8DDCB8D4-1E9A-4385-8D9A-1537D2F8808A}" type="slidenum">
              <a:rPr lang="zh-CN" altLang="en-US" smtClean="0"/>
            </a:fld>
            <a:endParaRPr lang="en-US" altLang="zh-CN"/>
          </a:p>
        </p:txBody>
      </p:sp>
      <p:sp>
        <p:nvSpPr>
          <p:cNvPr id="6" name="文本框 5"/>
          <p:cNvSpPr txBox="1"/>
          <p:nvPr/>
        </p:nvSpPr>
        <p:spPr>
          <a:xfrm>
            <a:off x="5094514" y="0"/>
            <a:ext cx="3336967" cy="461665"/>
          </a:xfrm>
          <a:prstGeom prst="rect">
            <a:avLst/>
          </a:prstGeom>
          <a:noFill/>
        </p:spPr>
        <p:txBody>
          <a:bodyPr wrap="square" rtlCol="0">
            <a:spAutoFit/>
          </a:bodyPr>
          <a:lstStyle/>
          <a:p>
            <a:r>
              <a:rPr lang="zh-CN" altLang="en-US" sz="2400" dirty="0" smtClean="0">
                <a:latin typeface="黑体" panose="02010609060101010101" pitchFamily="49" charset="-122"/>
                <a:ea typeface="黑体" panose="02010609060101010101" pitchFamily="49" charset="-122"/>
              </a:rPr>
              <a:t>其他创新支持政策</a:t>
            </a:r>
            <a:endParaRPr lang="zh-CN" altLang="en-US" sz="2400" dirty="0">
              <a:latin typeface="黑体" panose="02010609060101010101" pitchFamily="49" charset="-122"/>
              <a:ea typeface="黑体" panose="02010609060101010101" pitchFamily="49" charset="-122"/>
            </a:endParaRPr>
          </a:p>
        </p:txBody>
      </p:sp>
      <p:graphicFrame>
        <p:nvGraphicFramePr>
          <p:cNvPr id="3" name="表格 2"/>
          <p:cNvGraphicFramePr>
            <a:graphicFrameLocks noGrp="1"/>
          </p:cNvGraphicFramePr>
          <p:nvPr>
            <p:custDataLst>
              <p:tags r:id="rId1"/>
            </p:custDataLst>
          </p:nvPr>
        </p:nvGraphicFramePr>
        <p:xfrm>
          <a:off x="1413165" y="461667"/>
          <a:ext cx="10778835" cy="6247891"/>
        </p:xfrm>
        <a:graphic>
          <a:graphicData uri="http://schemas.openxmlformats.org/drawingml/2006/table">
            <a:tbl>
              <a:tblPr>
                <a:tableStyleId>{5C22544A-7EE6-4342-B048-85BDC9FD1C3A}</a:tableStyleId>
              </a:tblPr>
              <a:tblGrid>
                <a:gridCol w="1668145"/>
                <a:gridCol w="6240821"/>
                <a:gridCol w="2869869"/>
              </a:tblGrid>
              <a:tr h="325479">
                <a:tc>
                  <a:txBody>
                    <a:bodyPr/>
                    <a:lstStyle/>
                    <a:p>
                      <a:pPr algn="ctr" fontAlgn="ctr"/>
                      <a:r>
                        <a:rPr lang="zh-CN" altLang="en-US" sz="1600" b="1" u="none" strike="noStrike" dirty="0" smtClean="0">
                          <a:effectLst/>
                          <a:latin typeface="华文楷体" panose="02010600040101010101" pitchFamily="2" charset="-122"/>
                          <a:ea typeface="华文楷体" panose="02010600040101010101" pitchFamily="2" charset="-122"/>
                        </a:rPr>
                        <a:t>名 称</a:t>
                      </a:r>
                      <a:endParaRPr lang="zh-CN" altLang="en-US" sz="1600" b="1"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ctr" fontAlgn="ctr"/>
                      <a:r>
                        <a:rPr lang="zh-CN" altLang="en-US" sz="1600" b="1" u="none" strike="noStrike" dirty="0">
                          <a:effectLst/>
                          <a:latin typeface="华文楷体" panose="02010600040101010101" pitchFamily="2" charset="-122"/>
                          <a:ea typeface="华文楷体" panose="02010600040101010101" pitchFamily="2" charset="-122"/>
                        </a:rPr>
                        <a:t>内容涵盖</a:t>
                      </a:r>
                      <a:endParaRPr lang="zh-CN" altLang="en-US" sz="1600" b="1"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ctr" fontAlgn="ctr"/>
                      <a:r>
                        <a:rPr lang="en-US" altLang="zh-CN" sz="1600" b="1" u="none" strike="noStrike" dirty="0">
                          <a:effectLst/>
                          <a:latin typeface="华文楷体" panose="02010600040101010101" pitchFamily="2" charset="-122"/>
                          <a:ea typeface="华文楷体" panose="02010600040101010101" pitchFamily="2" charset="-122"/>
                        </a:rPr>
                        <a:t>2019</a:t>
                      </a:r>
                      <a:r>
                        <a:rPr lang="zh-CN" altLang="en-US" sz="1600" b="1" u="none" strike="noStrike" dirty="0">
                          <a:effectLst/>
                          <a:latin typeface="华文楷体" panose="02010600040101010101" pitchFamily="2" charset="-122"/>
                          <a:ea typeface="华文楷体" panose="02010600040101010101" pitchFamily="2" charset="-122"/>
                        </a:rPr>
                        <a:t>年主要变化</a:t>
                      </a:r>
                      <a:endParaRPr lang="zh-CN" altLang="en-US" sz="1600" b="1"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956506">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鼓励企业吸引和培养人才的相关政策</a:t>
                      </a: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包括支持企业吸引、培养和留住创新人才的政策，符合条件的人才可申办城市入户政策，引进海外优秀人才的政策，激励自主创新的人才评价和奖励制度、鼓励科研人员兼职等，如中办、国办</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关于实行以增加知识价值为导向分配政策的若干意见</a:t>
                      </a:r>
                      <a:r>
                        <a:rPr lang="en-US" altLang="zh-CN" sz="1600" u="none" strike="noStrike" dirty="0">
                          <a:effectLst/>
                          <a:latin typeface="华文楷体" panose="02010600040101010101" pitchFamily="2" charset="-122"/>
                          <a:ea typeface="华文楷体" panose="02010600040101010101" pitchFamily="2" charset="-122"/>
                        </a:rPr>
                        <a:t>》</a:t>
                      </a:r>
                      <a:endParaRPr lang="en-US" altLang="zh-CN"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1431133">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金融支持相关政策 </a:t>
                      </a:r>
                      <a:endParaRPr lang="zh-CN" altLang="en-US"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包括相关的政策性金融贷款、商业性金融贷款、金融服务、创业风险投资、资本市场、保险服务、外汇管理等政策对自主创新的支持等，如银监会</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支持国家重大科技项目政策性金融政策实施细则</a:t>
                      </a:r>
                      <a:r>
                        <a:rPr lang="en-US" altLang="zh-CN" sz="1600" u="none" strike="noStrike" dirty="0" smtClean="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关于商业银行改善和加强对高新技术企业金融服务的指导意见</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；发展改革委等五部委</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关于加强中小企业信用担保体系建设的意见</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，财政部、国家税务总局</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关于实施小微企业普惠性税收减免政策的通知</a:t>
                      </a:r>
                      <a:r>
                        <a:rPr lang="en-US" altLang="zh-CN" sz="1600" u="none" strike="noStrike" dirty="0">
                          <a:effectLst/>
                          <a:latin typeface="华文楷体" panose="02010600040101010101" pitchFamily="2" charset="-122"/>
                          <a:ea typeface="华文楷体" panose="02010600040101010101" pitchFamily="2" charset="-122"/>
                        </a:rPr>
                        <a:t>》</a:t>
                      </a:r>
                      <a:endParaRPr lang="en-US" altLang="zh-CN"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增加并强调</a:t>
                      </a:r>
                      <a:r>
                        <a:rPr lang="en-US" altLang="zh-CN" sz="1600" u="none" strike="noStrike">
                          <a:effectLst/>
                          <a:latin typeface="华文楷体" panose="02010600040101010101" pitchFamily="2" charset="-122"/>
                          <a:ea typeface="华文楷体" panose="02010600040101010101" pitchFamily="2" charset="-122"/>
                        </a:rPr>
                        <a:t>《</a:t>
                      </a:r>
                      <a:r>
                        <a:rPr lang="zh-CN" altLang="en-US" sz="1600" u="none" strike="noStrike">
                          <a:effectLst/>
                          <a:latin typeface="华文楷体" panose="02010600040101010101" pitchFamily="2" charset="-122"/>
                          <a:ea typeface="华文楷体" panose="02010600040101010101" pitchFamily="2" charset="-122"/>
                        </a:rPr>
                        <a:t>关于实施小微企业普惠性税收减免政策的通知</a:t>
                      </a:r>
                      <a:r>
                        <a:rPr lang="en-US" altLang="zh-CN" sz="1600" u="none" strike="noStrike">
                          <a:effectLst/>
                          <a:latin typeface="华文楷体" panose="02010600040101010101" pitchFamily="2" charset="-122"/>
                          <a:ea typeface="华文楷体" panose="02010600040101010101" pitchFamily="2" charset="-122"/>
                        </a:rPr>
                        <a:t>》</a:t>
                      </a:r>
                      <a:endParaRPr lang="en-US" altLang="zh-CN"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956506">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创造和保护知识产权的相关政策</a:t>
                      </a:r>
                      <a:endParaRPr lang="zh-CN" altLang="en-US"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包括对企业申请专利等知识产权保护措施采取补贴、奖励政策，规范知识产权管理，加强对知识产权的法律保护等，如科技部等四部委</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科技计划支持重要技术标准研究与应用的实施细则</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；科技部、财政部</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关于国家科研计划项目研究成果知识产权管理的若干规定</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等</a:t>
                      </a: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endParaRPr lang="zh-CN" altLang="en-US"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956506">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优先发展产业的支持政策</a:t>
                      </a:r>
                      <a:endParaRPr lang="zh-CN" altLang="en-US"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包括鼓励引导发展具有一定技术基础和发展潜力的优势产业、限制低技术产业准入的政策等。如：</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国务院关于加快培育和发展战略性新兴产业的决定</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和</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国务院关于印发进一步鼓励软件产业和集成电路产业发展若干政策的通知</a:t>
                      </a:r>
                      <a:r>
                        <a:rPr lang="en-US" altLang="zh-CN" sz="1600" u="none" strike="noStrike" dirty="0">
                          <a:effectLst/>
                          <a:latin typeface="华文楷体" panose="02010600040101010101" pitchFamily="2" charset="-122"/>
                          <a:ea typeface="华文楷体" panose="02010600040101010101" pitchFamily="2" charset="-122"/>
                        </a:rPr>
                        <a:t>》</a:t>
                      </a:r>
                      <a:endParaRPr lang="en-US" altLang="zh-CN"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增加</a:t>
                      </a:r>
                      <a:r>
                        <a:rPr lang="en-US" altLang="zh-CN" sz="1600" u="none" strike="noStrike">
                          <a:effectLst/>
                          <a:latin typeface="华文楷体" panose="02010600040101010101" pitchFamily="2" charset="-122"/>
                          <a:ea typeface="华文楷体" panose="02010600040101010101" pitchFamily="2" charset="-122"/>
                        </a:rPr>
                        <a:t>《</a:t>
                      </a:r>
                      <a:r>
                        <a:rPr lang="zh-CN" altLang="en-US" sz="1600" u="none" strike="noStrike">
                          <a:effectLst/>
                          <a:latin typeface="华文楷体" panose="02010600040101010101" pitchFamily="2" charset="-122"/>
                          <a:ea typeface="华文楷体" panose="02010600040101010101" pitchFamily="2" charset="-122"/>
                        </a:rPr>
                        <a:t>国务院关于印发进一步鼓励软件产业和集成电路产业发展若干政策的通知</a:t>
                      </a:r>
                      <a:r>
                        <a:rPr lang="en-US" altLang="zh-CN" sz="1600" u="none" strike="noStrike">
                          <a:effectLst/>
                          <a:latin typeface="华文楷体" panose="02010600040101010101" pitchFamily="2" charset="-122"/>
                          <a:ea typeface="华文楷体" panose="02010600040101010101" pitchFamily="2" charset="-122"/>
                        </a:rPr>
                        <a:t>》</a:t>
                      </a:r>
                      <a:endParaRPr lang="en-US" altLang="zh-CN"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956506">
                <a:tc>
                  <a:txBody>
                    <a:bodyPr/>
                    <a:lstStyle/>
                    <a:p>
                      <a:pPr algn="l" fontAlgn="ctr"/>
                      <a:r>
                        <a:rPr lang="zh-CN" altLang="en-US" sz="1600" u="none" strike="noStrike">
                          <a:effectLst/>
                          <a:latin typeface="华文楷体" panose="02010600040101010101" pitchFamily="2" charset="-122"/>
                          <a:ea typeface="华文楷体" panose="02010600040101010101" pitchFamily="2" charset="-122"/>
                        </a:rPr>
                        <a:t>促进科技成果转化的相关政策</a:t>
                      </a:r>
                      <a:endParaRPr lang="zh-CN" altLang="en-US" sz="1600" b="0" i="0" u="none" strike="noStrike">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包括技术转让所得减免企业所得税政策，国有科技型企业股权和分红激励政策，技术入股税收优惠政策，创业投资企业抵扣应纳税所得额政策等</a:t>
                      </a: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增加财政部、税务总局、科技部</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关于科技人员取得职务科技成果转化现金奖励有关个人所得税政策的通知</a:t>
                      </a:r>
                      <a:r>
                        <a:rPr lang="en-US" altLang="zh-CN" sz="1600" u="none" strike="noStrike" dirty="0">
                          <a:effectLst/>
                          <a:latin typeface="华文楷体" panose="02010600040101010101" pitchFamily="2" charset="-122"/>
                          <a:ea typeface="华文楷体" panose="02010600040101010101" pitchFamily="2" charset="-122"/>
                        </a:rPr>
                        <a:t>》</a:t>
                      </a:r>
                      <a:endParaRPr lang="en-US" altLang="zh-CN"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r h="520672">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关于推进大众创业万众</a:t>
                      </a:r>
                      <a:r>
                        <a:rPr lang="zh-CN" altLang="en-US" sz="1600" u="none" strike="noStrike" dirty="0" smtClean="0">
                          <a:effectLst/>
                          <a:latin typeface="华文楷体" panose="02010600040101010101" pitchFamily="2" charset="-122"/>
                          <a:ea typeface="华文楷体" panose="02010600040101010101" pitchFamily="2" charset="-122"/>
                        </a:rPr>
                        <a:t>创新各项</a:t>
                      </a:r>
                      <a:r>
                        <a:rPr lang="zh-CN" altLang="en-US" sz="1600" u="none" strike="noStrike" dirty="0">
                          <a:effectLst/>
                          <a:latin typeface="华文楷体" panose="02010600040101010101" pitchFamily="2" charset="-122"/>
                          <a:ea typeface="华文楷体" panose="02010600040101010101" pitchFamily="2" charset="-122"/>
                        </a:rPr>
                        <a:t>政策</a:t>
                      </a: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主要指国务院和各地方政府、有关部门针对鼓励大众创业、万众创新所出台的一系列相关政策。</a:t>
                      </a:r>
                      <a:endParaRPr lang="zh-CN" altLang="en-US"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c>
                  <a:txBody>
                    <a:bodyPr/>
                    <a:lstStyle/>
                    <a:p>
                      <a:pPr algn="l" fontAlgn="ctr"/>
                      <a:r>
                        <a:rPr lang="zh-CN" altLang="en-US" sz="1600" u="none" strike="noStrike" dirty="0">
                          <a:effectLst/>
                          <a:latin typeface="华文楷体" panose="02010600040101010101" pitchFamily="2" charset="-122"/>
                          <a:ea typeface="华文楷体" panose="02010600040101010101" pitchFamily="2" charset="-122"/>
                        </a:rPr>
                        <a:t>增加</a:t>
                      </a:r>
                      <a:r>
                        <a:rPr lang="en-US" altLang="zh-CN" sz="1600" u="none" strike="noStrike" dirty="0">
                          <a:effectLst/>
                          <a:latin typeface="华文楷体" panose="02010600040101010101" pitchFamily="2" charset="-122"/>
                          <a:ea typeface="华文楷体" panose="02010600040101010101" pitchFamily="2" charset="-122"/>
                        </a:rPr>
                        <a:t>《</a:t>
                      </a:r>
                      <a:r>
                        <a:rPr lang="zh-CN" altLang="en-US" sz="1600" u="none" strike="noStrike" dirty="0">
                          <a:effectLst/>
                          <a:latin typeface="华文楷体" panose="02010600040101010101" pitchFamily="2" charset="-122"/>
                          <a:ea typeface="华文楷体" panose="02010600040101010101" pitchFamily="2" charset="-122"/>
                        </a:rPr>
                        <a:t>关于推动创新创业高质量发展打造“双创”升级版的意见</a:t>
                      </a:r>
                      <a:r>
                        <a:rPr lang="en-US" altLang="zh-CN" sz="1600" u="none" strike="noStrike" dirty="0">
                          <a:effectLst/>
                          <a:latin typeface="华文楷体" panose="02010600040101010101" pitchFamily="2" charset="-122"/>
                          <a:ea typeface="华文楷体" panose="02010600040101010101" pitchFamily="2" charset="-122"/>
                        </a:rPr>
                        <a:t>》</a:t>
                      </a:r>
                      <a:endParaRPr lang="en-US" altLang="zh-CN" sz="1600" b="0" i="0" u="none" strike="noStrike" dirty="0">
                        <a:solidFill>
                          <a:srgbClr val="000000"/>
                        </a:solidFill>
                        <a:effectLst/>
                        <a:latin typeface="华文楷体" panose="02010600040101010101" pitchFamily="2" charset="-122"/>
                        <a:ea typeface="华文楷体" panose="02010600040101010101" pitchFamily="2" charset="-122"/>
                      </a:endParaRPr>
                    </a:p>
                  </a:txBody>
                  <a:tcPr marL="7452" marR="7452" marT="7452" marB="0" anchor="ct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624330"/>
            <a:ext cx="9875520" cy="278447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包括支持企业吸引、培养和留住创新人才的政策，符合条件的人才可申办城市入户政策，引进海外优秀人才的政策，激励自主创新的人才评价和奖励制度、鼓励科研人员兼职等，如中办、国办</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关于实行以增加知识价值为导向分配政策的若干意见</a:t>
            </a:r>
            <a:r>
              <a:rPr lang="en-US" altLang="zh-CN" sz="2800" dirty="0">
                <a:effectLst/>
                <a:latin typeface="华文楷体" panose="02010600040101010101" pitchFamily="2" charset="-122"/>
                <a:ea typeface="华文楷体" panose="02010600040101010101" pitchFamily="2" charset="-122"/>
                <a:sym typeface="+mn-ea"/>
              </a:rPr>
              <a:t>》</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09140" y="1303655"/>
            <a:ext cx="653669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鼓励企业吸引和培养人才的相关政策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624330"/>
            <a:ext cx="9875520" cy="398716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包括相关的政策性金融贷款、商业性金融贷款、金融服务、创业风险投资、资本市场、保险服务、外汇管理等政策对自主创新的支持等，如银监会</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支持国家重大科技项目政策性金融政策实施细则</a:t>
            </a:r>
            <a:r>
              <a:rPr lang="en-US" altLang="zh-CN" sz="2800" dirty="0" smtClean="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关于商业银行改善和加强对高新技术企业金融服务的指导意见</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；发展改革委等五部委</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关于加强中小企业信用担保体系建设的意见</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，财政部、国家税务总局</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关于实施小微企业普惠性税收减免政策的通知</a:t>
            </a:r>
            <a:r>
              <a:rPr lang="en-US" altLang="zh-CN" sz="2800" dirty="0">
                <a:effectLst/>
                <a:latin typeface="华文楷体" panose="02010600040101010101" pitchFamily="2" charset="-122"/>
                <a:ea typeface="华文楷体" panose="02010600040101010101" pitchFamily="2" charset="-122"/>
                <a:sym typeface="+mn-ea"/>
              </a:rPr>
              <a:t>》</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1995805" y="1303655"/>
            <a:ext cx="3828415"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sym typeface="+mn-ea"/>
              </a:rPr>
              <a:t>金融支持相关政策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624330"/>
            <a:ext cx="9875520" cy="289496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rtl="0"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包括对企业申请专利等知识产权保护措施采取补贴、奖励政策，规范知识产权管理，加强对知识产权的法律保护等，如科技部等四部委</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科技计划支持重要技术标准研究与应用的实施细则</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；科技部、财政部</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关于国家科研计划项目研究成果知识产权管理的若干规定</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等</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65020" y="1344930"/>
            <a:ext cx="5417185"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创造和保护知识产权的相关政策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594485"/>
            <a:ext cx="9875520" cy="366903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包括鼓励引导发展具有一定技术基础和发展潜力的优势产业、限制低技术产业准入的政策等。如：</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国务院关于加快培育和发展战略性新兴产业的决定</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和</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国务院关于印发进一步鼓励软件产业和集成电路产业发展若干政策的通知</a:t>
            </a:r>
            <a:r>
              <a:rPr lang="en-US" altLang="zh-CN" sz="2800" dirty="0">
                <a:effectLst/>
                <a:latin typeface="华文楷体" panose="02010600040101010101" pitchFamily="2" charset="-122"/>
                <a:ea typeface="华文楷体" panose="02010600040101010101" pitchFamily="2" charset="-122"/>
                <a:sym typeface="+mn-ea"/>
              </a:rPr>
              <a:t>》</a:t>
            </a:r>
            <a:endParaRPr lang="en-US" altLang="zh-CN" sz="2800" dirty="0">
              <a:effectLst/>
              <a:latin typeface="华文楷体" panose="02010600040101010101" pitchFamily="2" charset="-122"/>
              <a:ea typeface="华文楷体" panose="02010600040101010101" pitchFamily="2" charset="-122"/>
              <a:sym typeface="+mn-ea"/>
            </a:endParaRPr>
          </a:p>
          <a:p>
            <a:pPr marL="457200" indent="-457200" algn="l" fontAlgn="ctr">
              <a:buFont typeface="Arial" panose="020B0604020202020204" pitchFamily="34" charset="0"/>
              <a:buChar char="•"/>
            </a:pPr>
            <a:r>
              <a:rPr lang="zh-CN" altLang="en-US" sz="2800">
                <a:effectLst/>
                <a:latin typeface="华文楷体" panose="02010600040101010101" pitchFamily="2" charset="-122"/>
                <a:ea typeface="华文楷体" panose="02010600040101010101" pitchFamily="2" charset="-122"/>
                <a:sym typeface="+mn-ea"/>
              </a:rPr>
              <a:t>增加</a:t>
            </a:r>
            <a:r>
              <a:rPr lang="en-US" altLang="zh-CN" sz="2800">
                <a:effectLst/>
                <a:latin typeface="华文楷体" panose="02010600040101010101" pitchFamily="2" charset="-122"/>
                <a:ea typeface="华文楷体" panose="02010600040101010101" pitchFamily="2" charset="-122"/>
                <a:sym typeface="+mn-ea"/>
              </a:rPr>
              <a:t>《</a:t>
            </a:r>
            <a:r>
              <a:rPr lang="zh-CN" altLang="en-US" sz="2800">
                <a:effectLst/>
                <a:latin typeface="华文楷体" panose="02010600040101010101" pitchFamily="2" charset="-122"/>
                <a:ea typeface="华文楷体" panose="02010600040101010101" pitchFamily="2" charset="-122"/>
                <a:sym typeface="+mn-ea"/>
              </a:rPr>
              <a:t>国务院关于印发进一步鼓励软件产业和集成电路产业发展若干政策的通知</a:t>
            </a:r>
            <a:r>
              <a:rPr lang="en-US" altLang="zh-CN" sz="2800">
                <a:effectLst/>
                <a:latin typeface="华文楷体" panose="02010600040101010101" pitchFamily="2" charset="-122"/>
                <a:ea typeface="华文楷体" panose="02010600040101010101" pitchFamily="2" charset="-122"/>
                <a:sym typeface="+mn-ea"/>
              </a:rPr>
              <a:t>》</a:t>
            </a:r>
            <a:endParaRPr lang="en-US" altLang="zh-CN" sz="2800" b="0" i="0" u="none" strike="noStrike">
              <a:solidFill>
                <a:srgbClr val="000000"/>
              </a:solidFill>
              <a:effectLst/>
              <a:latin typeface="华文楷体" panose="02010600040101010101" pitchFamily="2" charset="-122"/>
              <a:ea typeface="华文楷体" panose="02010600040101010101" pitchFamily="2" charset="-122"/>
            </a:endParaRPr>
          </a:p>
          <a:p>
            <a:pPr marL="457200" indent="-457200" algn="l"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65020" y="1344930"/>
            <a:ext cx="487807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优先发展产业的支持政策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77695" y="1624330"/>
            <a:ext cx="9875520" cy="27025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包括技术转让所得减免企业所得税政策，国有科技型企业股权和分红激励政策，技术入股税收优惠政策，创业投资企业抵扣应纳税所得额政策等</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增加财政部、税务总局、科技部</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关于科技人员取得职务科技成果转化现金奖励有关个人所得税政策的通知</a:t>
            </a:r>
            <a:r>
              <a:rPr lang="en-US" altLang="zh-CN" sz="2800" dirty="0">
                <a:effectLst/>
                <a:latin typeface="华文楷体" panose="02010600040101010101" pitchFamily="2" charset="-122"/>
                <a:ea typeface="华文楷体" panose="02010600040101010101" pitchFamily="2" charset="-122"/>
                <a:sym typeface="+mn-ea"/>
              </a:rPr>
              <a:t>》</a:t>
            </a:r>
            <a:endParaRPr lang="en-US" altLang="zh-CN"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65020" y="1344930"/>
            <a:ext cx="487807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促进科技成果转化等相关政策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48485" y="1624330"/>
            <a:ext cx="9875520" cy="221869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lgn="l"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主要指国务院和各地方政府、有关部门针对鼓励大众创业、万众创新所出台的一系列相关政策</a:t>
            </a: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fontAlgn="ctr">
              <a:buFont typeface="Arial" panose="020B0604020202020204" pitchFamily="34" charset="0"/>
              <a:buChar char="•"/>
            </a:pPr>
            <a:r>
              <a:rPr lang="zh-CN" altLang="en-US" sz="2800" dirty="0">
                <a:effectLst/>
                <a:latin typeface="华文楷体" panose="02010600040101010101" pitchFamily="2" charset="-122"/>
                <a:ea typeface="华文楷体" panose="02010600040101010101" pitchFamily="2" charset="-122"/>
                <a:sym typeface="+mn-ea"/>
              </a:rPr>
              <a:t>增加</a:t>
            </a:r>
            <a:r>
              <a:rPr lang="en-US" altLang="zh-CN" sz="2800" dirty="0">
                <a:effectLst/>
                <a:latin typeface="华文楷体" panose="02010600040101010101" pitchFamily="2" charset="-122"/>
                <a:ea typeface="华文楷体" panose="02010600040101010101" pitchFamily="2" charset="-122"/>
                <a:sym typeface="+mn-ea"/>
              </a:rPr>
              <a:t>《</a:t>
            </a:r>
            <a:r>
              <a:rPr lang="zh-CN" altLang="en-US" sz="2800" dirty="0">
                <a:effectLst/>
                <a:latin typeface="华文楷体" panose="02010600040101010101" pitchFamily="2" charset="-122"/>
                <a:ea typeface="华文楷体" panose="02010600040101010101" pitchFamily="2" charset="-122"/>
                <a:sym typeface="+mn-ea"/>
              </a:rPr>
              <a:t>关于推动创新创业高质量发展打造“双创”升级版的意见</a:t>
            </a:r>
            <a:endParaRPr lang="en-US" altLang="zh-CN" sz="2800" b="0" i="0" u="none" strike="noStrike" dirty="0">
              <a:solidFill>
                <a:srgbClr val="000000"/>
              </a:solidFill>
              <a:effectLst/>
              <a:latin typeface="华文楷体" panose="02010600040101010101" pitchFamily="2" charset="-122"/>
              <a:ea typeface="华文楷体" panose="02010600040101010101" pitchFamily="2" charset="-122"/>
            </a:endParaRPr>
          </a:p>
          <a:p>
            <a:pPr marL="457200" indent="-457200" algn="l" fontAlgn="ctr"/>
            <a:endParaRPr lang="zh-CN" altLang="en-US" sz="2800" b="0" i="0" u="none" strike="noStrike" dirty="0">
              <a:solidFill>
                <a:srgbClr val="000000"/>
              </a:solidFill>
              <a:effectLst/>
              <a:latin typeface="华文楷体" panose="02010600040101010101" pitchFamily="2" charset="-122"/>
              <a:ea typeface="华文楷体" panose="02010600040101010101" pitchFamily="2" charset="-122"/>
            </a:endParaRPr>
          </a:p>
        </p:txBody>
      </p:sp>
      <p:sp>
        <p:nvSpPr>
          <p:cNvPr id="9" name="任意多边形 8"/>
          <p:cNvSpPr/>
          <p:nvPr/>
        </p:nvSpPr>
        <p:spPr>
          <a:xfrm>
            <a:off x="2065020" y="1344930"/>
            <a:ext cx="7406640" cy="62357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关于推进大众创业万众创新的各项政策</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123190"/>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2.2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相关政策</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Line 4"/>
          <p:cNvSpPr>
            <a:spLocks noChangeShapeType="1"/>
          </p:cNvSpPr>
          <p:nvPr/>
        </p:nvSpPr>
        <p:spPr bwMode="auto">
          <a:xfrm flipV="1">
            <a:off x="2939370" y="2204563"/>
            <a:ext cx="5838825" cy="9525"/>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2696482" y="2107726"/>
            <a:ext cx="182563" cy="182562"/>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49" name="Text Box 8"/>
          <p:cNvSpPr txBox="1">
            <a:spLocks noChangeArrowheads="1"/>
          </p:cNvSpPr>
          <p:nvPr/>
        </p:nvSpPr>
        <p:spPr bwMode="auto">
          <a:xfrm>
            <a:off x="3028950" y="1292225"/>
            <a:ext cx="6490335"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三</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其他需要说明的几个问题</a:t>
            </a:r>
            <a:endParaRPr lang="zh-CN" altLang="en-US" sz="3600" dirty="0">
              <a:solidFill>
                <a:srgbClr val="000000"/>
              </a:solidFill>
              <a:latin typeface="黑体" panose="02010609060101010101" pitchFamily="49" charset="-122"/>
              <a:ea typeface="黑体" panose="02010609060101010101" pitchFamily="49" charset="-122"/>
            </a:endParaRPr>
          </a:p>
        </p:txBody>
      </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dirty="0" smtClean="0"/>
          </a:p>
        </p:txBody>
      </p:sp>
      <p:sp>
        <p:nvSpPr>
          <p:cNvPr id="4" name="文本框 3"/>
          <p:cNvSpPr txBox="1"/>
          <p:nvPr/>
        </p:nvSpPr>
        <p:spPr>
          <a:xfrm>
            <a:off x="3197575" y="2463894"/>
            <a:ext cx="5580620" cy="3230245"/>
          </a:xfrm>
          <a:prstGeom prst="rect">
            <a:avLst/>
          </a:prstGeom>
          <a:noFill/>
        </p:spPr>
        <p:txBody>
          <a:bodyPr wrap="square" rtlCol="0">
            <a:spAutoFit/>
          </a:bodyPr>
          <a:lstStyle/>
          <a:p>
            <a:pPr>
              <a:lnSpc>
                <a:spcPct val="150000"/>
              </a:lnSpc>
            </a:pPr>
            <a:r>
              <a:rPr lang="en-US" altLang="zh-CN" sz="2400" dirty="0" smtClean="0">
                <a:latin typeface="黑体" panose="02010609060101010101" pitchFamily="49" charset="-122"/>
                <a:ea typeface="黑体" panose="02010609060101010101" pitchFamily="49" charset="-122"/>
              </a:rPr>
              <a:t>1.1  </a:t>
            </a:r>
            <a:r>
              <a:rPr lang="zh-CN" altLang="en-US" sz="2400" dirty="0" smtClean="0">
                <a:latin typeface="黑体" panose="02010609060101010101" pitchFamily="49" charset="-122"/>
                <a:ea typeface="黑体" panose="02010609060101010101" pitchFamily="49" charset="-122"/>
              </a:rPr>
              <a:t>创新的判断</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1.2  </a:t>
            </a:r>
            <a:r>
              <a:rPr lang="zh-CN" altLang="en-US" sz="2400" dirty="0" smtClean="0">
                <a:latin typeface="黑体" panose="02010609060101010101" pitchFamily="49" charset="-122"/>
                <a:ea typeface="黑体" panose="02010609060101010101" pitchFamily="49" charset="-122"/>
              </a:rPr>
              <a:t>法人在地原则</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1.3  </a:t>
            </a:r>
            <a:r>
              <a:rPr lang="zh-CN" altLang="en-US" sz="2400" dirty="0" smtClean="0">
                <a:latin typeface="黑体" panose="02010609060101010101" pitchFamily="49" charset="-122"/>
                <a:ea typeface="黑体" panose="02010609060101010101" pitchFamily="49" charset="-122"/>
              </a:rPr>
              <a:t>产品创新</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1.4  </a:t>
            </a:r>
            <a:r>
              <a:rPr lang="zh-CN" altLang="en-US" sz="2400" dirty="0" smtClean="0">
                <a:latin typeface="黑体" panose="02010609060101010101" pitchFamily="49" charset="-122"/>
                <a:ea typeface="黑体" panose="02010609060101010101" pitchFamily="49" charset="-122"/>
              </a:rPr>
              <a:t>新产品</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1.5  </a:t>
            </a:r>
            <a:r>
              <a:rPr lang="zh-CN" altLang="en-US" sz="2400" dirty="0">
                <a:latin typeface="黑体" panose="02010609060101010101" pitchFamily="49" charset="-122"/>
                <a:ea typeface="黑体" panose="02010609060101010101" pitchFamily="49" charset="-122"/>
                <a:sym typeface="+mn-ea"/>
              </a:rPr>
              <a:t>新颖度类别的含义</a:t>
            </a:r>
            <a:endParaRPr lang="en-US" altLang="zh-CN" sz="2400" dirty="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灯片编号占位符 1"/>
          <p:cNvSpPr>
            <a:spLocks noGrp="1"/>
          </p:cNvSpPr>
          <p:nvPr>
            <p:ph type="sldNum" sz="quarter" idx="12"/>
          </p:nvPr>
        </p:nvSpPr>
        <p:spPr>
          <a:xfrm>
            <a:off x="9652000" y="519625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789FACA7-BFD1-4B0C-8C66-B6A58A97F5F1}" type="slidenum">
              <a:rPr kumimoji="0" lang="zh-CN" altLang="en-US" sz="1400" smtClean="0"/>
            </a:fld>
            <a:endParaRPr kumimoji="0" lang="en-US" altLang="zh-CN" sz="1400" smtClean="0"/>
          </a:p>
        </p:txBody>
      </p:sp>
      <p:sp>
        <p:nvSpPr>
          <p:cNvPr id="7" name="任意多边形 6"/>
          <p:cNvSpPr/>
          <p:nvPr/>
        </p:nvSpPr>
        <p:spPr>
          <a:xfrm>
            <a:off x="1848485" y="1423670"/>
            <a:ext cx="9875520" cy="293497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cs typeface="黑体" panose="02010609060101010101" pitchFamily="49" charset="-122"/>
              </a:rPr>
              <a:t> </a:t>
            </a:r>
            <a:r>
              <a:rPr lang="zh-CN" altLang="zh-CN" sz="2800" dirty="0">
                <a:latin typeface="黑体" panose="02010609060101010101" pitchFamily="49" charset="-122"/>
                <a:ea typeface="黑体" panose="02010609060101010101" pitchFamily="49" charset="-122"/>
                <a:cs typeface="黑体" panose="02010609060101010101" pitchFamily="49" charset="-122"/>
                <a:sym typeface="+mn-ea"/>
              </a:rPr>
              <a:t>有多种营业活动的企业应根据全部营业活动的情况填报，创新及相关情况并不局限在企业主营活动上。</a:t>
            </a:r>
            <a:endParaRPr lang="zh-CN" altLang="zh-CN" sz="2800" dirty="0">
              <a:latin typeface="黑体" panose="02010609060101010101" pitchFamily="49" charset="-122"/>
              <a:ea typeface="黑体" panose="02010609060101010101" pitchFamily="49" charset="-122"/>
              <a:cs typeface="黑体" panose="02010609060101010101" pitchFamily="49" charset="-122"/>
            </a:endParaRPr>
          </a:p>
          <a:p>
            <a:pPr marL="71755" indent="-71755">
              <a:buFont typeface="Arial" panose="020B0604020202020204" pitchFamily="34" charset="0"/>
              <a:buChar char="•"/>
              <a:defRPr/>
            </a:pPr>
            <a:r>
              <a:rPr lang="zh-CN" altLang="zh-CN" sz="2800" dirty="0">
                <a:latin typeface="黑体" panose="02010609060101010101" pitchFamily="49" charset="-122"/>
                <a:ea typeface="黑体" panose="02010609060101010101" pitchFamily="49" charset="-122"/>
                <a:cs typeface="黑体" panose="02010609060101010101" pitchFamily="49" charset="-122"/>
                <a:sym typeface="+mn-ea"/>
              </a:rPr>
              <a:t> 相应地，对各种创新及相关情况的判断，都是从整个企业而言出发的，只要企业的众多产品或活动中有一项符合，即可判断为“是”，而不用考虑其他不符合要求的情况。</a:t>
            </a:r>
            <a:endParaRPr lang="en-US" altLang="zh-CN" sz="2800" dirty="0">
              <a:latin typeface="黑体" panose="02010609060101010101" pitchFamily="49" charset="-122"/>
              <a:ea typeface="黑体" panose="02010609060101010101" pitchFamily="49" charset="-122"/>
              <a:cs typeface="黑体" panose="02010609060101010101" pitchFamily="49" charset="-122"/>
            </a:endParaRPr>
          </a:p>
        </p:txBody>
      </p:sp>
      <p:sp>
        <p:nvSpPr>
          <p:cNvPr id="9" name="任意多边形 8"/>
          <p:cNvSpPr/>
          <p:nvPr/>
        </p:nvSpPr>
        <p:spPr>
          <a:xfrm>
            <a:off x="2300605" y="1172845"/>
            <a:ext cx="251523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创新的判断</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灯片编号占位符 1"/>
          <p:cNvSpPr>
            <a:spLocks noGrp="1"/>
          </p:cNvSpPr>
          <p:nvPr>
            <p:ph type="sldNum" sz="quarter" idx="12"/>
          </p:nvPr>
        </p:nvSpPr>
        <p:spPr>
          <a:xfrm>
            <a:off x="9652000" y="519625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789FACA7-BFD1-4B0C-8C66-B6A58A97F5F1}" type="slidenum">
              <a:rPr kumimoji="0" lang="zh-CN" altLang="en-US" sz="1400" smtClean="0"/>
            </a:fld>
            <a:endParaRPr kumimoji="0" lang="en-US" altLang="zh-CN" sz="1400" smtClean="0"/>
          </a:p>
        </p:txBody>
      </p:sp>
      <p:sp>
        <p:nvSpPr>
          <p:cNvPr id="7" name="任意多边形 6"/>
          <p:cNvSpPr/>
          <p:nvPr/>
        </p:nvSpPr>
        <p:spPr>
          <a:xfrm>
            <a:off x="1833880" y="1423670"/>
            <a:ext cx="9875520" cy="293497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a:t>
            </a:r>
            <a:r>
              <a:rPr lang="zh-CN" altLang="en-US" sz="2800" dirty="0">
                <a:latin typeface="黑体" panose="02010609060101010101" pitchFamily="49" charset="-122"/>
                <a:ea typeface="黑体" panose="02010609060101010101" pitchFamily="49" charset="-122"/>
                <a:sym typeface="+mn-ea"/>
              </a:rPr>
              <a:t>本调查遵循统计上的法人在地原则，填报内容也限于本企业法人的情况。集团内的母公司和子公司以及视同法人的企业尤其应注意。例如，某项创新是由具有法人资格的集团子公司实现的，则该项创新的有关情况应由子公司填报，母公司不应重复填报相应内容。</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00605" y="1172845"/>
            <a:ext cx="251523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法人在地原则</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7"/>
          <p:cNvSpPr>
            <a:spLocks noChangeArrowheads="1"/>
          </p:cNvSpPr>
          <p:nvPr/>
        </p:nvSpPr>
        <p:spPr bwMode="auto">
          <a:xfrm>
            <a:off x="1922463" y="688356"/>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1.2 </a:t>
            </a:r>
            <a:r>
              <a:rPr lang="zh-CN" altLang="en-US" b="1" dirty="0" smtClean="0">
                <a:latin typeface="黑体" panose="02010609060101010101" pitchFamily="49" charset="-122"/>
                <a:ea typeface="黑体" panose="02010609060101010101" pitchFamily="49" charset="-122"/>
              </a:rPr>
              <a:t>调查范围</a:t>
            </a:r>
            <a:endParaRPr lang="en-US" altLang="zh-CN" b="1" dirty="0">
              <a:latin typeface="黑体" panose="02010609060101010101" pitchFamily="49" charset="-122"/>
              <a:ea typeface="黑体" panose="02010609060101010101" pitchFamily="49" charset="-122"/>
            </a:endParaRPr>
          </a:p>
        </p:txBody>
      </p:sp>
      <p:sp>
        <p:nvSpPr>
          <p:cNvPr id="9224" name="灯片编号占位符 1"/>
          <p:cNvSpPr>
            <a:spLocks noGrp="1"/>
          </p:cNvSpPr>
          <p:nvPr>
            <p:ph type="sldNum" sz="quarter" idx="12"/>
          </p:nvPr>
        </p:nvSpPr>
        <p:spPr>
          <a:xfrm>
            <a:off x="9237663" y="5690675"/>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DE10A9DA-5FC7-4473-BBAD-DBEEEFFB863A}" type="slidenum">
              <a:rPr kumimoji="0" lang="zh-CN" altLang="en-US" sz="1400" smtClean="0"/>
            </a:fld>
            <a:endParaRPr kumimoji="0" lang="en-US" altLang="zh-CN" sz="1400" dirty="0" smtClean="0"/>
          </a:p>
        </p:txBody>
      </p:sp>
      <p:sp>
        <p:nvSpPr>
          <p:cNvPr id="5" name="文本框 4"/>
          <p:cNvSpPr txBox="1"/>
          <p:nvPr/>
        </p:nvSpPr>
        <p:spPr>
          <a:xfrm>
            <a:off x="1922780" y="1709420"/>
            <a:ext cx="9390380" cy="3470910"/>
          </a:xfrm>
          <a:prstGeom prst="rect">
            <a:avLst/>
          </a:prstGeom>
          <a:noFill/>
        </p:spPr>
        <p:txBody>
          <a:bodyPr wrap="square" rtlCol="0">
            <a:spAutoFit/>
          </a:bodyPr>
          <a:p>
            <a:pPr marL="0" lvl="1" indent="-457200" defTabSz="755650">
              <a:lnSpc>
                <a:spcPct val="90000"/>
              </a:lnSpc>
              <a:spcAft>
                <a:spcPct val="15000"/>
              </a:spcAft>
              <a:buFont typeface="Arial" panose="020B0604020202020204" pitchFamily="34" charset="0"/>
              <a:buChar char="•"/>
              <a:defRPr/>
            </a:pPr>
            <a:r>
              <a:rPr lang="zh-CN" altLang="en-US" sz="3200" dirty="0">
                <a:latin typeface="黑体" panose="02010609060101010101" pitchFamily="49" charset="-122"/>
                <a:ea typeface="黑体" panose="02010609060101010101" pitchFamily="49" charset="-122"/>
                <a:sym typeface="+mn-ea"/>
              </a:rPr>
              <a:t>规模以上工业企业；</a:t>
            </a:r>
            <a:endParaRPr lang="zh-CN" altLang="en-US" sz="3200" dirty="0">
              <a:latin typeface="黑体" panose="02010609060101010101" pitchFamily="49" charset="-122"/>
              <a:ea typeface="黑体" panose="02010609060101010101" pitchFamily="49" charset="-122"/>
            </a:endParaRPr>
          </a:p>
          <a:p>
            <a:pPr lvl="1" indent="-457200" defTabSz="755650">
              <a:lnSpc>
                <a:spcPct val="90000"/>
              </a:lnSpc>
              <a:spcAft>
                <a:spcPct val="15000"/>
              </a:spcAft>
              <a:buFont typeface="Arial" panose="020B0604020202020204" pitchFamily="34" charset="0"/>
              <a:buChar char="•"/>
              <a:defRPr/>
            </a:pPr>
            <a:r>
              <a:rPr lang="zh-CN" altLang="en-US" sz="3200" dirty="0">
                <a:latin typeface="黑体" panose="02010609060101010101" pitchFamily="49" charset="-122"/>
                <a:ea typeface="黑体" panose="02010609060101010101" pitchFamily="49" charset="-122"/>
                <a:sym typeface="+mn-ea"/>
              </a:rPr>
              <a:t>特、一、二级总承包、专业承包建筑业企业；</a:t>
            </a:r>
            <a:endParaRPr lang="en-US" altLang="zh-CN" sz="3200" dirty="0">
              <a:latin typeface="黑体" panose="02010609060101010101" pitchFamily="49" charset="-122"/>
              <a:ea typeface="黑体" panose="02010609060101010101" pitchFamily="49" charset="-122"/>
            </a:endParaRPr>
          </a:p>
          <a:p>
            <a:pPr lvl="1" indent="-457200" defTabSz="755650">
              <a:lnSpc>
                <a:spcPct val="90000"/>
              </a:lnSpc>
              <a:spcAft>
                <a:spcPct val="15000"/>
              </a:spcAft>
              <a:buFont typeface="Arial" panose="020B0604020202020204" pitchFamily="34" charset="0"/>
              <a:buChar char="•"/>
              <a:defRPr/>
            </a:pPr>
            <a:r>
              <a:rPr lang="zh-CN" altLang="en-US" sz="3200" dirty="0">
                <a:latin typeface="黑体" panose="02010609060101010101" pitchFamily="49" charset="-122"/>
                <a:ea typeface="黑体" panose="02010609060101010101" pitchFamily="49" charset="-122"/>
                <a:sym typeface="+mn-ea"/>
              </a:rPr>
              <a:t>限额以上批发和零售业企业，规模以上交通运输、仓储和邮政业，信息传输、软件和信息技术服务业，租赁和商务服务业，科学研究和技术服务业，水利、环境和公共设施管理业企业</a:t>
            </a:r>
            <a:endParaRPr lang="zh-CN" altLang="en-US" sz="3200" dirty="0">
              <a:latin typeface="黑体" panose="02010609060101010101" pitchFamily="49" charset="-122"/>
              <a:ea typeface="黑体" panose="02010609060101010101" pitchFamily="49" charset="-122"/>
            </a:endParaRPr>
          </a:p>
          <a:p>
            <a:endParaRPr lang="zh-CN" alt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灯片编号占位符 1"/>
          <p:cNvSpPr>
            <a:spLocks noGrp="1"/>
          </p:cNvSpPr>
          <p:nvPr>
            <p:ph type="sldNum" sz="quarter" idx="12"/>
          </p:nvPr>
        </p:nvSpPr>
        <p:spPr>
          <a:xfrm>
            <a:off x="9652000" y="519625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789FACA7-BFD1-4B0C-8C66-B6A58A97F5F1}" type="slidenum">
              <a:rPr kumimoji="0" lang="zh-CN" altLang="en-US" sz="1400" smtClean="0"/>
            </a:fld>
            <a:endParaRPr kumimoji="0" lang="en-US" altLang="zh-CN" sz="1400" smtClean="0"/>
          </a:p>
        </p:txBody>
      </p:sp>
      <p:sp>
        <p:nvSpPr>
          <p:cNvPr id="7" name="任意多边形 6"/>
          <p:cNvSpPr/>
          <p:nvPr/>
        </p:nvSpPr>
        <p:spPr>
          <a:xfrm>
            <a:off x="1833880" y="1222375"/>
            <a:ext cx="9875520" cy="482854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成功推向市场是产品创新实现的必要条件。推向市场即意    味着具有了经济价值，创新的实现要与经济价值实现联系在一起。</a:t>
            </a:r>
            <a:endParaRPr lang="zh-CN" altLang="zh-CN" sz="2800" dirty="0">
              <a:latin typeface="黑体" panose="02010609060101010101" pitchFamily="49" charset="-122"/>
              <a:ea typeface="黑体" panose="02010609060101010101" pitchFamily="49" charset="-122"/>
            </a:endParaRPr>
          </a:p>
          <a:p>
            <a:pPr marL="71755" indent="-71755">
              <a:buFont typeface="Arial" panose="020B0604020202020204" pitchFamily="34" charset="0"/>
              <a:buChar char="•"/>
              <a:defRPr/>
            </a:pPr>
            <a:r>
              <a:rPr lang="zh-CN" altLang="zh-CN" sz="2800" dirty="0">
                <a:latin typeface="黑体" panose="02010609060101010101" pitchFamily="49" charset="-122"/>
                <a:ea typeface="黑体" panose="02010609060101010101" pitchFamily="49" charset="-122"/>
                <a:sym typeface="+mn-ea"/>
              </a:rPr>
              <a:t> 推向市场可能有多种方式，例如根据订单或母公司的要求设计制造产品，并不意味着一定要在自由竞争市场上出现。</a:t>
            </a:r>
            <a:endParaRPr lang="zh-CN" altLang="zh-CN" sz="2800" dirty="0">
              <a:latin typeface="黑体" panose="02010609060101010101" pitchFamily="49" charset="-122"/>
              <a:ea typeface="黑体" panose="02010609060101010101" pitchFamily="49" charset="-122"/>
            </a:endParaRPr>
          </a:p>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创新并不一定要形成交易，即使销售失败可算作成功推向市场，因此对于工业企业可能存在暂时有产品创新但无新产品销售收入的情况</a:t>
            </a:r>
            <a:endParaRPr lang="zh-CN" altLang="en-US" sz="2800" dirty="0">
              <a:latin typeface="黑体" panose="02010609060101010101" pitchFamily="49" charset="-122"/>
              <a:ea typeface="黑体" panose="02010609060101010101" pitchFamily="49" charset="-122"/>
            </a:endParaRPr>
          </a:p>
          <a:p>
            <a:pPr marL="71755" indent="-71755">
              <a:buFont typeface="Arial" panose="020B0604020202020204" pitchFamily="34" charset="0"/>
              <a:buChar char="•"/>
              <a:defRPr/>
            </a:pPr>
            <a:r>
              <a:rPr lang="zh-CN" altLang="zh-CN" sz="2800" dirty="0">
                <a:latin typeface="黑体" panose="02010609060101010101" pitchFamily="49" charset="-122"/>
                <a:ea typeface="黑体" panose="02010609060101010101" pitchFamily="49" charset="-122"/>
                <a:sym typeface="+mn-ea"/>
              </a:rPr>
              <a:t> 作为技术储备未推向市场的新产品原型可算作创新活动，但暂不算作产品创新。</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00605" y="986155"/>
            <a:ext cx="189420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产品创新</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灯片编号占位符 1"/>
          <p:cNvSpPr>
            <a:spLocks noGrp="1"/>
          </p:cNvSpPr>
          <p:nvPr>
            <p:ph type="sldNum" sz="quarter" idx="12"/>
          </p:nvPr>
        </p:nvSpPr>
        <p:spPr>
          <a:xfrm>
            <a:off x="9652000" y="519625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789FACA7-BFD1-4B0C-8C66-B6A58A97F5F1}" type="slidenum">
              <a:rPr kumimoji="0" lang="zh-CN" altLang="en-US" sz="1400" smtClean="0"/>
            </a:fld>
            <a:endParaRPr kumimoji="0" lang="en-US" altLang="zh-CN" sz="1400" smtClean="0"/>
          </a:p>
        </p:txBody>
      </p:sp>
      <p:sp>
        <p:nvSpPr>
          <p:cNvPr id="7" name="任意多边形 6"/>
          <p:cNvSpPr/>
          <p:nvPr/>
        </p:nvSpPr>
        <p:spPr>
          <a:xfrm>
            <a:off x="1833245" y="1707515"/>
            <a:ext cx="9875520" cy="240982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0" indent="0">
              <a:buFont typeface="Arial" panose="020B0604020202020204" pitchFamily="34" charset="0"/>
              <a:buNone/>
              <a:defRPr/>
            </a:pPr>
            <a:r>
              <a:rPr lang="zh-CN" altLang="en-US" sz="2800" dirty="0">
                <a:latin typeface="黑体" panose="02010609060101010101" pitchFamily="49" charset="-122"/>
                <a:ea typeface="黑体" panose="02010609060101010101" pitchFamily="49" charset="-122"/>
              </a:rPr>
              <a:t> 一般认为，企业创新调查与研发年报中的新产品概念是一致的。但也存在极端个例，需注意创新调查中新产品指报告期当年为新产品，并且对新产品的技术含量要求低，可以不是自己研发而外部引进的新产品。</a:t>
            </a:r>
            <a:endParaRPr lang="zh-CN" altLang="en-US" sz="2800" dirty="0">
              <a:latin typeface="黑体" panose="02010609060101010101" pitchFamily="49" charset="-122"/>
              <a:ea typeface="黑体" panose="02010609060101010101" pitchFamily="49" charset="-122"/>
            </a:endParaRPr>
          </a:p>
          <a:p>
            <a:pPr marL="0" indent="0">
              <a:buFont typeface="Arial" panose="020B0604020202020204" pitchFamily="34" charset="0"/>
              <a:buNone/>
              <a:defRPr/>
            </a:pP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00605" y="1399540"/>
            <a:ext cx="163131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新产品</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灯片编号占位符 1"/>
          <p:cNvSpPr>
            <a:spLocks noGrp="1"/>
          </p:cNvSpPr>
          <p:nvPr>
            <p:ph type="sldNum" sz="quarter" idx="12"/>
          </p:nvPr>
        </p:nvSpPr>
        <p:spPr>
          <a:xfrm>
            <a:off x="9652000" y="6097588"/>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A932E9A5-FCD6-4A73-B573-8F73223C4122}" type="slidenum">
              <a:rPr kumimoji="0" lang="zh-CN" altLang="en-US" sz="1400" smtClean="0"/>
            </a:fld>
            <a:endParaRPr kumimoji="0" lang="en-US" altLang="zh-CN" sz="1400" smtClean="0"/>
          </a:p>
        </p:txBody>
      </p:sp>
      <p:sp>
        <p:nvSpPr>
          <p:cNvPr id="7" name="任意多边形 6"/>
          <p:cNvSpPr/>
          <p:nvPr/>
        </p:nvSpPr>
        <p:spPr>
          <a:xfrm>
            <a:off x="1999026" y="1223963"/>
            <a:ext cx="9682162" cy="441642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新颖度问题并不只针对某一种产品，而是本企业各种产品的总体情况。新颖度与产品或工艺的技术水平高低没有必然关系。</a:t>
            </a:r>
            <a:endParaRPr lang="en-US" altLang="zh-CN" sz="2800" dirty="0">
              <a:latin typeface="黑体" panose="02010609060101010101" pitchFamily="49" charset="-122"/>
              <a:ea typeface="黑体" panose="02010609060101010101" pitchFamily="49" charset="-122"/>
            </a:endParaRPr>
          </a:p>
          <a:p>
            <a:pPr marL="71755" indent="-71755">
              <a:buFont typeface="Arial" panose="020B0604020202020204" pitchFamily="34" charset="0"/>
              <a:buChar char="•"/>
              <a:defRPr/>
            </a:pPr>
            <a:r>
              <a:rPr lang="zh-CN" altLang="en-US" sz="2800" dirty="0">
                <a:latin typeface="黑体" panose="02010609060101010101" pitchFamily="49" charset="-122"/>
                <a:ea typeface="黑体" panose="02010609060101010101" pitchFamily="49" charset="-122"/>
              </a:rPr>
              <a:t> </a:t>
            </a:r>
            <a:r>
              <a:rPr lang="zh-CN" altLang="zh-CN" sz="2800" dirty="0">
                <a:latin typeface="黑体" panose="02010609060101010101" pitchFamily="49" charset="-122"/>
                <a:ea typeface="黑体" panose="02010609060101010101" pitchFamily="49" charset="-122"/>
                <a:sym typeface="+mn-ea"/>
              </a:rPr>
              <a:t>例如，如果某种产品对于本企业而言已经不是全新或有重大改进的了，即使它拥有全球领先的技术水准，也不能认定为企业新，更不可能是国际市场新</a:t>
            </a:r>
            <a:r>
              <a:rPr lang="zh-CN" altLang="zh-CN" sz="2800" dirty="0" smtClean="0">
                <a:latin typeface="黑体" panose="02010609060101010101" pitchFamily="49" charset="-122"/>
                <a:ea typeface="黑体" panose="02010609060101010101" pitchFamily="49" charset="-122"/>
                <a:sym typeface="+mn-ea"/>
              </a:rPr>
              <a:t>。</a:t>
            </a:r>
            <a:endParaRPr lang="en-US" altLang="zh-CN" sz="2800" dirty="0" smtClean="0">
              <a:latin typeface="黑体" panose="02010609060101010101" pitchFamily="49" charset="-122"/>
              <a:ea typeface="黑体" panose="02010609060101010101" pitchFamily="49" charset="-122"/>
            </a:endParaRPr>
          </a:p>
          <a:p>
            <a:pPr marL="71755" indent="-71755">
              <a:buFont typeface="Arial" panose="020B0604020202020204" pitchFamily="34" charset="0"/>
              <a:buChar char="•"/>
              <a:defRPr/>
            </a:pPr>
            <a:r>
              <a:rPr lang="zh-CN" altLang="zh-CN" sz="2800" dirty="0" smtClean="0">
                <a:latin typeface="黑体" panose="02010609060101010101" pitchFamily="49" charset="-122"/>
                <a:ea typeface="黑体" panose="02010609060101010101" pitchFamily="49" charset="-122"/>
                <a:sym typeface="+mn-ea"/>
              </a:rPr>
              <a:t>新颖</a:t>
            </a:r>
            <a:r>
              <a:rPr lang="zh-CN" altLang="zh-CN" sz="2800" dirty="0">
                <a:latin typeface="黑体" panose="02010609060101010101" pitchFamily="49" charset="-122"/>
                <a:ea typeface="黑体" panose="02010609060101010101" pitchFamily="49" charset="-122"/>
                <a:sym typeface="+mn-ea"/>
              </a:rPr>
              <a:t>度与产品的实际销售市场也没有必然关系，例如，某种产品只在国内市场上销售，但在国外市场上没有类似产品出现过，同样可以认定为国际市场新。</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13351" y="973138"/>
            <a:ext cx="362902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新颖度类别的含义</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内容占位符 2"/>
          <p:cNvSpPr>
            <a:spLocks noGrp="1"/>
          </p:cNvSpPr>
          <p:nvPr>
            <p:ph idx="1"/>
          </p:nvPr>
        </p:nvSpPr>
        <p:spPr>
          <a:xfrm>
            <a:off x="1433513" y="2227263"/>
            <a:ext cx="9855200" cy="1770062"/>
          </a:xfrm>
        </p:spPr>
        <p:txBody>
          <a:bodyPr/>
          <a:lstStyle/>
          <a:p>
            <a:pPr marL="0" indent="0" eaLnBrk="1" hangingPunct="1">
              <a:buFontTx/>
              <a:buNone/>
            </a:pPr>
            <a:r>
              <a:rPr lang="zh-CN" altLang="en-US" sz="6600" smtClean="0"/>
              <a:t>                </a:t>
            </a:r>
            <a:r>
              <a:rPr lang="zh-CN" altLang="en-US" sz="8000" smtClean="0">
                <a:latin typeface="黑体" panose="02010609060101010101" pitchFamily="49" charset="-122"/>
                <a:ea typeface="黑体" panose="02010609060101010101" pitchFamily="49" charset="-122"/>
                <a:cs typeface="Arial Unicode MS" panose="020B0604020202020204" charset="-122"/>
              </a:rPr>
              <a:t>谢谢！</a:t>
            </a:r>
            <a:endParaRPr lang="zh-CN" altLang="en-US" sz="8000" smtClean="0">
              <a:latin typeface="黑体" panose="02010609060101010101" pitchFamily="49" charset="-122"/>
              <a:ea typeface="黑体" panose="02010609060101010101" pitchFamily="49" charset="-122"/>
              <a:cs typeface="Arial Unicode MS" panose="020B0604020202020204" charset="-122"/>
            </a:endParaRPr>
          </a:p>
        </p:txBody>
      </p:sp>
      <p:sp>
        <p:nvSpPr>
          <p:cNvPr id="93190"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695212DD-B633-4978-98A3-05049F42D6F9}" type="slidenum">
              <a:rPr kumimoji="0" lang="zh-CN" altLang="en-US" sz="1400" smtClean="0"/>
            </a:fld>
            <a:endParaRPr kumimoji="0" lang="en-US" altLang="zh-CN" sz="14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7"/>
          <p:cNvSpPr>
            <a:spLocks noChangeArrowheads="1"/>
          </p:cNvSpPr>
          <p:nvPr/>
        </p:nvSpPr>
        <p:spPr bwMode="auto">
          <a:xfrm>
            <a:off x="1922463" y="351171"/>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1.3 </a:t>
            </a:r>
            <a:r>
              <a:rPr lang="zh-CN" altLang="en-US" b="1" dirty="0">
                <a:sym typeface="+mn-ea"/>
              </a:rPr>
              <a:t>报送地址</a:t>
            </a:r>
            <a:endParaRPr lang="zh-CN" altLang="en-US" b="1" dirty="0" smtClean="0">
              <a:latin typeface="黑体" panose="02010609060101010101" pitchFamily="49" charset="-122"/>
              <a:ea typeface="黑体" panose="02010609060101010101" pitchFamily="49" charset="-122"/>
            </a:endParaRPr>
          </a:p>
        </p:txBody>
      </p:sp>
      <p:sp>
        <p:nvSpPr>
          <p:cNvPr id="9224" name="灯片编号占位符 1"/>
          <p:cNvSpPr>
            <a:spLocks noGrp="1"/>
          </p:cNvSpPr>
          <p:nvPr>
            <p:ph type="sldNum" sz="quarter" idx="12"/>
          </p:nvPr>
        </p:nvSpPr>
        <p:spPr>
          <a:xfrm>
            <a:off x="9237663" y="5690675"/>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DE10A9DA-5FC7-4473-BBAD-DBEEEFFB863A}" type="slidenum">
              <a:rPr kumimoji="0" lang="zh-CN" altLang="en-US" sz="1400" smtClean="0"/>
            </a:fld>
            <a:endParaRPr kumimoji="0" lang="en-US" altLang="zh-CN" sz="1400" dirty="0" smtClean="0"/>
          </a:p>
        </p:txBody>
      </p:sp>
      <p:sp>
        <p:nvSpPr>
          <p:cNvPr id="2" name="文本框 1"/>
          <p:cNvSpPr txBox="1"/>
          <p:nvPr/>
        </p:nvSpPr>
        <p:spPr>
          <a:xfrm>
            <a:off x="1922780" y="1699260"/>
            <a:ext cx="10195560" cy="607695"/>
          </a:xfrm>
          <a:prstGeom prst="rect">
            <a:avLst/>
          </a:prstGeom>
          <a:noFill/>
        </p:spPr>
        <p:txBody>
          <a:bodyPr wrap="square" rtlCol="0">
            <a:spAutoFit/>
          </a:bodyPr>
          <a:p>
            <a:pPr marL="457200" indent="-457200">
              <a:lnSpc>
                <a:spcPct val="120000"/>
              </a:lnSpc>
              <a:buFont typeface="Arial" panose="020B0604020202020204" pitchFamily="34" charset="0"/>
              <a:buChar char="•"/>
            </a:pPr>
            <a:r>
              <a:rPr lang="zh-CN" altLang="en-US" sz="2800" b="1" dirty="0">
                <a:sym typeface="+mn-ea"/>
              </a:rPr>
              <a:t>http://lwzb.gdstats.gov.cn/bjstat_web/yyaq/loginca.jsp</a:t>
            </a:r>
            <a:endParaRPr lang="zh-CN" altLang="en-US" sz="2800"/>
          </a:p>
        </p:txBody>
      </p:sp>
      <p:sp>
        <p:nvSpPr>
          <p:cNvPr id="3" name="文本框 2"/>
          <p:cNvSpPr txBox="1"/>
          <p:nvPr/>
        </p:nvSpPr>
        <p:spPr>
          <a:xfrm>
            <a:off x="1758315" y="2959735"/>
            <a:ext cx="10140315" cy="1076325"/>
          </a:xfrm>
          <a:prstGeom prst="rect">
            <a:avLst/>
          </a:prstGeom>
          <a:noFill/>
        </p:spPr>
        <p:txBody>
          <a:bodyPr wrap="square" rtlCol="0">
            <a:spAutoFit/>
          </a:bodyPr>
          <a:p>
            <a:pPr marL="457200" indent="-457200">
              <a:buFont typeface="Arial" panose="020B0604020202020204" pitchFamily="34" charset="0"/>
              <a:buChar char="•"/>
            </a:pPr>
            <a:r>
              <a:rPr lang="en-US" altLang="zh-CN" sz="3200">
                <a:latin typeface="黑体" panose="02010609060101010101" pitchFamily="49" charset="-122"/>
                <a:ea typeface="黑体" panose="02010609060101010101" pitchFamily="49" charset="-122"/>
                <a:cs typeface="黑体" panose="02010609060101010101" pitchFamily="49" charset="-122"/>
              </a:rPr>
              <a:t>“</a:t>
            </a:r>
            <a:r>
              <a:rPr lang="zh-CN" altLang="en-US" sz="3200">
                <a:latin typeface="黑体" panose="02010609060101010101" pitchFamily="49" charset="-122"/>
                <a:ea typeface="黑体" panose="02010609060101010101" pitchFamily="49" charset="-122"/>
                <a:cs typeface="黑体" panose="02010609060101010101" pitchFamily="49" charset="-122"/>
              </a:rPr>
              <a:t>广州市统计局</a:t>
            </a:r>
            <a:r>
              <a:rPr lang="en-US" altLang="zh-CN" sz="3200">
                <a:latin typeface="黑体" panose="02010609060101010101" pitchFamily="49" charset="-122"/>
                <a:ea typeface="黑体" panose="02010609060101010101" pitchFamily="49" charset="-122"/>
                <a:cs typeface="黑体" panose="02010609060101010101" pitchFamily="49" charset="-122"/>
              </a:rPr>
              <a:t>”——“统计联网直报（广东）”——“</a:t>
            </a:r>
            <a:r>
              <a:rPr lang="zh-CN" altLang="en-US" sz="3200">
                <a:latin typeface="黑体" panose="02010609060101010101" pitchFamily="49" charset="-122"/>
                <a:ea typeface="黑体" panose="02010609060101010101" pitchFamily="49" charset="-122"/>
                <a:cs typeface="黑体" panose="02010609060101010101" pitchFamily="49" charset="-122"/>
              </a:rPr>
              <a:t>基层单位入口</a:t>
            </a:r>
            <a:r>
              <a:rPr lang="en-US" altLang="zh-CN" sz="3200">
                <a:latin typeface="黑体" panose="02010609060101010101" pitchFamily="49" charset="-122"/>
                <a:ea typeface="黑体" panose="02010609060101010101" pitchFamily="49" charset="-122"/>
                <a:cs typeface="黑体" panose="02010609060101010101" pitchFamily="49" charset="-122"/>
              </a:rPr>
              <a:t>”</a:t>
            </a:r>
            <a:endParaRPr lang="en-US" altLang="zh-CN" sz="3200">
              <a:latin typeface="黑体" panose="02010609060101010101" pitchFamily="49" charset="-122"/>
              <a:ea typeface="黑体" panose="02010609060101010101" pitchFamily="49" charset="-122"/>
              <a:cs typeface="黑体" panose="02010609060101010101" pitchFamily="49" charset="-122"/>
            </a:endParaRPr>
          </a:p>
        </p:txBody>
      </p:sp>
      <p:pic>
        <p:nvPicPr>
          <p:cNvPr id="4" name="图片 3" descr="1Q`Z51Z{9NTKC00LY45K6%2"/>
          <p:cNvPicPr>
            <a:picLocks noChangeAspect="1"/>
          </p:cNvPicPr>
          <p:nvPr/>
        </p:nvPicPr>
        <p:blipFill>
          <a:blip r:embed="rId1"/>
          <a:stretch>
            <a:fillRect/>
          </a:stretch>
        </p:blipFill>
        <p:spPr>
          <a:xfrm>
            <a:off x="2139950" y="4035425"/>
            <a:ext cx="8190865" cy="2331085"/>
          </a:xfrm>
          <a:prstGeom prst="rect">
            <a:avLst/>
          </a:prstGeom>
        </p:spPr>
      </p:pic>
      <p:sp>
        <p:nvSpPr>
          <p:cNvPr id="6" name="椭圆 5"/>
          <p:cNvSpPr/>
          <p:nvPr/>
        </p:nvSpPr>
        <p:spPr>
          <a:xfrm>
            <a:off x="2336800" y="5069205"/>
            <a:ext cx="1670050" cy="513715"/>
          </a:xfrm>
          <a:prstGeom prst="ellipse">
            <a:avLst/>
          </a:prstGeom>
          <a:noFill/>
          <a:ln>
            <a:solidFill>
              <a:srgbClr val="FF0000"/>
            </a:solidFill>
          </a:ln>
          <a:extLst>
            <a:ext uri="{909E8E84-426E-40DD-AFC4-6F175D3DCCD1}">
              <a14:hiddenFill xmlns:a14="http://schemas.microsoft.com/office/drawing/2010/main">
                <a:solidFill>
                  <a:schemeClr val="lt1">
                    <a:alpha val="90000"/>
                    <a:hueOff val="0"/>
                    <a:satOff val="0"/>
                    <a:lumOff val="0"/>
                    <a:alphaOff val="0"/>
                  </a:schemeClr>
                </a:solidFill>
              </a14:hiddenFill>
            </a:ext>
          </a:extLst>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defRPr/>
            </a:pP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224" grpId="0" animBg="1"/>
      <p:bldP spid="3"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灯片编号占位符 1"/>
          <p:cNvSpPr>
            <a:spLocks noGrp="1"/>
          </p:cNvSpPr>
          <p:nvPr>
            <p:ph type="sldNum" sz="quarter" idx="12"/>
          </p:nvPr>
        </p:nvSpPr>
        <p:spPr>
          <a:xfrm>
            <a:off x="9652000" y="611906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6D125100-7D7F-4AED-9BD6-9D325E4546A0}" type="slidenum">
              <a:rPr kumimoji="0" lang="zh-CN" altLang="en-US" sz="1400" smtClean="0"/>
            </a:fld>
            <a:endParaRPr kumimoji="0" lang="en-US" altLang="zh-CN" sz="1400" smtClean="0"/>
          </a:p>
        </p:txBody>
      </p:sp>
      <p:sp>
        <p:nvSpPr>
          <p:cNvPr id="13320" name="Rectangle 7"/>
          <p:cNvSpPr>
            <a:spLocks noChangeArrowheads="1"/>
          </p:cNvSpPr>
          <p:nvPr/>
        </p:nvSpPr>
        <p:spPr bwMode="auto">
          <a:xfrm>
            <a:off x="1509713" y="399502"/>
            <a:ext cx="9855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b="1" dirty="0">
                <a:latin typeface="黑体" panose="02010609060101010101" pitchFamily="49" charset="-122"/>
                <a:ea typeface="黑体" panose="02010609060101010101" pitchFamily="49" charset="-122"/>
              </a:rPr>
              <a:t>  </a:t>
            </a:r>
            <a:r>
              <a:rPr lang="en-US" altLang="zh-CN" b="1" dirty="0" smtClean="0">
                <a:latin typeface="黑体" panose="02010609060101010101" pitchFamily="49" charset="-122"/>
                <a:ea typeface="黑体" panose="02010609060101010101" pitchFamily="49" charset="-122"/>
              </a:rPr>
              <a:t>1.4 </a:t>
            </a:r>
            <a:r>
              <a:rPr lang="zh-CN" altLang="en-US" b="1" dirty="0" smtClean="0">
                <a:latin typeface="黑体" panose="02010609060101010101" pitchFamily="49" charset="-122"/>
                <a:ea typeface="黑体" panose="02010609060101010101" pitchFamily="49" charset="-122"/>
              </a:rPr>
              <a:t>调查表式</a:t>
            </a:r>
            <a:endParaRPr lang="en-US" altLang="zh-CN" b="1" dirty="0">
              <a:latin typeface="黑体" panose="02010609060101010101" pitchFamily="49" charset="-122"/>
              <a:ea typeface="黑体" panose="02010609060101010101" pitchFamily="49" charset="-122"/>
            </a:endParaRPr>
          </a:p>
        </p:txBody>
      </p:sp>
      <p:sp>
        <p:nvSpPr>
          <p:cNvPr id="3" name="文本框 2"/>
          <p:cNvSpPr txBox="1"/>
          <p:nvPr/>
        </p:nvSpPr>
        <p:spPr>
          <a:xfrm>
            <a:off x="1762760" y="1424940"/>
            <a:ext cx="9349740" cy="5015865"/>
          </a:xfrm>
          <a:prstGeom prst="rect">
            <a:avLst/>
          </a:prstGeom>
          <a:noFill/>
        </p:spPr>
        <p:txBody>
          <a:bodyPr wrap="square" rtlCol="0">
            <a:spAutoFit/>
          </a:bodyPr>
          <a:p>
            <a:pPr marL="457200" indent="-457200">
              <a:spcBef>
                <a:spcPct val="0"/>
              </a:spcBef>
              <a:buFont typeface="Arial" panose="020B0604020202020204" pitchFamily="34" charset="0"/>
              <a:buChar char="•"/>
              <a:defRPr/>
            </a:pPr>
            <a:r>
              <a:rPr lang="zh-CN" altLang="zh-CN" sz="3200" dirty="0" smtClean="0">
                <a:solidFill>
                  <a:srgbClr val="000000"/>
                </a:solidFill>
                <a:latin typeface="黑体" panose="02010609060101010101" pitchFamily="49" charset="-122"/>
                <a:ea typeface="黑体" panose="02010609060101010101" pitchFamily="49" charset="-122"/>
                <a:sym typeface="+mn-ea"/>
              </a:rPr>
              <a:t>工业企业创新情况</a:t>
            </a:r>
            <a:r>
              <a:rPr lang="en-US" altLang="zh-CN" sz="3200" dirty="0" smtClean="0">
                <a:solidFill>
                  <a:srgbClr val="000000"/>
                </a:solidFill>
                <a:latin typeface="黑体" panose="02010609060101010101" pitchFamily="49" charset="-122"/>
                <a:ea typeface="黑体" panose="02010609060101010101" pitchFamily="49" charset="-122"/>
                <a:sym typeface="+mn-ea"/>
              </a:rPr>
              <a:t>(L121</a:t>
            </a:r>
            <a:r>
              <a:rPr lang="zh-CN" altLang="zh-CN"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en-US" altLang="zh-CN" sz="3200" dirty="0" smtClean="0">
                <a:solidFill>
                  <a:srgbClr val="000000"/>
                </a:solidFill>
                <a:latin typeface="黑体" panose="02010609060101010101" pitchFamily="49" charset="-122"/>
                <a:ea typeface="黑体" panose="02010609060101010101" pitchFamily="49" charset="-122"/>
                <a:sym typeface="+mn-ea"/>
              </a:rPr>
              <a:t>  </a:t>
            </a:r>
            <a:r>
              <a:rPr lang="zh-CN" altLang="zh-CN" sz="3200" dirty="0" smtClean="0">
                <a:solidFill>
                  <a:srgbClr val="000000"/>
                </a:solidFill>
                <a:latin typeface="黑体" panose="02010609060101010101" pitchFamily="49" charset="-122"/>
                <a:ea typeface="黑体" panose="02010609060101010101" pitchFamily="49" charset="-122"/>
                <a:sym typeface="+mn-ea"/>
              </a:rPr>
              <a:t>工业企业创新调查企业家问卷（</a:t>
            </a:r>
            <a:r>
              <a:rPr lang="en-US" altLang="zh-CN" sz="3200" dirty="0" smtClean="0">
                <a:solidFill>
                  <a:srgbClr val="000000"/>
                </a:solidFill>
                <a:latin typeface="黑体" panose="02010609060101010101" pitchFamily="49" charset="-122"/>
                <a:ea typeface="黑体" panose="02010609060101010101" pitchFamily="49" charset="-122"/>
                <a:sym typeface="+mn-ea"/>
              </a:rPr>
              <a:t>L122</a:t>
            </a:r>
            <a:r>
              <a:rPr lang="zh-CN" altLang="zh-CN"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marL="457200" indent="-457200">
              <a:spcBef>
                <a:spcPct val="0"/>
              </a:spcBef>
              <a:buFont typeface="Arial" panose="020B0604020202020204" pitchFamily="34" charset="0"/>
              <a:buChar char="•"/>
              <a:defRPr/>
            </a:pPr>
            <a:r>
              <a:rPr lang="zh-CN" altLang="en-US" sz="3200" dirty="0" smtClean="0">
                <a:solidFill>
                  <a:srgbClr val="000000"/>
                </a:solidFill>
                <a:latin typeface="黑体" panose="02010609060101010101" pitchFamily="49" charset="-122"/>
                <a:ea typeface="黑体" panose="02010609060101010101" pitchFamily="49" charset="-122"/>
                <a:sym typeface="+mn-ea"/>
              </a:rPr>
              <a:t>建筑业企业创新情况</a:t>
            </a:r>
            <a:r>
              <a:rPr lang="en-US" altLang="zh-CN" sz="3200" dirty="0" smtClean="0">
                <a:solidFill>
                  <a:srgbClr val="000000"/>
                </a:solidFill>
                <a:latin typeface="黑体" panose="02010609060101010101" pitchFamily="49" charset="-122"/>
                <a:ea typeface="黑体" panose="02010609060101010101" pitchFamily="49" charset="-122"/>
                <a:sym typeface="+mn-ea"/>
              </a:rPr>
              <a:t>(L123</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dirty="0" smtClean="0">
                <a:solidFill>
                  <a:srgbClr val="000000"/>
                </a:solidFill>
                <a:latin typeface="黑体" panose="02010609060101010101" pitchFamily="49" charset="-122"/>
                <a:ea typeface="黑体" panose="02010609060101010101" pitchFamily="49" charset="-122"/>
                <a:sym typeface="+mn-ea"/>
              </a:rPr>
              <a:t>  建筑业企业创新调查企业家问卷（</a:t>
            </a:r>
            <a:r>
              <a:rPr lang="en-US" altLang="zh-CN" sz="3200" dirty="0" smtClean="0">
                <a:solidFill>
                  <a:srgbClr val="000000"/>
                </a:solidFill>
                <a:latin typeface="黑体" panose="02010609060101010101" pitchFamily="49" charset="-122"/>
                <a:ea typeface="黑体" panose="02010609060101010101" pitchFamily="49" charset="-122"/>
                <a:sym typeface="+mn-ea"/>
              </a:rPr>
              <a:t>L124</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marL="457200" indent="-457200">
              <a:spcBef>
                <a:spcPct val="0"/>
              </a:spcBef>
              <a:buFont typeface="Arial" panose="020B0604020202020204" pitchFamily="34" charset="0"/>
              <a:buChar char="•"/>
              <a:defRPr/>
            </a:pPr>
            <a:r>
              <a:rPr lang="zh-CN" altLang="en-US" sz="3200" dirty="0" smtClean="0">
                <a:solidFill>
                  <a:srgbClr val="000000"/>
                </a:solidFill>
                <a:latin typeface="黑体" panose="02010609060101010101" pitchFamily="49" charset="-122"/>
                <a:ea typeface="黑体" panose="02010609060101010101" pitchFamily="49" charset="-122"/>
                <a:sym typeface="+mn-ea"/>
              </a:rPr>
              <a:t>服务业企业创新情况</a:t>
            </a:r>
            <a:r>
              <a:rPr lang="en-US" altLang="zh-CN" sz="3200" dirty="0" smtClean="0">
                <a:solidFill>
                  <a:srgbClr val="000000"/>
                </a:solidFill>
                <a:latin typeface="黑体" panose="02010609060101010101" pitchFamily="49" charset="-122"/>
                <a:ea typeface="黑体" panose="02010609060101010101" pitchFamily="49" charset="-122"/>
                <a:sym typeface="+mn-ea"/>
              </a:rPr>
              <a:t>(L125</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dirty="0" smtClean="0">
                <a:solidFill>
                  <a:srgbClr val="000000"/>
                </a:solidFill>
                <a:latin typeface="黑体" panose="02010609060101010101" pitchFamily="49" charset="-122"/>
                <a:ea typeface="黑体" panose="02010609060101010101" pitchFamily="49" charset="-122"/>
                <a:sym typeface="+mn-ea"/>
              </a:rPr>
              <a:t>  服务业企业创新调查企业家问卷（</a:t>
            </a:r>
            <a:r>
              <a:rPr lang="en-US" altLang="zh-CN" sz="3200" dirty="0" smtClean="0">
                <a:solidFill>
                  <a:srgbClr val="000000"/>
                </a:solidFill>
                <a:latin typeface="黑体" panose="02010609060101010101" pitchFamily="49" charset="-122"/>
                <a:ea typeface="黑体" panose="02010609060101010101" pitchFamily="49" charset="-122"/>
                <a:sym typeface="+mn-ea"/>
              </a:rPr>
              <a:t>L126</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lang="zh-CN" altLang="en-US" sz="3200" dirty="0" smtClean="0">
              <a:solidFill>
                <a:srgbClr val="000000"/>
              </a:solidFill>
              <a:latin typeface="黑体" panose="02010609060101010101" pitchFamily="49" charset="-122"/>
              <a:ea typeface="黑体" panose="02010609060101010101" pitchFamily="49" charset="-122"/>
              <a:sym typeface="+mn-ea"/>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i="1" dirty="0" smtClean="0">
                <a:solidFill>
                  <a:srgbClr val="000000"/>
                </a:solidFill>
                <a:latin typeface="黑体" panose="02010609060101010101" pitchFamily="49" charset="-122"/>
                <a:ea typeface="黑体" panose="02010609060101010101" pitchFamily="49" charset="-122"/>
                <a:sym typeface="+mn-ea"/>
              </a:rPr>
              <a:t>  注：套表</a:t>
            </a:r>
            <a:endParaRPr lang="zh-CN" alt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p:cNvCxnSpPr/>
          <p:nvPr/>
        </p:nvCxnSpPr>
        <p:spPr bwMode="auto">
          <a:xfrm>
            <a:off x="9472209" y="2170859"/>
            <a:ext cx="0" cy="238839"/>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24" name="直接连接符 23"/>
          <p:cNvCxnSpPr/>
          <p:nvPr/>
        </p:nvCxnSpPr>
        <p:spPr bwMode="auto">
          <a:xfrm>
            <a:off x="3058641" y="2847346"/>
            <a:ext cx="8850" cy="2056595"/>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13320" name="Rectangle 7"/>
          <p:cNvSpPr>
            <a:spLocks noChangeArrowheads="1"/>
          </p:cNvSpPr>
          <p:nvPr/>
        </p:nvSpPr>
        <p:spPr bwMode="auto">
          <a:xfrm>
            <a:off x="1509713" y="399502"/>
            <a:ext cx="9855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dirty="0">
                <a:latin typeface="黑体" panose="02010609060101010101" pitchFamily="49" charset="-122"/>
                <a:ea typeface="黑体" panose="02010609060101010101" pitchFamily="49" charset="-122"/>
              </a:rPr>
              <a:t>  </a:t>
            </a:r>
            <a:r>
              <a:rPr lang="en-US" altLang="zh-CN" sz="2800" dirty="0" smtClean="0">
                <a:latin typeface="黑体" panose="02010609060101010101" pitchFamily="49" charset="-122"/>
                <a:ea typeface="黑体" panose="02010609060101010101" pitchFamily="49" charset="-122"/>
              </a:rPr>
              <a:t>1.4</a:t>
            </a:r>
            <a:r>
              <a:rPr lang="zh-CN" altLang="en-US" sz="2800" dirty="0" smtClean="0">
                <a:latin typeface="黑体" panose="02010609060101010101" pitchFamily="49" charset="-122"/>
                <a:ea typeface="黑体" panose="02010609060101010101" pitchFamily="49" charset="-122"/>
              </a:rPr>
              <a:t>调查表式</a:t>
            </a:r>
            <a:endParaRPr lang="en-US" altLang="zh-CN" sz="2800" dirty="0">
              <a:latin typeface="黑体" panose="02010609060101010101" pitchFamily="49" charset="-122"/>
              <a:ea typeface="黑体" panose="02010609060101010101" pitchFamily="49" charset="-122"/>
            </a:endParaRPr>
          </a:p>
        </p:txBody>
      </p:sp>
      <p:sp>
        <p:nvSpPr>
          <p:cNvPr id="4" name="圆角矩形 3"/>
          <p:cNvSpPr/>
          <p:nvPr/>
        </p:nvSpPr>
        <p:spPr bwMode="auto">
          <a:xfrm>
            <a:off x="5267766" y="1362134"/>
            <a:ext cx="2707879" cy="646986"/>
          </a:xfrm>
          <a:prstGeom prst="roundRect">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3200" i="0" u="none" strike="noStrike" cap="none" normalizeH="0" baseline="0" dirty="0" smtClean="0">
                <a:solidFill>
                  <a:srgbClr val="FFFFFF"/>
                </a:solidFill>
                <a:effectLst/>
                <a:latin typeface="黑体" panose="02010609060101010101" pitchFamily="49" charset="-122"/>
                <a:ea typeface="黑体" panose="02010609060101010101" pitchFamily="49" charset="-122"/>
              </a:rPr>
              <a:t>企业创新调查</a:t>
            </a:r>
            <a:endParaRPr kumimoji="1" lang="zh-CN" altLang="en-US" sz="32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4" name="圆角矩形 13"/>
          <p:cNvSpPr/>
          <p:nvPr/>
        </p:nvSpPr>
        <p:spPr bwMode="auto">
          <a:xfrm>
            <a:off x="2705540" y="2270748"/>
            <a:ext cx="2384346" cy="578882"/>
          </a:xfrm>
          <a:prstGeom prst="roundRect">
            <a:avLst/>
          </a:prstGeom>
          <a:solidFill>
            <a:srgbClr val="0099CC"/>
          </a:solidFill>
          <a:ln w="9525" cap="flat" cmpd="sng" algn="ctr">
            <a:noFill/>
            <a:prstDash val="solid"/>
            <a:round/>
            <a:headEnd type="none" w="med" len="med"/>
            <a:tailEnd type="none" w="med" len="med"/>
          </a:ln>
          <a:effectLst/>
        </p:spPr>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rPr>
              <a:t>企业创新情况</a:t>
            </a:r>
            <a:endPar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5" name="圆角矩形 14"/>
          <p:cNvSpPr/>
          <p:nvPr/>
        </p:nvSpPr>
        <p:spPr bwMode="auto">
          <a:xfrm>
            <a:off x="8591967" y="2320989"/>
            <a:ext cx="2018328" cy="578882"/>
          </a:xfrm>
          <a:prstGeom prst="round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rPr>
              <a:t>企业家问卷</a:t>
            </a:r>
            <a:endPar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6" name="圆角矩形 15"/>
          <p:cNvSpPr/>
          <p:nvPr/>
        </p:nvSpPr>
        <p:spPr bwMode="auto">
          <a:xfrm>
            <a:off x="1958659" y="3148233"/>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产品创新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7" name="圆角矩形 16"/>
          <p:cNvSpPr/>
          <p:nvPr/>
        </p:nvSpPr>
        <p:spPr bwMode="auto">
          <a:xfrm>
            <a:off x="1958658" y="4311871"/>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smtClean="0">
                <a:solidFill>
                  <a:srgbClr val="FFFFFF"/>
                </a:solidFill>
                <a:latin typeface="黑体" panose="02010609060101010101" pitchFamily="49" charset="-122"/>
                <a:ea typeface="黑体" panose="02010609060101010101" pitchFamily="49" charset="-122"/>
              </a:rPr>
              <a:t>组织创新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9" name="圆角矩形 18"/>
          <p:cNvSpPr/>
          <p:nvPr/>
        </p:nvSpPr>
        <p:spPr bwMode="auto">
          <a:xfrm>
            <a:off x="1958657" y="4883439"/>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营销创新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25" name="圆角矩形 24"/>
          <p:cNvSpPr/>
          <p:nvPr/>
        </p:nvSpPr>
        <p:spPr bwMode="auto">
          <a:xfrm>
            <a:off x="1958659" y="3719801"/>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工艺创新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8" name="文本框 7"/>
          <p:cNvSpPr txBox="1"/>
          <p:nvPr/>
        </p:nvSpPr>
        <p:spPr>
          <a:xfrm>
            <a:off x="5401897" y="3056961"/>
            <a:ext cx="2235279" cy="369332"/>
          </a:xfrm>
          <a:prstGeom prst="rect">
            <a:avLst/>
          </a:prstGeom>
          <a:noFill/>
        </p:spPr>
        <p:txBody>
          <a:bodyPr wrap="square" rtlCol="0">
            <a:spAutoFit/>
          </a:bodyPr>
          <a:lstStyle/>
          <a:p>
            <a:r>
              <a:rPr lang="zh-CN" altLang="en-US" dirty="0" smtClean="0"/>
              <a:t>正在进行或终止</a:t>
            </a:r>
            <a:endParaRPr lang="zh-CN" altLang="en-US" dirty="0"/>
          </a:p>
        </p:txBody>
      </p:sp>
      <p:sp>
        <p:nvSpPr>
          <p:cNvPr id="27" name="文本框 26"/>
          <p:cNvSpPr txBox="1"/>
          <p:nvPr/>
        </p:nvSpPr>
        <p:spPr>
          <a:xfrm>
            <a:off x="5379750" y="3411604"/>
            <a:ext cx="2235279" cy="369332"/>
          </a:xfrm>
          <a:prstGeom prst="rect">
            <a:avLst/>
          </a:prstGeom>
          <a:noFill/>
        </p:spPr>
        <p:txBody>
          <a:bodyPr wrap="square" rtlCol="0">
            <a:spAutoFit/>
          </a:bodyPr>
          <a:lstStyle/>
          <a:p>
            <a:r>
              <a:rPr lang="zh-CN" altLang="en-US" dirty="0" smtClean="0"/>
              <a:t>活动类型</a:t>
            </a:r>
            <a:endParaRPr lang="zh-CN" altLang="en-US" dirty="0"/>
          </a:p>
        </p:txBody>
      </p:sp>
      <p:sp>
        <p:nvSpPr>
          <p:cNvPr id="28" name="文本框 27"/>
          <p:cNvSpPr txBox="1"/>
          <p:nvPr/>
        </p:nvSpPr>
        <p:spPr>
          <a:xfrm>
            <a:off x="5401898" y="3773515"/>
            <a:ext cx="2235279" cy="369332"/>
          </a:xfrm>
          <a:prstGeom prst="rect">
            <a:avLst/>
          </a:prstGeom>
          <a:noFill/>
        </p:spPr>
        <p:txBody>
          <a:bodyPr wrap="square" rtlCol="0">
            <a:spAutoFit/>
          </a:bodyPr>
          <a:lstStyle/>
          <a:p>
            <a:r>
              <a:rPr lang="zh-CN" altLang="en-US" dirty="0" smtClean="0"/>
              <a:t>信息来源</a:t>
            </a:r>
            <a:endParaRPr lang="zh-CN" altLang="en-US" dirty="0"/>
          </a:p>
        </p:txBody>
      </p:sp>
      <p:sp>
        <p:nvSpPr>
          <p:cNvPr id="29" name="文本框 28"/>
          <p:cNvSpPr txBox="1"/>
          <p:nvPr/>
        </p:nvSpPr>
        <p:spPr>
          <a:xfrm>
            <a:off x="5401897" y="4113465"/>
            <a:ext cx="2235279" cy="369332"/>
          </a:xfrm>
          <a:prstGeom prst="rect">
            <a:avLst/>
          </a:prstGeom>
          <a:noFill/>
        </p:spPr>
        <p:txBody>
          <a:bodyPr wrap="square" rtlCol="0">
            <a:spAutoFit/>
          </a:bodyPr>
          <a:lstStyle/>
          <a:p>
            <a:r>
              <a:rPr lang="zh-CN" altLang="en-US" dirty="0" smtClean="0"/>
              <a:t>创新合作</a:t>
            </a:r>
            <a:endParaRPr lang="zh-CN" altLang="en-US" dirty="0"/>
          </a:p>
        </p:txBody>
      </p:sp>
      <p:sp>
        <p:nvSpPr>
          <p:cNvPr id="30" name="文本框 29"/>
          <p:cNvSpPr txBox="1"/>
          <p:nvPr/>
        </p:nvSpPr>
        <p:spPr>
          <a:xfrm>
            <a:off x="5401898" y="4503105"/>
            <a:ext cx="2235279" cy="369332"/>
          </a:xfrm>
          <a:prstGeom prst="rect">
            <a:avLst/>
          </a:prstGeom>
          <a:noFill/>
        </p:spPr>
        <p:txBody>
          <a:bodyPr wrap="square" rtlCol="0">
            <a:spAutoFit/>
          </a:bodyPr>
          <a:lstStyle/>
          <a:p>
            <a:r>
              <a:rPr lang="zh-CN" altLang="en-US" dirty="0" smtClean="0"/>
              <a:t>知识产权</a:t>
            </a:r>
            <a:endParaRPr lang="zh-CN" altLang="en-US" dirty="0"/>
          </a:p>
        </p:txBody>
      </p:sp>
      <p:sp>
        <p:nvSpPr>
          <p:cNvPr id="31" name="文本框 30"/>
          <p:cNvSpPr txBox="1"/>
          <p:nvPr/>
        </p:nvSpPr>
        <p:spPr>
          <a:xfrm>
            <a:off x="5401898" y="4837291"/>
            <a:ext cx="2235279" cy="369332"/>
          </a:xfrm>
          <a:prstGeom prst="rect">
            <a:avLst/>
          </a:prstGeom>
          <a:noFill/>
        </p:spPr>
        <p:txBody>
          <a:bodyPr wrap="square" rtlCol="0">
            <a:spAutoFit/>
          </a:bodyPr>
          <a:lstStyle/>
          <a:p>
            <a:r>
              <a:rPr lang="zh-CN" altLang="en-US" dirty="0" smtClean="0"/>
              <a:t>阻碍因素</a:t>
            </a:r>
            <a:endParaRPr lang="zh-CN" altLang="en-US" dirty="0"/>
          </a:p>
        </p:txBody>
      </p:sp>
      <p:sp>
        <p:nvSpPr>
          <p:cNvPr id="32" name="圆角矩形 31"/>
          <p:cNvSpPr/>
          <p:nvPr/>
        </p:nvSpPr>
        <p:spPr bwMode="auto">
          <a:xfrm>
            <a:off x="3854029" y="3304651"/>
            <a:ext cx="1304073" cy="783193"/>
          </a:xfrm>
          <a:prstGeom prst="roundRect">
            <a:avLst/>
          </a:prstGeom>
          <a:no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effectLst/>
                <a:latin typeface="黑体" panose="02010609060101010101" pitchFamily="49" charset="-122"/>
                <a:ea typeface="黑体" panose="02010609060101010101" pitchFamily="49" charset="-122"/>
              </a:rPr>
              <a:t>产品或工艺创新</a:t>
            </a:r>
            <a:endParaRPr kumimoji="1" lang="zh-CN" altLang="en-US" sz="2000" i="0" u="none" strike="noStrike" cap="none" normalizeH="0" baseline="0" dirty="0" smtClean="0">
              <a:effectLst/>
              <a:latin typeface="黑体" panose="02010609060101010101" pitchFamily="49" charset="-122"/>
              <a:ea typeface="黑体" panose="02010609060101010101" pitchFamily="49" charset="-122"/>
            </a:endParaRPr>
          </a:p>
        </p:txBody>
      </p:sp>
      <p:cxnSp>
        <p:nvCxnSpPr>
          <p:cNvPr id="33" name="直接连接符 32"/>
          <p:cNvCxnSpPr/>
          <p:nvPr/>
        </p:nvCxnSpPr>
        <p:spPr bwMode="auto">
          <a:xfrm>
            <a:off x="4347199" y="2163948"/>
            <a:ext cx="5125010" cy="13823"/>
          </a:xfrm>
          <a:prstGeom prst="line">
            <a:avLst/>
          </a:prstGeom>
          <a:ln w="1905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7" name="直接连接符 36"/>
          <p:cNvCxnSpPr/>
          <p:nvPr/>
        </p:nvCxnSpPr>
        <p:spPr bwMode="auto">
          <a:xfrm flipH="1">
            <a:off x="6621705" y="1924650"/>
            <a:ext cx="1" cy="261628"/>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1" name="直接连接符 40"/>
          <p:cNvCxnSpPr/>
          <p:nvPr/>
        </p:nvCxnSpPr>
        <p:spPr bwMode="auto">
          <a:xfrm flipH="1">
            <a:off x="4358112" y="2177771"/>
            <a:ext cx="22835" cy="130983"/>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3" name="直接连接符 42"/>
          <p:cNvCxnSpPr>
            <a:stCxn id="16" idx="3"/>
          </p:cNvCxnSpPr>
          <p:nvPr/>
        </p:nvCxnSpPr>
        <p:spPr bwMode="auto">
          <a:xfrm>
            <a:off x="3452420" y="3369570"/>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7" name="直接连接符 46"/>
          <p:cNvCxnSpPr/>
          <p:nvPr/>
        </p:nvCxnSpPr>
        <p:spPr bwMode="auto">
          <a:xfrm>
            <a:off x="3452418" y="3920776"/>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8" name="直接连接符 47"/>
          <p:cNvCxnSpPr/>
          <p:nvPr/>
        </p:nvCxnSpPr>
        <p:spPr bwMode="auto">
          <a:xfrm flipH="1">
            <a:off x="3653276" y="3343265"/>
            <a:ext cx="22150" cy="592251"/>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52" name="直接连接符 51"/>
          <p:cNvCxnSpPr/>
          <p:nvPr/>
        </p:nvCxnSpPr>
        <p:spPr bwMode="auto">
          <a:xfrm>
            <a:off x="3653276" y="3680404"/>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50" name="左大括号 49"/>
          <p:cNvSpPr/>
          <p:nvPr/>
        </p:nvSpPr>
        <p:spPr bwMode="auto">
          <a:xfrm>
            <a:off x="5196788" y="3104676"/>
            <a:ext cx="230664" cy="1349206"/>
          </a:xfrm>
          <a:prstGeom prst="leftBrace">
            <a:avLst/>
          </a:prstGeom>
          <a:noFill/>
          <a:ln w="28575" cap="flat" cmpd="sng" algn="ctr">
            <a:solidFill>
              <a:srgbClr val="0099CC"/>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56" name="圆角矩形 55"/>
          <p:cNvSpPr/>
          <p:nvPr/>
        </p:nvSpPr>
        <p:spPr bwMode="auto">
          <a:xfrm>
            <a:off x="7583059" y="3363255"/>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创新影响</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57" name="圆角矩形 56"/>
          <p:cNvSpPr/>
          <p:nvPr/>
        </p:nvSpPr>
        <p:spPr bwMode="auto">
          <a:xfrm>
            <a:off x="10034178" y="3353751"/>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政策效果</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cxnSp>
        <p:nvCxnSpPr>
          <p:cNvPr id="59" name="直接连接符 58"/>
          <p:cNvCxnSpPr/>
          <p:nvPr/>
        </p:nvCxnSpPr>
        <p:spPr bwMode="auto">
          <a:xfrm>
            <a:off x="9493613" y="2847346"/>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64" name="直接连接符 11263"/>
          <p:cNvCxnSpPr/>
          <p:nvPr/>
        </p:nvCxnSpPr>
        <p:spPr bwMode="auto">
          <a:xfrm>
            <a:off x="8163885" y="3154791"/>
            <a:ext cx="3555896" cy="20436"/>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bwMode="auto">
          <a:xfrm>
            <a:off x="8131538" y="3154207"/>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bwMode="auto">
          <a:xfrm>
            <a:off x="10360388" y="3203307"/>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7782364" y="4189070"/>
            <a:ext cx="1184759" cy="369332"/>
          </a:xfrm>
          <a:prstGeom prst="rect">
            <a:avLst/>
          </a:prstGeom>
          <a:noFill/>
        </p:spPr>
        <p:txBody>
          <a:bodyPr wrap="square" rtlCol="0">
            <a:spAutoFit/>
          </a:bodyPr>
          <a:lstStyle/>
          <a:p>
            <a:r>
              <a:rPr lang="zh-CN" altLang="en-US" dirty="0" smtClean="0"/>
              <a:t>产品创新</a:t>
            </a:r>
            <a:endParaRPr lang="zh-CN" altLang="en-US" dirty="0"/>
          </a:p>
        </p:txBody>
      </p:sp>
      <p:sp>
        <p:nvSpPr>
          <p:cNvPr id="72" name="文本框 71"/>
          <p:cNvSpPr txBox="1"/>
          <p:nvPr/>
        </p:nvSpPr>
        <p:spPr>
          <a:xfrm>
            <a:off x="7746010" y="4540829"/>
            <a:ext cx="1221113" cy="369332"/>
          </a:xfrm>
          <a:prstGeom prst="rect">
            <a:avLst/>
          </a:prstGeom>
          <a:noFill/>
        </p:spPr>
        <p:txBody>
          <a:bodyPr wrap="square" rtlCol="0">
            <a:spAutoFit/>
          </a:bodyPr>
          <a:lstStyle/>
          <a:p>
            <a:r>
              <a:rPr lang="zh-CN" altLang="en-US" dirty="0" smtClean="0"/>
              <a:t>工艺创新</a:t>
            </a:r>
            <a:endParaRPr lang="zh-CN" altLang="en-US" dirty="0"/>
          </a:p>
        </p:txBody>
      </p:sp>
      <p:sp>
        <p:nvSpPr>
          <p:cNvPr id="73" name="文本框 72"/>
          <p:cNvSpPr txBox="1"/>
          <p:nvPr/>
        </p:nvSpPr>
        <p:spPr>
          <a:xfrm>
            <a:off x="7714532" y="5662030"/>
            <a:ext cx="2219661" cy="1015663"/>
          </a:xfrm>
          <a:prstGeom prst="rect">
            <a:avLst/>
          </a:prstGeom>
          <a:noFill/>
          <a:ln>
            <a:solidFill>
              <a:schemeClr val="accent4"/>
            </a:solidFill>
            <a:prstDash val="dashDot"/>
          </a:ln>
        </p:spPr>
        <p:txBody>
          <a:bodyPr wrap="square" rtlCol="0">
            <a:spAutoFit/>
          </a:bodyPr>
          <a:lstStyle/>
          <a:p>
            <a:r>
              <a:rPr lang="zh-CN" altLang="en-US" sz="2000" dirty="0" smtClean="0">
                <a:solidFill>
                  <a:srgbClr val="FF0000"/>
                </a:solidFill>
              </a:rPr>
              <a:t>本年删除对“组织创新”</a:t>
            </a:r>
            <a:r>
              <a:rPr lang="zh-CN" altLang="en-US" sz="2000" dirty="0">
                <a:solidFill>
                  <a:srgbClr val="FF0000"/>
                </a:solidFill>
              </a:rPr>
              <a:t>和 </a:t>
            </a:r>
            <a:r>
              <a:rPr lang="zh-CN" altLang="en-US" sz="2000" dirty="0" smtClean="0">
                <a:solidFill>
                  <a:srgbClr val="FF0000"/>
                </a:solidFill>
              </a:rPr>
              <a:t>“营销创新”影响的判断</a:t>
            </a:r>
            <a:endParaRPr lang="zh-CN" altLang="en-US" sz="2000" dirty="0">
              <a:solidFill>
                <a:srgbClr val="FF0000"/>
              </a:solidFill>
            </a:endParaRPr>
          </a:p>
        </p:txBody>
      </p:sp>
      <p:sp>
        <p:nvSpPr>
          <p:cNvPr id="75" name="文本框 74"/>
          <p:cNvSpPr txBox="1"/>
          <p:nvPr/>
        </p:nvSpPr>
        <p:spPr>
          <a:xfrm>
            <a:off x="7782364" y="4952783"/>
            <a:ext cx="1198965" cy="369332"/>
          </a:xfrm>
          <a:prstGeom prst="rect">
            <a:avLst/>
          </a:prstGeom>
          <a:noFill/>
        </p:spPr>
        <p:txBody>
          <a:bodyPr wrap="square" rtlCol="0">
            <a:spAutoFit/>
          </a:bodyPr>
          <a:lstStyle/>
          <a:p>
            <a:r>
              <a:rPr lang="zh-CN" altLang="en-US" dirty="0" smtClean="0"/>
              <a:t>成功因素</a:t>
            </a:r>
            <a:endParaRPr lang="zh-CN" altLang="en-US" dirty="0"/>
          </a:p>
        </p:txBody>
      </p:sp>
      <p:sp>
        <p:nvSpPr>
          <p:cNvPr id="77" name="左大括号 76"/>
          <p:cNvSpPr/>
          <p:nvPr/>
        </p:nvSpPr>
        <p:spPr bwMode="auto">
          <a:xfrm>
            <a:off x="7592819" y="4323323"/>
            <a:ext cx="128305" cy="2050622"/>
          </a:xfrm>
          <a:prstGeom prst="leftBrace">
            <a:avLst/>
          </a:prstGeom>
          <a:noFill/>
          <a:ln w="19050" cap="flat" cmpd="sng" algn="ctr">
            <a:solidFill>
              <a:srgbClr val="33CCFF"/>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78" name="文本框 77"/>
          <p:cNvSpPr txBox="1"/>
          <p:nvPr/>
        </p:nvSpPr>
        <p:spPr>
          <a:xfrm>
            <a:off x="9881375" y="4197958"/>
            <a:ext cx="2235279" cy="369332"/>
          </a:xfrm>
          <a:prstGeom prst="rect">
            <a:avLst/>
          </a:prstGeom>
          <a:noFill/>
        </p:spPr>
        <p:txBody>
          <a:bodyPr wrap="square" rtlCol="0">
            <a:spAutoFit/>
          </a:bodyPr>
          <a:lstStyle/>
          <a:p>
            <a:r>
              <a:rPr lang="zh-CN" altLang="en-US" dirty="0" smtClean="0"/>
              <a:t>内部措施效果</a:t>
            </a:r>
            <a:endParaRPr lang="zh-CN" altLang="en-US" dirty="0"/>
          </a:p>
        </p:txBody>
      </p:sp>
      <p:sp>
        <p:nvSpPr>
          <p:cNvPr id="79" name="文本框 78"/>
          <p:cNvSpPr txBox="1"/>
          <p:nvPr/>
        </p:nvSpPr>
        <p:spPr>
          <a:xfrm>
            <a:off x="9859228" y="4552601"/>
            <a:ext cx="2235279" cy="369332"/>
          </a:xfrm>
          <a:prstGeom prst="rect">
            <a:avLst/>
          </a:prstGeom>
          <a:noFill/>
        </p:spPr>
        <p:txBody>
          <a:bodyPr wrap="square" rtlCol="0">
            <a:spAutoFit/>
          </a:bodyPr>
          <a:lstStyle/>
          <a:p>
            <a:r>
              <a:rPr lang="en-US" altLang="zh-CN" dirty="0" smtClean="0"/>
              <a:t>11</a:t>
            </a:r>
            <a:r>
              <a:rPr lang="zh-CN" altLang="en-US" dirty="0" smtClean="0"/>
              <a:t>项政策效果</a:t>
            </a:r>
            <a:endParaRPr lang="zh-CN" altLang="en-US" dirty="0"/>
          </a:p>
        </p:txBody>
      </p:sp>
      <p:sp>
        <p:nvSpPr>
          <p:cNvPr id="84" name="左大括号 83"/>
          <p:cNvSpPr/>
          <p:nvPr/>
        </p:nvSpPr>
        <p:spPr bwMode="auto">
          <a:xfrm>
            <a:off x="9697703" y="4347254"/>
            <a:ext cx="150452" cy="507772"/>
          </a:xfrm>
          <a:prstGeom prst="leftBrace">
            <a:avLst/>
          </a:prstGeom>
          <a:noFill/>
          <a:ln w="19050" cap="flat" cmpd="sng" algn="ctr">
            <a:solidFill>
              <a:srgbClr val="33CCFF"/>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85" name="文本框 84"/>
          <p:cNvSpPr txBox="1"/>
          <p:nvPr/>
        </p:nvSpPr>
        <p:spPr>
          <a:xfrm>
            <a:off x="7899255" y="5261920"/>
            <a:ext cx="1198965" cy="400110"/>
          </a:xfrm>
          <a:prstGeom prst="rect">
            <a:avLst/>
          </a:prstGeom>
          <a:noFill/>
        </p:spPr>
        <p:txBody>
          <a:bodyPr wrap="square" rtlCol="0">
            <a:spAutoFit/>
          </a:bodyPr>
          <a:lstStyle/>
          <a:p>
            <a:r>
              <a:rPr lang="en-US" altLang="zh-CN" sz="2000" b="1" dirty="0" smtClean="0"/>
              <a:t>……</a:t>
            </a:r>
            <a:endParaRPr lang="zh-CN" altLang="en-US" sz="2000" b="1" dirty="0"/>
          </a:p>
        </p:txBody>
      </p:sp>
      <p:sp>
        <p:nvSpPr>
          <p:cNvPr id="86" name="圆角矩形 85"/>
          <p:cNvSpPr/>
          <p:nvPr/>
        </p:nvSpPr>
        <p:spPr bwMode="auto">
          <a:xfrm>
            <a:off x="11227163" y="3337178"/>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smtClean="0">
                <a:solidFill>
                  <a:srgbClr val="FFFFFF"/>
                </a:solidFill>
                <a:latin typeface="黑体" panose="02010609060101010101" pitchFamily="49" charset="-122"/>
                <a:ea typeface="黑体" panose="02010609060101010101" pitchFamily="49" charset="-122"/>
              </a:rPr>
              <a:t>战略</a:t>
            </a:r>
            <a:r>
              <a:rPr kumimoji="1" lang="zh-CN" altLang="en-US" sz="2000" dirty="0">
                <a:solidFill>
                  <a:srgbClr val="FFFFFF"/>
                </a:solidFill>
                <a:latin typeface="黑体" panose="02010609060101010101" pitchFamily="49" charset="-122"/>
                <a:ea typeface="黑体" panose="02010609060101010101" pitchFamily="49" charset="-122"/>
              </a:rPr>
              <a:t>规划</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cxnSp>
        <p:nvCxnSpPr>
          <p:cNvPr id="88" name="直接连接符 87"/>
          <p:cNvCxnSpPr/>
          <p:nvPr/>
        </p:nvCxnSpPr>
        <p:spPr bwMode="auto">
          <a:xfrm>
            <a:off x="11709581" y="3194851"/>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bwMode="auto">
          <a:xfrm>
            <a:off x="5164342" y="3772908"/>
            <a:ext cx="135335" cy="1561"/>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11270" name="右箭头 11269"/>
          <p:cNvSpPr/>
          <p:nvPr/>
        </p:nvSpPr>
        <p:spPr bwMode="auto">
          <a:xfrm>
            <a:off x="5838392" y="2365612"/>
            <a:ext cx="1566626" cy="333502"/>
          </a:xfrm>
          <a:prstGeom prst="rightArrow">
            <a:avLst/>
          </a:prstGeom>
          <a:solidFill>
            <a:schemeClr val="accent2"/>
          </a:solidFill>
          <a:ln w="9525" cap="flat" cmpd="sng" algn="ctr">
            <a:solidFill>
              <a:schemeClr val="accent2"/>
            </a:solidFill>
            <a:prstDash val="solid"/>
            <a:round/>
            <a:headEnd type="none" w="med" len="med"/>
            <a:tailEnd type="none" w="med" len="med"/>
          </a:ln>
          <a:effectLst/>
        </p:spPr>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97" name="圆角矩形 96"/>
          <p:cNvSpPr/>
          <p:nvPr/>
        </p:nvSpPr>
        <p:spPr bwMode="auto">
          <a:xfrm>
            <a:off x="8799059" y="3363254"/>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a:solidFill>
                  <a:srgbClr val="FFFFFF"/>
                </a:solidFill>
                <a:latin typeface="黑体" panose="02010609060101010101" pitchFamily="49" charset="-122"/>
                <a:ea typeface="黑体" panose="02010609060101010101" pitchFamily="49" charset="-122"/>
              </a:rPr>
              <a:t>基本信息</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cxnSp>
        <p:nvCxnSpPr>
          <p:cNvPr id="98" name="直接连接符 97"/>
          <p:cNvCxnSpPr/>
          <p:nvPr/>
        </p:nvCxnSpPr>
        <p:spPr bwMode="auto">
          <a:xfrm>
            <a:off x="9281477" y="3174207"/>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左大括号 1"/>
          <p:cNvSpPr/>
          <p:nvPr/>
        </p:nvSpPr>
        <p:spPr bwMode="auto">
          <a:xfrm>
            <a:off x="5267766" y="4567290"/>
            <a:ext cx="111984" cy="639333"/>
          </a:xfrm>
          <a:prstGeom prst="leftBrace">
            <a:avLst/>
          </a:prstGeom>
          <a:ln w="28575">
            <a:prstDash val="dash"/>
            <a:headEnd type="none" w="med" len="med"/>
            <a:tailEnd type="none" w="med" len="med"/>
          </a:ln>
        </p:spPr>
        <p:style>
          <a:lnRef idx="1">
            <a:schemeClr val="accent2"/>
          </a:lnRef>
          <a:fillRef idx="0">
            <a:schemeClr val="accent2"/>
          </a:fillRef>
          <a:effectRef idx="0">
            <a:schemeClr val="accent2"/>
          </a:effectRef>
          <a:fontRef idx="minor">
            <a:schemeClr val="tx1"/>
          </a:fontRef>
        </p:style>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3" name="文本框 2"/>
          <p:cNvSpPr txBox="1"/>
          <p:nvPr/>
        </p:nvSpPr>
        <p:spPr>
          <a:xfrm>
            <a:off x="10696353" y="2215543"/>
            <a:ext cx="1420301"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dirty="0">
                <a:latin typeface="黑体" panose="02010609060101010101" pitchFamily="49" charset="-122"/>
                <a:ea typeface="黑体" panose="02010609060101010101" pitchFamily="49" charset="-122"/>
              </a:rPr>
              <a:t>基于</a:t>
            </a:r>
            <a:r>
              <a:rPr lang="zh-CN" altLang="en-US" dirty="0" smtClean="0">
                <a:latin typeface="黑体" panose="02010609060101010101" pitchFamily="49" charset="-122"/>
                <a:ea typeface="黑体" panose="02010609060101010101" pitchFamily="49" charset="-122"/>
              </a:rPr>
              <a:t>“企业家”的判断</a:t>
            </a:r>
            <a:endParaRPr lang="zh-CN" altLang="en-US" dirty="0">
              <a:latin typeface="黑体" panose="02010609060101010101" pitchFamily="49" charset="-122"/>
              <a:ea typeface="黑体" panose="02010609060101010101" pitchFamily="49" charset="-122"/>
            </a:endParaRPr>
          </a:p>
        </p:txBody>
      </p:sp>
      <p:sp>
        <p:nvSpPr>
          <p:cNvPr id="5" name="圆角矩形 4"/>
          <p:cNvSpPr/>
          <p:nvPr/>
        </p:nvSpPr>
        <p:spPr bwMode="auto">
          <a:xfrm>
            <a:off x="1820574" y="3026268"/>
            <a:ext cx="1751263" cy="2470798"/>
          </a:xfrm>
          <a:prstGeom prst="roundRect">
            <a:avLst/>
          </a:prstGeom>
          <a:noFill/>
          <a:ln>
            <a:solidFill>
              <a:srgbClr val="66CCFF"/>
            </a:solidFill>
            <a:prstDash val="lgDash"/>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6" name="圆角矩形 5"/>
          <p:cNvSpPr/>
          <p:nvPr/>
        </p:nvSpPr>
        <p:spPr bwMode="auto">
          <a:xfrm>
            <a:off x="1389488" y="5484299"/>
            <a:ext cx="3700398" cy="1328023"/>
          </a:xfrm>
          <a:prstGeom prst="roundRect">
            <a:avLst/>
          </a:prstGeom>
          <a:no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i="0" u="none" strike="noStrike" cap="none" normalizeH="0" baseline="0" dirty="0" smtClean="0">
                <a:ln>
                  <a:noFill/>
                </a:ln>
                <a:solidFill>
                  <a:schemeClr val="tx1"/>
                </a:solidFill>
                <a:effectLst/>
                <a:latin typeface="+mn-ea"/>
                <a:ea typeface="+mn-ea"/>
              </a:rPr>
              <a:t>“新”对本企业必须是新的，</a:t>
            </a:r>
            <a:endParaRPr kumimoji="1" lang="en-US" altLang="zh-CN" i="0" u="none" strike="noStrike" cap="none" normalizeH="0" baseline="0" dirty="0" smtClean="0">
              <a:ln>
                <a:noFill/>
              </a:ln>
              <a:solidFill>
                <a:schemeClr val="tx1"/>
              </a:solidFill>
              <a:effectLst/>
              <a:latin typeface="+mn-ea"/>
              <a:ea typeface="+mn-ea"/>
            </a:endParaRPr>
          </a:p>
          <a:p>
            <a:pPr marL="0" marR="0" indent="0" algn="l" defTabSz="914400" rtl="0" eaLnBrk="1" fontAlgn="base" latinLnBrk="0" hangingPunct="1">
              <a:lnSpc>
                <a:spcPct val="100000"/>
              </a:lnSpc>
              <a:spcBef>
                <a:spcPct val="0"/>
              </a:spcBef>
              <a:spcAft>
                <a:spcPct val="0"/>
              </a:spcAft>
              <a:buClrTx/>
              <a:buSzTx/>
              <a:buFontTx/>
              <a:buNone/>
            </a:pPr>
            <a:r>
              <a:rPr kumimoji="1" lang="en-US" altLang="zh-CN" dirty="0">
                <a:latin typeface="+mn-ea"/>
                <a:ea typeface="+mn-ea"/>
              </a:rPr>
              <a:t> </a:t>
            </a:r>
            <a:r>
              <a:rPr kumimoji="1" lang="en-US" altLang="zh-CN" dirty="0" smtClean="0">
                <a:latin typeface="+mn-ea"/>
                <a:ea typeface="+mn-ea"/>
              </a:rPr>
              <a:t>    </a:t>
            </a:r>
            <a:r>
              <a:rPr kumimoji="1" lang="zh-CN" altLang="en-US" i="0" u="none" strike="noStrike" cap="none" normalizeH="0" baseline="0" dirty="0" smtClean="0">
                <a:ln>
                  <a:noFill/>
                </a:ln>
                <a:solidFill>
                  <a:schemeClr val="tx1"/>
                </a:solidFill>
                <a:effectLst/>
                <a:latin typeface="+mn-ea"/>
                <a:ea typeface="+mn-ea"/>
              </a:rPr>
              <a:t> 新颖度可分层次；</a:t>
            </a:r>
            <a:endParaRPr kumimoji="1" lang="en-US" altLang="zh-CN" i="0" u="none" strike="noStrike" cap="none" normalizeH="0" baseline="0" dirty="0" smtClean="0">
              <a:ln>
                <a:noFill/>
              </a:ln>
              <a:solidFill>
                <a:schemeClr val="tx1"/>
              </a:solidFill>
              <a:effectLst/>
              <a:latin typeface="+mn-ea"/>
              <a:ea typeface="+mn-ea"/>
            </a:endParaRPr>
          </a:p>
          <a:p>
            <a:pPr eaLnBrk="1" hangingPunct="1"/>
            <a:r>
              <a:rPr kumimoji="1" lang="zh-CN" altLang="en-US" dirty="0" smtClean="0">
                <a:latin typeface="+mn-ea"/>
              </a:rPr>
              <a:t>“新”</a:t>
            </a:r>
            <a:r>
              <a:rPr kumimoji="1" lang="zh-CN" altLang="en-US" i="0" u="none" strike="noStrike" cap="none" normalizeH="0" baseline="0" dirty="0" smtClean="0">
                <a:ln>
                  <a:noFill/>
                </a:ln>
                <a:solidFill>
                  <a:schemeClr val="tx1"/>
                </a:solidFill>
                <a:effectLst/>
                <a:latin typeface="+mn-ea"/>
                <a:ea typeface="+mn-ea"/>
              </a:rPr>
              <a:t>全新的或重大改进的；</a:t>
            </a:r>
            <a:endParaRPr kumimoji="1" lang="en-US" altLang="zh-CN" i="0" u="none" strike="noStrike" cap="none" normalizeH="0" baseline="0" dirty="0" smtClean="0">
              <a:ln>
                <a:noFill/>
              </a:ln>
              <a:solidFill>
                <a:schemeClr val="tx1"/>
              </a:solidFill>
              <a:effectLst/>
              <a:latin typeface="+mn-ea"/>
              <a:ea typeface="+mn-ea"/>
            </a:endParaRPr>
          </a:p>
          <a:p>
            <a:pPr eaLnBrk="1" hangingPunct="1"/>
            <a:r>
              <a:rPr kumimoji="1" lang="zh-CN" altLang="en-US" dirty="0" smtClean="0">
                <a:latin typeface="+mn-ea"/>
                <a:ea typeface="+mn-ea"/>
              </a:rPr>
              <a:t>组织创新</a:t>
            </a:r>
            <a:r>
              <a:rPr kumimoji="1" lang="en-US" altLang="zh-CN" dirty="0" smtClean="0">
                <a:latin typeface="+mn-ea"/>
                <a:ea typeface="+mn-ea"/>
              </a:rPr>
              <a:t>3</a:t>
            </a:r>
            <a:r>
              <a:rPr kumimoji="1" lang="zh-CN" altLang="en-US" dirty="0" smtClean="0">
                <a:latin typeface="+mn-ea"/>
                <a:ea typeface="+mn-ea"/>
              </a:rPr>
              <a:t>类、营销创新</a:t>
            </a:r>
            <a:r>
              <a:rPr kumimoji="1" lang="en-US" altLang="zh-CN" dirty="0" smtClean="0">
                <a:latin typeface="+mn-ea"/>
                <a:ea typeface="+mn-ea"/>
              </a:rPr>
              <a:t>4</a:t>
            </a:r>
            <a:r>
              <a:rPr kumimoji="1" lang="zh-CN" altLang="en-US" dirty="0" smtClean="0">
                <a:latin typeface="+mn-ea"/>
                <a:ea typeface="+mn-ea"/>
              </a:rPr>
              <a:t>类表现</a:t>
            </a:r>
            <a:r>
              <a:rPr kumimoji="1" lang="en-US" altLang="zh-CN" dirty="0" smtClean="0">
                <a:latin typeface="+mn-ea"/>
                <a:ea typeface="+mn-ea"/>
              </a:rPr>
              <a:t>   </a:t>
            </a:r>
            <a:endParaRPr kumimoji="1" lang="zh-CN" altLang="en-US" i="0" u="none" strike="noStrike" cap="none" normalizeH="0" baseline="0" dirty="0" smtClean="0">
              <a:ln>
                <a:noFill/>
              </a:ln>
              <a:solidFill>
                <a:schemeClr val="tx1"/>
              </a:solidFill>
              <a:effectLst/>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27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9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0"/>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59"/>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1264"/>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69"/>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70"/>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86"/>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88"/>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97"/>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98"/>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6"/>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71"/>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72"/>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73"/>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75"/>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77"/>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84"/>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85"/>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78"/>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15" grpId="0" animBg="1"/>
      <p:bldP spid="16" grpId="0" animBg="1"/>
      <p:bldP spid="17" grpId="0" animBg="1"/>
      <p:bldP spid="19" grpId="0" animBg="1"/>
      <p:bldP spid="25" grpId="0" animBg="1"/>
      <p:bldP spid="8" grpId="0"/>
      <p:bldP spid="27" grpId="0"/>
      <p:bldP spid="28" grpId="0"/>
      <p:bldP spid="29" grpId="0"/>
      <p:bldP spid="30" grpId="0"/>
      <p:bldP spid="31" grpId="0"/>
      <p:bldP spid="32" grpId="0" animBg="1"/>
      <p:bldP spid="50" grpId="0" animBg="1"/>
      <p:bldP spid="56" grpId="0" animBg="1"/>
      <p:bldP spid="57" grpId="0" animBg="1"/>
      <p:bldP spid="71" grpId="0"/>
      <p:bldP spid="72" grpId="0"/>
      <p:bldP spid="73" grpId="0" animBg="1"/>
      <p:bldP spid="75" grpId="0"/>
      <p:bldP spid="77" grpId="0" animBg="1"/>
      <p:bldP spid="78" grpId="0"/>
      <p:bldP spid="79" grpId="0"/>
      <p:bldP spid="84" grpId="0" animBg="1"/>
      <p:bldP spid="85" grpId="0"/>
      <p:bldP spid="86" grpId="0" animBg="1"/>
      <p:bldP spid="11270" grpId="0" animBg="1"/>
      <p:bldP spid="97" grpId="0" animBg="1"/>
      <p:bldP spid="2" grpId="0" animBg="1"/>
      <p:bldP spid="5" grpId="0" animBg="1"/>
      <p:bldP spid="6" grpId="0" animBg="1"/>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p:cNvSpPr>
            <a:spLocks noGrp="1"/>
          </p:cNvSpPr>
          <p:nvPr>
            <p:ph type="sldNum" sz="quarter" idx="12"/>
          </p:nvPr>
        </p:nvSpPr>
        <p:spPr>
          <a:xfrm>
            <a:off x="9652000" y="624840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150A95A5-BC9E-40B4-BD30-C0815B326581}" type="slidenum">
              <a:rPr kumimoji="0" lang="zh-CN" altLang="en-US" sz="1400" smtClean="0"/>
            </a:fld>
            <a:endParaRPr kumimoji="0" lang="en-US" altLang="zh-CN" sz="1400" smtClean="0"/>
          </a:p>
        </p:txBody>
      </p:sp>
      <p:pic>
        <p:nvPicPr>
          <p:cNvPr id="3" name="图片 2"/>
          <p:cNvPicPr>
            <a:picLocks noChangeAspect="1"/>
          </p:cNvPicPr>
          <p:nvPr/>
        </p:nvPicPr>
        <p:blipFill>
          <a:blip r:embed="rId1"/>
          <a:stretch>
            <a:fillRect/>
          </a:stretch>
        </p:blipFill>
        <p:spPr>
          <a:xfrm>
            <a:off x="1488440" y="107315"/>
            <a:ext cx="10215245" cy="6246495"/>
          </a:xfrm>
          <a:prstGeom prst="rect">
            <a:avLst/>
          </a:prstGeom>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TABLE_BEAUTIFY" val="smartTable{187569d3-a0f8-4e91-8ee7-1559e97496d9}"/>
</p:tagLst>
</file>

<file path=ppt/tags/tag2.xml><?xml version="1.0" encoding="utf-8"?>
<p:tagLst xmlns:p="http://schemas.openxmlformats.org/presentationml/2006/main">
  <p:tag name="KSO_WM_UNIT_TABLE_BEAUTIFY" val="smartTable{d622735b-76a1-4dee-ae38-01c9fbb704b5}"/>
</p:tagLst>
</file>

<file path=ppt/tags/tag3.xml><?xml version="1.0" encoding="utf-8"?>
<p:tagLst xmlns:p="http://schemas.openxmlformats.org/presentationml/2006/main">
  <p:tag name="KSO_WM_UNIT_TABLE_BEAUTIFY" val="smartTable{09dbee27-2c3c-4c87-8fdf-d6d3763b1026}"/>
</p:tagLst>
</file>

<file path=ppt/tags/tag4.xml><?xml version="1.0" encoding="utf-8"?>
<p:tagLst xmlns:p="http://schemas.openxmlformats.org/presentationml/2006/main">
  <p:tag name="KSO_WM_UNIT_TABLE_BEAUTIFY" val="smartTable{26c13ba8-8068-4a7d-81ca-46caaba9b6a5}"/>
</p:tagLst>
</file>

<file path=ppt/tags/tag5.xml><?xml version="1.0" encoding="utf-8"?>
<p:tagLst xmlns:p="http://schemas.openxmlformats.org/presentationml/2006/main">
  <p:tag name="KSO_WM_UNIT_TABLE_BEAUTIFY" val="smartTable{e803e5a4-1912-49a4-a3c8-488e254e372c}"/>
</p:tagLst>
</file>

<file path=ppt/tags/tag6.xml><?xml version="1.0" encoding="utf-8"?>
<p:tagLst xmlns:p="http://schemas.openxmlformats.org/presentationml/2006/main">
  <p:tag name="KSO_WM_UNIT_TABLE_BEAUTIFY" val="smartTable{ae40bba5-d824-4014-ae36-7cf4e732f215}"/>
</p:tagLst>
</file>

<file path=ppt/theme/theme1.xml><?xml version="1.0" encoding="utf-8"?>
<a:theme xmlns:a="http://schemas.openxmlformats.org/drawingml/2006/main" name="NBS">
  <a:themeElements>
    <a:clrScheme name="国家统计局宏观数据库介绍（演示）zhongxi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国家统计局宏观数据库介绍（演示）zhongxin">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lIns="278563" tIns="354076" rIns="278563" bIns="120904" spcCol="1270"/>
      <a:lstStyle>
        <a:defPPr lvl="1" indent="-457200" defTabSz="755650">
          <a:lnSpc>
            <a:spcPct val="90000"/>
          </a:lnSpc>
          <a:spcAft>
            <a:spcPct val="15000"/>
          </a:spcAft>
          <a:buFont typeface="Arial" panose="020B0604020202020204" pitchFamily="34" charset="0"/>
          <a:buChar char="•"/>
          <a:defRPr/>
        </a:defPPr>
      </a:lstStyle>
      <a: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b" anchorCtr="1" compatLnSpc="1">
        <a:spAutoFit/>
      </a:bodyPr>
      <a:lstStyle>
        <a:defPPr marL="0" marR="0" indent="0" algn="l" defTabSz="914400" rtl="0" eaLnBrk="1" fontAlgn="base" latinLnBrk="0" hangingPunct="1">
          <a:lnSpc>
            <a:spcPct val="100000"/>
          </a:lnSpc>
          <a:spcBef>
            <a:spcPct val="0"/>
          </a:spcBef>
          <a:spcAft>
            <a:spcPct val="0"/>
          </a:spcAft>
          <a:buClrTx/>
          <a:buSzTx/>
          <a:buFontTx/>
          <a:buNone/>
          <a:def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defRPr>
        </a:defPPr>
      </a:lstStyle>
    </a:lnDef>
  </a:objectDefaults>
  <a:extraClrSchemeLst>
    <a:extraClrScheme>
      <a:clrScheme name="国家统计局宏观数据库介绍（演示）zhongxi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国家统计局宏观数据库介绍（演示）zhongxi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国家统计局宏观数据库介绍（演示）zhongxi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国家统计局宏观数据库介绍（演示）zhongxi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国家统计局宏观数据库介绍（演示）zhongxi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国家统计局宏观数据库介绍（演示）zhongxi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国家统计局宏观数据库介绍（演示）zhongxi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NBS</Template>
  <TotalTime>0</TotalTime>
  <Words>8702</Words>
  <Application>WPS 演示</Application>
  <PresentationFormat>宽屏</PresentationFormat>
  <Paragraphs>656</Paragraphs>
  <Slides>53</Slides>
  <Notes>51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53</vt:i4>
      </vt:variant>
    </vt:vector>
  </HeadingPairs>
  <TitlesOfParts>
    <vt:vector size="67" baseType="lpstr">
      <vt:lpstr>Arial</vt:lpstr>
      <vt:lpstr>宋体</vt:lpstr>
      <vt:lpstr>Wingdings</vt:lpstr>
      <vt:lpstr>Times New Roman</vt:lpstr>
      <vt:lpstr>方正彩云简体</vt:lpstr>
      <vt:lpstr>Calibri</vt:lpstr>
      <vt:lpstr>黑体</vt:lpstr>
      <vt:lpstr>仿宋_GB2312</vt:lpstr>
      <vt:lpstr>仿宋</vt:lpstr>
      <vt:lpstr>微软雅黑</vt:lpstr>
      <vt:lpstr>Arial Unicode MS</vt:lpstr>
      <vt:lpstr>华文楷体</vt:lpstr>
      <vt:lpstr>Arial Unicode MS</vt:lpstr>
      <vt:lpstr>NBS</vt:lpstr>
      <vt:lpstr>2019年企业创新调查制度 说明及实施要点 </vt:lpstr>
      <vt:lpstr>目   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2.1 指标解释 </vt:lpstr>
      <vt:lpstr>产品（服务）创新案例</vt:lpstr>
      <vt:lpstr>2.1 指标解释 </vt:lpstr>
      <vt:lpstr>工艺（流程）创新案例</vt:lpstr>
      <vt:lpstr>2.1 指标解释 </vt:lpstr>
      <vt:lpstr>PowerPoint 演示文稿</vt:lpstr>
      <vt:lpstr>2.1 指标解释 </vt:lpstr>
      <vt:lpstr>2.1 指标解释 </vt:lpstr>
      <vt:lpstr>2.1 指标解释 </vt:lpstr>
      <vt:lpstr>2.1 指标解释 </vt:lpstr>
      <vt:lpstr>组织（管理）创新案例 </vt:lpstr>
      <vt:lpstr>2.1 指标解释 </vt:lpstr>
      <vt:lpstr>营销创新案例</vt:lpstr>
      <vt:lpstr>2.1 指标解释 </vt:lpstr>
      <vt:lpstr>PowerPoint 演示文稿</vt:lpstr>
      <vt:lpstr>PowerPoint 演示文稿</vt:lpstr>
      <vt:lpstr>2.2 相关政策 </vt:lpstr>
      <vt:lpstr>2.2 相关政策 </vt:lpstr>
      <vt:lpstr>2.2 相关政策 </vt:lpstr>
      <vt:lpstr>2.2 相关政策 </vt:lpstr>
      <vt:lpstr>2.2 相关政策 </vt:lpstr>
      <vt:lpstr>PowerPoint 演示文稿</vt:lpstr>
      <vt:lpstr>2.2 相关政策 </vt:lpstr>
      <vt:lpstr>2.2 相关政策 </vt:lpstr>
      <vt:lpstr>2.2 相关政策 </vt:lpstr>
      <vt:lpstr>2.2 相关政策 </vt:lpstr>
      <vt:lpstr>2.2 相关政策 </vt:lpstr>
      <vt:lpstr>2.2 相关政策 </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国家统计局</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2016年全国规模以下企业创新调查方案</dc:title>
  <dc:creator>罗秋实:</dc:creator>
  <cp:lastModifiedBy>jiuxi</cp:lastModifiedBy>
  <cp:revision>610</cp:revision>
  <cp:lastPrinted>2017-09-29T08:57:00Z</cp:lastPrinted>
  <dcterms:created xsi:type="dcterms:W3CDTF">2016-09-21T01:54:00Z</dcterms:created>
  <dcterms:modified xsi:type="dcterms:W3CDTF">2019-12-12T16:06:13Z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2052-11.8.2.8053</vt:lpwstr>
  </property>
</Properties>
</file>