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8"/>
  </p:handoutMasterIdLst>
  <p:sldIdLst>
    <p:sldId id="256" r:id="rId3"/>
    <p:sldId id="301" r:id="rId5"/>
    <p:sldId id="378" r:id="rId6"/>
    <p:sldId id="302" r:id="rId7"/>
    <p:sldId id="325" r:id="rId8"/>
    <p:sldId id="493" r:id="rId9"/>
    <p:sldId id="336" r:id="rId10"/>
    <p:sldId id="400" r:id="rId11"/>
    <p:sldId id="326" r:id="rId12"/>
    <p:sldId id="331" r:id="rId13"/>
    <p:sldId id="542" r:id="rId14"/>
    <p:sldId id="401" r:id="rId15"/>
    <p:sldId id="544" r:id="rId16"/>
    <p:sldId id="545" r:id="rId17"/>
    <p:sldId id="546" r:id="rId18"/>
    <p:sldId id="373" r:id="rId19"/>
    <p:sldId id="379" r:id="rId20"/>
    <p:sldId id="494" r:id="rId21"/>
    <p:sldId id="559" r:id="rId22"/>
    <p:sldId id="496" r:id="rId23"/>
    <p:sldId id="561" r:id="rId24"/>
    <p:sldId id="498" r:id="rId25"/>
    <p:sldId id="562" r:id="rId26"/>
    <p:sldId id="500" r:id="rId27"/>
    <p:sldId id="564" r:id="rId28"/>
    <p:sldId id="563" r:id="rId29"/>
    <p:sldId id="565" r:id="rId30"/>
    <p:sldId id="566" r:id="rId31"/>
    <p:sldId id="505" r:id="rId32"/>
    <p:sldId id="567" r:id="rId33"/>
    <p:sldId id="507" r:id="rId34"/>
    <p:sldId id="568" r:id="rId35"/>
    <p:sldId id="575" r:id="rId36"/>
    <p:sldId id="574" r:id="rId37"/>
    <p:sldId id="569" r:id="rId38"/>
    <p:sldId id="570" r:id="rId39"/>
    <p:sldId id="571" r:id="rId40"/>
    <p:sldId id="572" r:id="rId41"/>
    <p:sldId id="573" r:id="rId42"/>
    <p:sldId id="583" r:id="rId43"/>
    <p:sldId id="576" r:id="rId44"/>
    <p:sldId id="577" r:id="rId45"/>
    <p:sldId id="578" r:id="rId46"/>
    <p:sldId id="579" r:id="rId47"/>
    <p:sldId id="580" r:id="rId48"/>
    <p:sldId id="581" r:id="rId49"/>
    <p:sldId id="552" r:id="rId50"/>
    <p:sldId id="555" r:id="rId51"/>
    <p:sldId id="556" r:id="rId52"/>
    <p:sldId id="363" r:id="rId53"/>
    <p:sldId id="554" r:id="rId54"/>
    <p:sldId id="364" r:id="rId55"/>
    <p:sldId id="369" r:id="rId56"/>
    <p:sldId id="366" r:id="rId57"/>
  </p:sldIdLst>
  <p:sldSz cx="12192000" cy="6858000"/>
  <p:notesSz cx="9926320" cy="6797675"/>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0099CC"/>
    <a:srgbClr val="33CCFF"/>
    <a:srgbClr val="FFFFFF"/>
    <a:srgbClr val="3333FF"/>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57" autoAdjust="0"/>
    <p:restoredTop sz="89748" autoAdjust="0"/>
  </p:normalViewPr>
  <p:slideViewPr>
    <p:cSldViewPr snapToGrid="0">
      <p:cViewPr varScale="1">
        <p:scale>
          <a:sx n="80" d="100"/>
          <a:sy n="80" d="100"/>
        </p:scale>
        <p:origin x="522" y="60"/>
      </p:cViewPr>
      <p:guideLst>
        <p:guide orient="horz" pos="2116"/>
        <p:guide pos="3854"/>
      </p:guideLst>
    </p:cSldViewPr>
  </p:slideViewPr>
  <p:notesTextViewPr>
    <p:cViewPr>
      <p:scale>
        <a:sx n="1" d="1"/>
        <a:sy n="1" d="1"/>
      </p:scale>
      <p:origin x="0" y="0"/>
    </p:cViewPr>
  </p:notesTextViewPr>
  <p:notesViewPr>
    <p:cSldViewPr snapToGrid="0">
      <p:cViewPr varScale="1">
        <p:scale>
          <a:sx n="52" d="100"/>
          <a:sy n="52" d="100"/>
        </p:scale>
        <p:origin x="2934" y="6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1" Type="http://schemas.openxmlformats.org/officeDocument/2006/relationships/tableStyles" Target="tableStyles.xml"/><Relationship Id="rId60" Type="http://schemas.openxmlformats.org/officeDocument/2006/relationships/viewProps" Target="viewProps.xml"/><Relationship Id="rId6" Type="http://schemas.openxmlformats.org/officeDocument/2006/relationships/slide" Target="slides/slide3.xml"/><Relationship Id="rId59" Type="http://schemas.openxmlformats.org/officeDocument/2006/relationships/presProps" Target="presProps.xml"/><Relationship Id="rId58" Type="http://schemas.openxmlformats.org/officeDocument/2006/relationships/handoutMaster" Target="handoutMasters/handoutMaster1.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2487" cy="341362"/>
          </a:xfrm>
          <a:prstGeom prst="rect">
            <a:avLst/>
          </a:prstGeom>
        </p:spPr>
        <p:txBody>
          <a:bodyPr vert="horz" lIns="91440" tIns="45720" rIns="91440" bIns="45720" rtlCol="0"/>
          <a:lstStyle>
            <a:lvl1pPr algn="l">
              <a:defRPr sz="1600"/>
            </a:lvl1pPr>
          </a:lstStyle>
          <a:p>
            <a:pPr>
              <a:defRPr/>
            </a:pPr>
            <a:endParaRPr lang="zh-CN" altLang="en-US"/>
          </a:p>
        </p:txBody>
      </p:sp>
      <p:sp>
        <p:nvSpPr>
          <p:cNvPr id="3" name="日期占位符 2"/>
          <p:cNvSpPr>
            <a:spLocks noGrp="1"/>
          </p:cNvSpPr>
          <p:nvPr>
            <p:ph type="dt" sz="quarter" idx="1"/>
          </p:nvPr>
        </p:nvSpPr>
        <p:spPr>
          <a:xfrm>
            <a:off x="5623833" y="0"/>
            <a:ext cx="4300170" cy="341362"/>
          </a:xfrm>
          <a:prstGeom prst="rect">
            <a:avLst/>
          </a:prstGeom>
        </p:spPr>
        <p:txBody>
          <a:bodyPr vert="horz" lIns="91440" tIns="45720" rIns="91440" bIns="45720" rtlCol="0"/>
          <a:lstStyle>
            <a:lvl1pPr algn="r">
              <a:defRPr sz="1600"/>
            </a:lvl1pPr>
          </a:lstStyle>
          <a:p>
            <a:pPr>
              <a:defRPr/>
            </a:pPr>
            <a:fld id="{2DB005F4-80CF-4665-9208-67DB9C6E109A}" type="datetimeFigureOut">
              <a:rPr lang="zh-CN" altLang="en-US"/>
            </a:fld>
            <a:endParaRPr lang="zh-CN" altLang="en-US"/>
          </a:p>
        </p:txBody>
      </p:sp>
      <p:sp>
        <p:nvSpPr>
          <p:cNvPr id="4" name="页脚占位符 3"/>
          <p:cNvSpPr>
            <a:spLocks noGrp="1"/>
          </p:cNvSpPr>
          <p:nvPr>
            <p:ph type="ftr" sz="quarter" idx="2"/>
          </p:nvPr>
        </p:nvSpPr>
        <p:spPr>
          <a:xfrm>
            <a:off x="0" y="6456531"/>
            <a:ext cx="4302487" cy="341362"/>
          </a:xfrm>
          <a:prstGeom prst="rect">
            <a:avLst/>
          </a:prstGeom>
        </p:spPr>
        <p:txBody>
          <a:bodyPr vert="horz" lIns="91440" tIns="45720" rIns="91440" bIns="45720" rtlCol="0" anchor="b"/>
          <a:lstStyle>
            <a:lvl1pPr algn="l">
              <a:defRPr sz="1600"/>
            </a:lvl1pPr>
          </a:lstStyle>
          <a:p>
            <a:pPr>
              <a:defRPr/>
            </a:pPr>
            <a:endParaRPr lang="zh-CN" altLang="en-US"/>
          </a:p>
        </p:txBody>
      </p:sp>
      <p:sp>
        <p:nvSpPr>
          <p:cNvPr id="5" name="灯片编号占位符 4"/>
          <p:cNvSpPr>
            <a:spLocks noGrp="1"/>
          </p:cNvSpPr>
          <p:nvPr>
            <p:ph type="sldNum" sz="quarter" idx="3"/>
          </p:nvPr>
        </p:nvSpPr>
        <p:spPr>
          <a:xfrm>
            <a:off x="5623833" y="6456531"/>
            <a:ext cx="4300170" cy="341362"/>
          </a:xfrm>
          <a:prstGeom prst="rect">
            <a:avLst/>
          </a:prstGeom>
        </p:spPr>
        <p:txBody>
          <a:bodyPr vert="horz" lIns="91440" tIns="45720" rIns="91440" bIns="45720" rtlCol="0" anchor="b"/>
          <a:lstStyle>
            <a:lvl1pPr algn="r">
              <a:defRPr sz="1600"/>
            </a:lvl1pPr>
          </a:lstStyle>
          <a:p>
            <a:pPr>
              <a:defRPr/>
            </a:pPr>
            <a:fld id="{ABB5C434-4C8D-4AAB-8DD4-BC8728A97E51}" type="slidenum">
              <a:rPr lang="zh-CN" altLang="en-US"/>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2487" cy="341362"/>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5623833" y="0"/>
            <a:ext cx="4300170" cy="341362"/>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B83EE92-0CCA-4788-ADBF-C0C93D88C18E}" type="datetimeFigureOut">
              <a:rPr lang="zh-CN" altLang="en-US"/>
            </a:fld>
            <a:endParaRPr lang="zh-CN" altLang="en-US"/>
          </a:p>
        </p:txBody>
      </p:sp>
      <p:sp>
        <p:nvSpPr>
          <p:cNvPr id="4" name="幻灯片图像占位符 3"/>
          <p:cNvSpPr>
            <a:spLocks noGrp="1" noRot="1" noChangeAspect="1"/>
          </p:cNvSpPr>
          <p:nvPr>
            <p:ph type="sldImg" idx="2"/>
          </p:nvPr>
        </p:nvSpPr>
        <p:spPr>
          <a:xfrm>
            <a:off x="2926945" y="851232"/>
            <a:ext cx="4072430" cy="2291693"/>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992168" y="3272294"/>
            <a:ext cx="7941983" cy="2676541"/>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6456531"/>
            <a:ext cx="4302487" cy="341362"/>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5623833" y="6456531"/>
            <a:ext cx="4300170" cy="341362"/>
          </a:xfrm>
          <a:prstGeom prst="rect">
            <a:avLst/>
          </a:prstGeom>
        </p:spPr>
        <p:txBody>
          <a:bodyPr vert="horz" wrap="square" lIns="91440" tIns="45720" rIns="91440" bIns="45720" numCol="1" anchor="b" anchorCtr="0" compatLnSpc="1"/>
          <a:lstStyle>
            <a:lvl1pPr algn="r" eaLnBrk="1" hangingPunct="1">
              <a:defRPr sz="1200">
                <a:latin typeface="Calibri" panose="020F0502020204030204" pitchFamily="34" charset="0"/>
              </a:defRPr>
            </a:lvl1pPr>
          </a:lstStyle>
          <a:p>
            <a:pPr>
              <a:defRPr/>
            </a:pPr>
            <a:fld id="{FEDACE53-3323-4E96-91DC-F212FDA6B4A5}" type="slidenum">
              <a:rPr lang="zh-CN" altLang="en-US"/>
            </a:fld>
            <a:endParaRPr lang="en-US" altLang="zh-CN"/>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51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F9E2805-23F2-4A0B-A609-60E42F22A5A1}"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25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225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109F254D-E475-479F-8B47-5B8C2850E9AC}"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45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r>
              <a:rPr lang="zh-CN" altLang="en-US" dirty="0" smtClean="0"/>
              <a:t>审核设置的原则：为什么</a:t>
            </a:r>
            <a:r>
              <a:rPr lang="en-US" altLang="zh-CN" dirty="0" smtClean="0"/>
              <a:t>ACD</a:t>
            </a:r>
            <a:r>
              <a:rPr lang="zh-CN" altLang="en-US" dirty="0" smtClean="0"/>
              <a:t>，经过慎重考虑，需要在防止逻辑错误与引导趋向和企业承受度之间找到平衡。</a:t>
            </a:r>
            <a:endParaRPr lang="en-US" altLang="zh-CN" dirty="0" smtClean="0"/>
          </a:p>
          <a:p>
            <a:r>
              <a:rPr lang="en-US" altLang="zh-CN" dirty="0" smtClean="0"/>
              <a:t>A</a:t>
            </a:r>
            <a:r>
              <a:rPr lang="zh-CN" altLang="en-US" dirty="0" smtClean="0"/>
              <a:t>类：绝对不能有（免报企业除外）</a:t>
            </a:r>
            <a:endParaRPr lang="en-US" altLang="zh-CN" dirty="0" smtClean="0"/>
          </a:p>
          <a:p>
            <a:r>
              <a:rPr lang="en-US" altLang="zh-CN" dirty="0" smtClean="0"/>
              <a:t>C</a:t>
            </a:r>
            <a:r>
              <a:rPr lang="zh-CN" altLang="en-US" dirty="0" smtClean="0"/>
              <a:t>类：需要核实的，核实后仍出现则需要说明原因。这个原因会有人去看的，因为从这不只能了解企业情况，更能看出咱们审数的人是否认真对待这项工作，评判工作情况的依据</a:t>
            </a:r>
            <a:endParaRPr lang="zh-CN" altLang="en-US" dirty="0" smtClean="0"/>
          </a:p>
        </p:txBody>
      </p:sp>
      <p:sp>
        <p:nvSpPr>
          <p:cNvPr id="245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DD4C3CED-2989-46ED-9FEC-C96508DFDE67}"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86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286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5F4EA81A-57B3-4D0F-AD7C-454032346164}"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r>
              <a:rPr lang="zh-CN" altLang="en-US" dirty="0" smtClean="0"/>
              <a:t>为什么有些审核设置成</a:t>
            </a:r>
            <a:r>
              <a:rPr lang="en-US" altLang="zh-CN" dirty="0" smtClean="0"/>
              <a:t>C</a:t>
            </a:r>
            <a:r>
              <a:rPr lang="zh-CN" altLang="en-US" dirty="0" smtClean="0"/>
              <a:t>类，而不是</a:t>
            </a:r>
            <a:r>
              <a:rPr lang="en-US" altLang="zh-CN" dirty="0" smtClean="0"/>
              <a:t>A</a:t>
            </a:r>
            <a:r>
              <a:rPr lang="en-US" altLang="zh-CN" baseline="0" dirty="0" smtClean="0"/>
              <a:t> </a:t>
            </a:r>
            <a:r>
              <a:rPr lang="zh-CN" altLang="en-US" baseline="0" dirty="0" smtClean="0"/>
              <a:t>类</a:t>
            </a:r>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财税类，更多针对所得税优惠，应纳税所得额  税率上做的规定</a:t>
            </a:r>
            <a:endParaRPr lang="en-US" altLang="zh-CN" dirty="0" smtClean="0"/>
          </a:p>
          <a:p>
            <a:r>
              <a:rPr lang="zh-CN" altLang="en-US" dirty="0" smtClean="0"/>
              <a:t>中国政府网：双创税收优惠政策查询库</a:t>
            </a:r>
            <a:endParaRPr lang="en-US" altLang="zh-CN" dirty="0" smtClean="0"/>
          </a:p>
          <a:p>
            <a:r>
              <a:rPr lang="zh-CN" altLang="en-US" dirty="0" smtClean="0"/>
              <a:t>国家创新创业政策信息服务网</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这类政策是一系列相关政策的集成，相互之间没有很强的继承关系，涵盖广无法列举穷尽</a:t>
            </a:r>
            <a:endParaRPr lang="en-US" altLang="zh-CN" dirty="0" smtClean="0"/>
          </a:p>
          <a:p>
            <a:r>
              <a:rPr lang="zh-CN" altLang="en-US" dirty="0" smtClean="0"/>
              <a:t>中国政府网：双创税收优惠政策查询库</a:t>
            </a:r>
            <a:endParaRPr lang="en-US" altLang="zh-CN" dirty="0" smtClean="0"/>
          </a:p>
          <a:p>
            <a:r>
              <a:rPr lang="zh-CN" altLang="en-US" dirty="0" smtClean="0"/>
              <a:t>国家创新创业政策信息服务网</a:t>
            </a:r>
            <a:endParaRPr lang="en-US" altLang="zh-CN" dirty="0" smtClean="0"/>
          </a:p>
          <a:p>
            <a:r>
              <a:rPr lang="zh-CN" altLang="en-US" dirty="0" smtClean="0"/>
              <a:t>今年进一步加强对政策执行情况的关注和审核，特别是企业自填文字信息，后面会提到</a:t>
            </a:r>
            <a:endParaRPr lang="zh-CN" altLang="en-US" dirty="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en-US" altLang="zh-CN" dirty="0"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DC6A9C67-4879-4B4F-9EB6-6B08A2754A54}"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80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80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D3B0411-1D64-4FB5-BAD3-C846FB503B65}"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901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901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798491E5-E7F0-49E0-B8C3-314076E7D0B1}"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B5F62C5-0481-4B04-BFF4-D7B7FF5DCCB5}"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B5F62C5-0481-4B04-BFF4-D7B7FF5DCCB5}"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marL="0" marR="0" indent="0" algn="l" defTabSz="914400" rtl="0" eaLnBrk="0" fontAlgn="base" latinLnBrk="0" hangingPunct="0">
              <a:lnSpc>
                <a:spcPct val="100000"/>
              </a:lnSpc>
              <a:spcBef>
                <a:spcPct val="30000"/>
              </a:spcBef>
              <a:spcAft>
                <a:spcPct val="0"/>
              </a:spcAft>
              <a:buClrTx/>
              <a:buSzTx/>
              <a:buFontTx/>
              <a:buNone/>
              <a:defRPr/>
            </a:pPr>
            <a:endParaRPr lang="en-US" altLang="zh-CN" dirty="0" smtClean="0">
              <a:solidFill>
                <a:schemeClr val="bg1"/>
              </a:solidFill>
            </a:endParaRPr>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428208C7-0828-486A-AD36-7C3FB103CFF8}"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marL="0" marR="0" indent="0" algn="l" defTabSz="914400" rtl="0" eaLnBrk="0" fontAlgn="base" latinLnBrk="0" hangingPunct="0">
              <a:lnSpc>
                <a:spcPct val="100000"/>
              </a:lnSpc>
              <a:spcBef>
                <a:spcPct val="30000"/>
              </a:spcBef>
              <a:spcAft>
                <a:spcPct val="0"/>
              </a:spcAft>
              <a:buClrTx/>
              <a:buSzTx/>
              <a:buFontTx/>
              <a:buNone/>
              <a:defRPr/>
            </a:pPr>
            <a:r>
              <a:rPr lang="zh-CN" altLang="en-US" dirty="0" smtClean="0">
                <a:solidFill>
                  <a:schemeClr val="bg1"/>
                </a:solidFill>
              </a:rPr>
              <a:t>先介绍下创新调查问卷的基本结构。问卷形式。规下是在此基础上的简化。</a:t>
            </a:r>
            <a:endParaRPr lang="en-US" altLang="zh-CN" dirty="0" smtClean="0">
              <a:solidFill>
                <a:schemeClr val="bg1"/>
              </a:solidFill>
            </a:endParaRPr>
          </a:p>
          <a:p>
            <a:pPr marL="0" marR="0" indent="0" algn="l" defTabSz="914400" rtl="0" eaLnBrk="0" fontAlgn="base" latinLnBrk="0" hangingPunct="0">
              <a:lnSpc>
                <a:spcPct val="100000"/>
              </a:lnSpc>
              <a:spcBef>
                <a:spcPct val="30000"/>
              </a:spcBef>
              <a:spcAft>
                <a:spcPct val="0"/>
              </a:spcAft>
              <a:buClrTx/>
              <a:buSzTx/>
              <a:buFontTx/>
              <a:buNone/>
              <a:defRPr/>
            </a:pPr>
            <a:r>
              <a:rPr lang="zh-CN" altLang="en-US" dirty="0" smtClean="0">
                <a:solidFill>
                  <a:schemeClr val="bg1"/>
                </a:solidFill>
              </a:rPr>
              <a:t>第二个变化：企业家问卷的调整：一是删除“组织创新”“营销创新”；二是强调基于企业家的判断，而不是财务人员或填表人员。</a:t>
            </a:r>
            <a:endParaRPr lang="en-US" altLang="zh-CN" dirty="0" smtClean="0">
              <a:solidFill>
                <a:schemeClr val="bg1"/>
              </a:solidFill>
            </a:endParaRPr>
          </a:p>
          <a:p>
            <a:pPr marL="0" marR="0" indent="0" algn="l" defTabSz="914400" rtl="0" eaLnBrk="0" fontAlgn="base" latinLnBrk="0" hangingPunct="0">
              <a:lnSpc>
                <a:spcPct val="100000"/>
              </a:lnSpc>
              <a:spcBef>
                <a:spcPct val="30000"/>
              </a:spcBef>
              <a:spcAft>
                <a:spcPct val="0"/>
              </a:spcAft>
              <a:buClrTx/>
              <a:buSzTx/>
              <a:buFontTx/>
              <a:buNone/>
              <a:defRPr/>
            </a:pPr>
            <a:r>
              <a:rPr lang="zh-CN" altLang="en-US" dirty="0" smtClean="0">
                <a:solidFill>
                  <a:schemeClr val="bg1"/>
                </a:solidFill>
              </a:rPr>
              <a:t>创新调查特点有清醒的认识：问卷形式，最后主要反映形式或指标是是比重。每个企业的权重是一样的，不存在二八原则也不存在抓大放小。从但从单个指标或问题反映不出程度，反映不出企业间的差别；</a:t>
            </a:r>
            <a:endParaRPr lang="en-US" altLang="zh-CN" dirty="0" smtClean="0">
              <a:solidFill>
                <a:schemeClr val="bg1"/>
              </a:solidFill>
            </a:endParaRPr>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428208C7-0828-486A-AD36-7C3FB103CFF8}"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63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163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38ABF6B-0942-48C5-A6D3-CD577C9F6237}"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5323BFFB-B0D8-4AC8-95D2-C436EC704013}"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26E00FA5-505C-4021-860E-34ABC1F570A4}" type="slidenum">
              <a:rPr lang="zh-CN" altLang="en-US"/>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C1A5DD92-A9A8-4461-9F86-A35A4D402FD9}"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F78BA600-D1D6-4985-AD34-54D1B0FDE0CB}" type="slidenum">
              <a:rPr lang="zh-CN" altLang="en-US"/>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13800" y="609600"/>
            <a:ext cx="24638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422400" y="609600"/>
            <a:ext cx="71882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9AE29405-F8A8-4330-8671-DE03F2110116}"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24A0A140-693C-4BF6-9B1C-A1592ADD8048}"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19384FD8-4656-4583-B069-CEFDA892618A}"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8DDCB8D4-1E9A-4385-8D9A-1537D2F8808A}" type="slidenum">
              <a:rPr lang="zh-CN" altLang="en-US"/>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5"/>
          <p:cNvSpPr>
            <a:spLocks noGrp="1" noChangeArrowheads="1"/>
          </p:cNvSpPr>
          <p:nvPr>
            <p:ph type="dt" sz="half" idx="10"/>
          </p:nvPr>
        </p:nvSpPr>
        <p:spPr/>
        <p:txBody>
          <a:bodyPr/>
          <a:lstStyle>
            <a:lvl1pPr>
              <a:defRPr/>
            </a:lvl1pPr>
          </a:lstStyle>
          <a:p>
            <a:pPr>
              <a:defRPr/>
            </a:pPr>
            <a:fld id="{FB3B525B-7F37-428B-820F-A794AA2CD4A2}"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E145C4D5-B2C9-4911-9520-DEB915A049D6}" type="slidenum">
              <a:rPr lang="zh-CN" altLang="en-US"/>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422400" y="1981200"/>
            <a:ext cx="4826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451600" y="1981200"/>
            <a:ext cx="4826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fld id="{8A1A45EF-A809-4AA6-B95C-347863289BAC}"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E4B37CB3-4BBF-43CB-AA4F-10DBAD7B7C6D}" type="slidenum">
              <a:rPr lang="zh-CN" altLang="en-US"/>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5"/>
          <p:cNvSpPr>
            <a:spLocks noGrp="1" noChangeArrowheads="1"/>
          </p:cNvSpPr>
          <p:nvPr>
            <p:ph type="dt" sz="half" idx="10"/>
          </p:nvPr>
        </p:nvSpPr>
        <p:spPr/>
        <p:txBody>
          <a:bodyPr/>
          <a:lstStyle>
            <a:lvl1pPr>
              <a:defRPr/>
            </a:lvl1pPr>
          </a:lstStyle>
          <a:p>
            <a:pPr>
              <a:defRPr/>
            </a:pPr>
            <a:fld id="{271C0F11-89EF-43EA-AE26-BDB53403D0A1}" type="datetime1">
              <a:rPr lang="zh-CN" altLang="en-US"/>
            </a:fld>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FF0DC4A9-2C71-4CFA-A12D-5178CBEAA92C}" type="slidenum">
              <a:rPr lang="zh-CN" altLang="en-US"/>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p:txBody>
          <a:bodyPr/>
          <a:lstStyle>
            <a:lvl1pPr>
              <a:defRPr/>
            </a:lvl1pPr>
          </a:lstStyle>
          <a:p>
            <a:pPr>
              <a:defRPr/>
            </a:pPr>
            <a:fld id="{DF4E5E39-40BB-428D-8650-01F9B8CF4CB7}" type="datetime1">
              <a:rPr lang="zh-CN" altLang="en-US"/>
            </a:fld>
            <a:endParaRPr lang="zh-CN" altLang="en-US"/>
          </a:p>
        </p:txBody>
      </p:sp>
      <p:sp>
        <p:nvSpPr>
          <p:cNvPr id="4" name="Rectangle 6"/>
          <p:cNvSpPr>
            <a:spLocks noGrp="1" noChangeArrowheads="1"/>
          </p:cNvSpPr>
          <p:nvPr>
            <p:ph type="ftr" sz="quarter" idx="11"/>
          </p:nvPr>
        </p:nvSpPr>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p:txBody>
          <a:bodyPr/>
          <a:lstStyle>
            <a:lvl1pPr>
              <a:defRPr/>
            </a:lvl1pPr>
          </a:lstStyle>
          <a:p>
            <a:pPr>
              <a:defRPr/>
            </a:pPr>
            <a:fld id="{3440B1E6-B591-445E-A10E-9740B0B2EACE}" type="slidenum">
              <a:rPr lang="zh-CN" altLang="en-US"/>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fld id="{5DA6AFA1-EECB-483C-8AE8-7E09B853B36F}" type="datetime1">
              <a:rPr lang="zh-CN" altLang="en-US"/>
            </a:fld>
            <a:endParaRPr lang="zh-CN" altLang="en-US"/>
          </a:p>
        </p:txBody>
      </p:sp>
      <p:sp>
        <p:nvSpPr>
          <p:cNvPr id="3" name="Rectangle 6"/>
          <p:cNvSpPr>
            <a:spLocks noGrp="1" noChangeArrowheads="1"/>
          </p:cNvSpPr>
          <p:nvPr>
            <p:ph type="ftr" sz="quarter" idx="11"/>
          </p:nvPr>
        </p:nvSpPr>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p:txBody>
          <a:bodyPr/>
          <a:lstStyle>
            <a:lvl1pPr>
              <a:defRPr/>
            </a:lvl1pPr>
          </a:lstStyle>
          <a:p>
            <a:pPr>
              <a:defRPr/>
            </a:pPr>
            <a:fld id="{799FD14F-0E30-47D2-B389-C2D018136B99}" type="slidenum">
              <a:rPr lang="zh-CN" altLang="en-US"/>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9D06D7F9-E1F5-4840-872E-664552A018F4}"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2BCBC369-9567-4D95-AA01-A9257614A267}" type="slidenum">
              <a:rPr lang="zh-CN" altLang="en-US"/>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0395D042-4167-443C-85F1-40551F95783B}"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CD39C571-DD4D-4B1B-8DAF-957ED8CD9B23}" type="slidenum">
              <a:rPr lang="zh-CN" altLang="en-US"/>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1422400" y="609600"/>
            <a:ext cx="9855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8" name="Rectangle 4"/>
          <p:cNvSpPr>
            <a:spLocks noGrp="1" noChangeArrowheads="1"/>
          </p:cNvSpPr>
          <p:nvPr>
            <p:ph type="body" idx="1"/>
          </p:nvPr>
        </p:nvSpPr>
        <p:spPr bwMode="auto">
          <a:xfrm>
            <a:off x="1422400" y="1981200"/>
            <a:ext cx="985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3077" name="Rectangle 5"/>
          <p:cNvSpPr>
            <a:spLocks noGrp="1" noChangeArrowheads="1"/>
          </p:cNvSpPr>
          <p:nvPr>
            <p:ph type="dt" sz="half" idx="2"/>
          </p:nvPr>
        </p:nvSpPr>
        <p:spPr bwMode="auto">
          <a:xfrm>
            <a:off x="1422400" y="6248400"/>
            <a:ext cx="2438400" cy="457200"/>
          </a:xfrm>
          <a:prstGeom prst="rect">
            <a:avLst/>
          </a:prstGeom>
          <a:noFill/>
          <a:ln w="9525">
            <a:noFill/>
            <a:miter lim="800000"/>
          </a:ln>
          <a:effectLst/>
        </p:spPr>
        <p:txBody>
          <a:bodyPr vert="horz" wrap="square" lIns="91440" tIns="45720" rIns="91440" bIns="45720" numCol="1" anchor="t" anchorCtr="0" compatLnSpc="1"/>
          <a:lstStyle>
            <a:lvl1pPr algn="l" eaLnBrk="1" fontAlgn="auto" hangingPunct="1">
              <a:lnSpc>
                <a:spcPct val="100000"/>
              </a:lnSpc>
              <a:spcBef>
                <a:spcPts val="0"/>
              </a:spcBef>
              <a:spcAft>
                <a:spcPts val="0"/>
              </a:spcAft>
              <a:defRPr sz="1400" b="0">
                <a:solidFill>
                  <a:schemeClr val="tx1"/>
                </a:solidFill>
                <a:latin typeface="Times New Roman" panose="02020603050405020304" pitchFamily="18" charset="0"/>
                <a:ea typeface="+mn-ea"/>
              </a:defRPr>
            </a:lvl1pPr>
          </a:lstStyle>
          <a:p>
            <a:pPr>
              <a:defRPr/>
            </a:pPr>
            <a:fld id="{5D268F22-D528-415C-A8D4-65181CABBE30}" type="datetime1">
              <a:rPr lang="zh-CN" altLang="en-US"/>
            </a:fld>
            <a:endParaRPr lang="zh-CN" altLang="en-US"/>
          </a:p>
        </p:txBody>
      </p:sp>
      <p:sp>
        <p:nvSpPr>
          <p:cNvPr id="3078" name="Rectangle 6"/>
          <p:cNvSpPr>
            <a:spLocks noGrp="1" noChangeArrowheads="1"/>
          </p:cNvSpPr>
          <p:nvPr>
            <p:ph type="ftr" sz="quarter" idx="3"/>
          </p:nvPr>
        </p:nvSpPr>
        <p:spPr bwMode="auto">
          <a:xfrm>
            <a:off x="4572000" y="6248400"/>
            <a:ext cx="3860800" cy="45720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lnSpc>
                <a:spcPct val="100000"/>
              </a:lnSpc>
              <a:spcBef>
                <a:spcPts val="0"/>
              </a:spcBef>
              <a:spcAft>
                <a:spcPts val="0"/>
              </a:spcAft>
              <a:defRPr sz="1400" b="0">
                <a:solidFill>
                  <a:schemeClr val="tx1"/>
                </a:solidFill>
                <a:latin typeface="Times New Roman" panose="02020603050405020304" pitchFamily="18" charset="0"/>
                <a:ea typeface="+mn-ea"/>
              </a:defRPr>
            </a:lvl1pPr>
          </a:lstStyle>
          <a:p>
            <a:pPr>
              <a:defRPr/>
            </a:pPr>
            <a:endParaRPr lang="zh-CN" altLang="en-US"/>
          </a:p>
        </p:txBody>
      </p:sp>
      <p:sp>
        <p:nvSpPr>
          <p:cNvPr id="3079" name="Rectangle 7"/>
          <p:cNvSpPr>
            <a:spLocks noGrp="1" noChangeArrowheads="1"/>
          </p:cNvSpPr>
          <p:nvPr>
            <p:ph type="sldNum" sz="quarter" idx="4"/>
          </p:nvPr>
        </p:nvSpPr>
        <p:spPr bwMode="auto">
          <a:xfrm>
            <a:off x="8737600" y="6248400"/>
            <a:ext cx="25400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400">
                <a:latin typeface="Times New Roman" panose="02020603050405020304" pitchFamily="18" charset="0"/>
              </a:defRPr>
            </a:lvl1pPr>
          </a:lstStyle>
          <a:p>
            <a:pPr>
              <a:defRPr/>
            </a:pPr>
            <a:fld id="{FD7479AC-3326-4AB3-B9D2-49AFA4496FA7}"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ctrTitle"/>
          </p:nvPr>
        </p:nvSpPr>
        <p:spPr>
          <a:xfrm>
            <a:off x="1195388" y="1376363"/>
            <a:ext cx="10363200" cy="1470025"/>
          </a:xfrm>
        </p:spPr>
        <p:txBody>
          <a:bodyPr/>
          <a:lstStyle/>
          <a:p>
            <a:pPr eaLnBrk="1" hangingPunct="1"/>
            <a:r>
              <a:rPr lang="en-US" altLang="zh-CN" sz="4800" b="1" dirty="0" smtClean="0">
                <a:latin typeface="黑体" panose="02010609060101010101" pitchFamily="49" charset="-122"/>
                <a:ea typeface="黑体" panose="02010609060101010101" pitchFamily="49" charset="-122"/>
              </a:rPr>
              <a:t>2019</a:t>
            </a:r>
            <a:r>
              <a:rPr lang="zh-CN" altLang="en-US" sz="4800" b="1" dirty="0" smtClean="0">
                <a:latin typeface="黑体" panose="02010609060101010101" pitchFamily="49" charset="-122"/>
                <a:ea typeface="黑体" panose="02010609060101010101" pitchFamily="49" charset="-122"/>
              </a:rPr>
              <a:t>年</a:t>
            </a:r>
            <a:r>
              <a:rPr lang="zh-CN" altLang="zh-CN" sz="4800" b="1" dirty="0" smtClean="0">
                <a:latin typeface="黑体" panose="02010609060101010101" pitchFamily="49" charset="-122"/>
                <a:ea typeface="黑体" panose="02010609060101010101" pitchFamily="49" charset="-122"/>
              </a:rPr>
              <a:t>企业创新调查</a:t>
            </a:r>
            <a:r>
              <a:rPr lang="zh-CN" altLang="en-US" sz="4800" b="1" dirty="0" smtClean="0">
                <a:latin typeface="黑体" panose="02010609060101010101" pitchFamily="49" charset="-122"/>
                <a:ea typeface="黑体" panose="02010609060101010101" pitchFamily="49" charset="-122"/>
              </a:rPr>
              <a:t>制度</a:t>
            </a:r>
            <a:br>
              <a:rPr lang="zh-CN" altLang="en-US" sz="4800" b="1" dirty="0" smtClean="0">
                <a:latin typeface="黑体" panose="02010609060101010101" pitchFamily="49" charset="-122"/>
                <a:ea typeface="黑体" panose="02010609060101010101" pitchFamily="49" charset="-122"/>
              </a:rPr>
            </a:br>
            <a:r>
              <a:rPr lang="zh-CN" altLang="en-US" sz="4800" b="1" dirty="0" smtClean="0">
                <a:latin typeface="黑体" panose="02010609060101010101" pitchFamily="49" charset="-122"/>
                <a:ea typeface="黑体" panose="02010609060101010101" pitchFamily="49" charset="-122"/>
              </a:rPr>
              <a:t>说明及实施要点</a:t>
            </a:r>
            <a:br>
              <a:rPr lang="en-US" altLang="zh-CN" sz="4800" b="1" dirty="0" smtClean="0">
                <a:latin typeface="黑体" panose="02010609060101010101" pitchFamily="49" charset="-122"/>
                <a:ea typeface="黑体" panose="02010609060101010101" pitchFamily="49" charset="-122"/>
              </a:rPr>
            </a:br>
            <a:endParaRPr lang="zh-CN" altLang="en-US" sz="4800" b="1" dirty="0" smtClean="0">
              <a:latin typeface="黑体" panose="02010609060101010101" pitchFamily="49" charset="-122"/>
              <a:ea typeface="黑体" panose="02010609060101010101" pitchFamily="49" charset="-122"/>
            </a:endParaRPr>
          </a:p>
        </p:txBody>
      </p:sp>
      <p:sp>
        <p:nvSpPr>
          <p:cNvPr id="4099" name="副标题 2"/>
          <p:cNvSpPr>
            <a:spLocks noGrp="1"/>
          </p:cNvSpPr>
          <p:nvPr>
            <p:ph type="subTitle" idx="1"/>
          </p:nvPr>
        </p:nvSpPr>
        <p:spPr>
          <a:xfrm>
            <a:off x="1917290" y="3399503"/>
            <a:ext cx="8534400" cy="1752600"/>
          </a:xfrm>
        </p:spPr>
        <p:txBody>
          <a:bodyPr/>
          <a:lstStyle/>
          <a:p>
            <a:pPr eaLnBrk="1" hangingPunct="1"/>
            <a:endParaRPr lang="en-US" altLang="zh-CN" dirty="0" smtClean="0">
              <a:latin typeface="仿宋_GB2312" panose="02010609030101010101" pitchFamily="49" charset="-122"/>
              <a:ea typeface="仿宋_GB2312" panose="02010609030101010101" pitchFamily="49" charset="-122"/>
            </a:endParaRPr>
          </a:p>
          <a:p>
            <a:pPr eaLnBrk="1" hangingPunct="1"/>
            <a:endParaRPr lang="en-US" altLang="zh-CN" dirty="0" smtClean="0">
              <a:latin typeface="仿宋_GB2312" panose="02010609030101010101" pitchFamily="49" charset="-122"/>
              <a:ea typeface="仿宋_GB2312" panose="02010609030101010101" pitchFamily="49" charset="-122"/>
            </a:endParaRPr>
          </a:p>
          <a:p>
            <a:pPr eaLnBrk="1" hangingPunct="1"/>
            <a:r>
              <a:rPr lang="zh-CN" altLang="en-US" dirty="0" smtClean="0">
                <a:latin typeface="仿宋_GB2312" panose="02010609030101010101" pitchFamily="49" charset="-122"/>
                <a:ea typeface="仿宋_GB2312" panose="02010609030101010101" pitchFamily="49" charset="-122"/>
              </a:rPr>
              <a:t>广州市统计局 人口和社会科技处</a:t>
            </a:r>
            <a:endParaRPr lang="en-US" altLang="zh-CN" dirty="0" smtClean="0">
              <a:latin typeface="仿宋_GB2312" panose="02010609030101010101" pitchFamily="49" charset="-122"/>
              <a:ea typeface="仿宋_GB2312" panose="02010609030101010101" pitchFamily="49" charset="-122"/>
            </a:endParaRPr>
          </a:p>
          <a:p>
            <a:pPr eaLnBrk="1" hangingPunct="1"/>
            <a:r>
              <a:rPr lang="zh-CN" altLang="en-US" dirty="0" smtClean="0">
                <a:latin typeface="仿宋_GB2312" panose="02010609030101010101" pitchFamily="49" charset="-122"/>
                <a:ea typeface="仿宋_GB2312" panose="02010609030101010101" pitchFamily="49" charset="-122"/>
              </a:rPr>
              <a:t>  </a:t>
            </a:r>
            <a:r>
              <a:rPr lang="en-US" altLang="zh-CN" dirty="0" smtClean="0">
                <a:latin typeface="仿宋_GB2312" panose="02010609030101010101" pitchFamily="49" charset="-122"/>
                <a:ea typeface="仿宋_GB2312" panose="02010609030101010101" pitchFamily="49" charset="-122"/>
              </a:rPr>
              <a:t>2019</a:t>
            </a:r>
            <a:r>
              <a:rPr lang="zh-CN" altLang="en-US" dirty="0" smtClean="0">
                <a:latin typeface="仿宋_GB2312" panose="02010609030101010101" pitchFamily="49" charset="-122"/>
                <a:ea typeface="仿宋_GB2312" panose="02010609030101010101" pitchFamily="49" charset="-122"/>
              </a:rPr>
              <a:t>年</a:t>
            </a:r>
            <a:r>
              <a:rPr lang="en-US" altLang="zh-CN" dirty="0" smtClean="0">
                <a:latin typeface="仿宋_GB2312" panose="02010609030101010101" pitchFamily="49" charset="-122"/>
                <a:ea typeface="仿宋_GB2312" panose="02010609030101010101" pitchFamily="49" charset="-122"/>
              </a:rPr>
              <a:t>12</a:t>
            </a:r>
            <a:r>
              <a:rPr lang="zh-CN" altLang="en-US" dirty="0" smtClean="0">
                <a:latin typeface="仿宋_GB2312" panose="02010609030101010101" pitchFamily="49" charset="-122"/>
                <a:ea typeface="仿宋_GB2312" panose="02010609030101010101" pitchFamily="49" charset="-122"/>
              </a:rPr>
              <a:t>月</a:t>
            </a:r>
            <a:endParaRPr lang="en-US" altLang="zh-CN" dirty="0" smtClean="0">
              <a:latin typeface="仿宋_GB2312" panose="02010609030101010101" pitchFamily="49" charset="-122"/>
              <a:ea typeface="仿宋_GB2312" panose="02010609030101010101" pitchFamily="49" charset="-122"/>
            </a:endParaRPr>
          </a:p>
        </p:txBody>
      </p:sp>
      <p:sp>
        <p:nvSpPr>
          <p:cNvPr id="4100"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4F9BE281-7565-427F-ADF1-C41E0DF8430A}" type="slidenum">
              <a:rPr kumimoji="0" lang="zh-CN" altLang="en-US" sz="1400" smtClean="0"/>
            </a:fld>
            <a:endParaRPr kumimoji="0" lang="en-US" altLang="zh-CN" sz="14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灯片编号占位符 1"/>
          <p:cNvSpPr>
            <a:spLocks noGrp="1"/>
          </p:cNvSpPr>
          <p:nvPr>
            <p:ph type="sldNum" sz="quarter" idx="12"/>
          </p:nvPr>
        </p:nvSpPr>
        <p:spPr>
          <a:xfrm>
            <a:off x="9652000" y="624840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8FF06EFB-2004-4A14-8A6E-7F2299D00CFD}" type="slidenum">
              <a:rPr kumimoji="0" lang="zh-CN" altLang="en-US" sz="1400" smtClean="0"/>
            </a:fld>
            <a:endParaRPr kumimoji="0" lang="en-US" altLang="zh-CN" sz="1400" dirty="0" smtClean="0"/>
          </a:p>
        </p:txBody>
      </p:sp>
      <p:sp>
        <p:nvSpPr>
          <p:cNvPr id="10" name="任意多边形 9"/>
          <p:cNvSpPr/>
          <p:nvPr/>
        </p:nvSpPr>
        <p:spPr>
          <a:xfrm>
            <a:off x="2100263" y="1500823"/>
            <a:ext cx="9391650" cy="3784663"/>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rgbClr val="7030A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0" lvl="1" defTabSz="755650">
              <a:spcAft>
                <a:spcPct val="15000"/>
              </a:spcAft>
              <a:defRPr/>
            </a:pPr>
            <a:r>
              <a:rPr lang="zh-CN" altLang="en-US" sz="2800" dirty="0" smtClean="0">
                <a:latin typeface="黑体" panose="02010609060101010101" pitchFamily="49" charset="-122"/>
                <a:ea typeface="黑体" panose="02010609060101010101" pitchFamily="49" charset="-122"/>
              </a:rPr>
              <a:t> 企业家</a:t>
            </a:r>
            <a:r>
              <a:rPr lang="zh-CN" altLang="en-US" sz="2800" dirty="0">
                <a:latin typeface="黑体" panose="02010609060101010101" pitchFamily="49" charset="-122"/>
                <a:ea typeface="黑体" panose="02010609060101010101" pitchFamily="49" charset="-122"/>
              </a:rPr>
              <a:t>问卷（</a:t>
            </a:r>
            <a:r>
              <a:rPr lang="en-US" altLang="zh-CN" sz="2800" dirty="0">
                <a:latin typeface="黑体" panose="02010609060101010101" pitchFamily="49" charset="-122"/>
                <a:ea typeface="黑体" panose="02010609060101010101" pitchFamily="49" charset="-122"/>
              </a:rPr>
              <a:t>L122</a:t>
            </a:r>
            <a:r>
              <a:rPr lang="zh-CN" altLang="en-US" sz="2800" dirty="0">
                <a:latin typeface="黑体" panose="02010609060101010101" pitchFamily="49" charset="-122"/>
                <a:ea typeface="黑体" panose="02010609060101010101" pitchFamily="49" charset="-122"/>
              </a:rPr>
              <a:t>、</a:t>
            </a:r>
            <a:r>
              <a:rPr lang="en-US" altLang="zh-CN" sz="2800" dirty="0">
                <a:latin typeface="黑体" panose="02010609060101010101" pitchFamily="49" charset="-122"/>
                <a:ea typeface="黑体" panose="02010609060101010101" pitchFamily="49" charset="-122"/>
              </a:rPr>
              <a:t>L124</a:t>
            </a:r>
            <a:r>
              <a:rPr lang="zh-CN" altLang="en-US" sz="2800" dirty="0">
                <a:latin typeface="黑体" panose="02010609060101010101" pitchFamily="49" charset="-122"/>
                <a:ea typeface="黑体" panose="02010609060101010101" pitchFamily="49" charset="-122"/>
              </a:rPr>
              <a:t>、</a:t>
            </a:r>
            <a:r>
              <a:rPr lang="en-US" altLang="zh-CN" sz="2800" dirty="0">
                <a:latin typeface="黑体" panose="02010609060101010101" pitchFamily="49" charset="-122"/>
                <a:ea typeface="黑体" panose="02010609060101010101" pitchFamily="49" charset="-122"/>
              </a:rPr>
              <a:t>L126</a:t>
            </a:r>
            <a:r>
              <a:rPr lang="zh-CN" altLang="en-US" sz="2800" dirty="0">
                <a:latin typeface="黑体" panose="02010609060101010101" pitchFamily="49" charset="-122"/>
                <a:ea typeface="黑体" panose="02010609060101010101" pitchFamily="49" charset="-122"/>
              </a:rPr>
              <a:t>表）创新政策</a:t>
            </a:r>
            <a:r>
              <a:rPr lang="zh-CN" altLang="en-US" sz="2800" dirty="0" smtClean="0">
                <a:latin typeface="黑体" panose="02010609060101010101" pitchFamily="49" charset="-122"/>
                <a:ea typeface="黑体" panose="02010609060101010101" pitchFamily="49" charset="-122"/>
              </a:rPr>
              <a:t>部分</a:t>
            </a:r>
            <a:endParaRPr lang="en-US" altLang="zh-CN" sz="2800" dirty="0" smtClean="0">
              <a:latin typeface="黑体" panose="02010609060101010101" pitchFamily="49" charset="-122"/>
              <a:ea typeface="黑体" panose="02010609060101010101" pitchFamily="49" charset="-122"/>
            </a:endParaRPr>
          </a:p>
          <a:p>
            <a:pPr marL="172720" lvl="1" indent="-172720" defTabSz="755650">
              <a:spcAft>
                <a:spcPct val="15000"/>
              </a:spcAft>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根据最新情况补充完善了</a:t>
            </a:r>
            <a:r>
              <a:rPr lang="zh-CN" altLang="en-US" sz="2800" dirty="0">
                <a:solidFill>
                  <a:srgbClr val="0070C0"/>
                </a:solidFill>
                <a:latin typeface="黑体" panose="02010609060101010101" pitchFamily="49" charset="-122"/>
                <a:ea typeface="黑体" panose="02010609060101010101" pitchFamily="49" charset="-122"/>
              </a:rPr>
              <a:t>企业研发费用加计扣除税收优惠政策、企业研发活动专用仪器设备加速折旧政策、金融支持相关政策、优先发展产业的支持政策、促进科技成果转化的相关政策、关于推进大众创业万众创新</a:t>
            </a:r>
            <a:r>
              <a:rPr lang="zh-CN" altLang="en-US" sz="2800" dirty="0">
                <a:latin typeface="黑体" panose="02010609060101010101" pitchFamily="49" charset="-122"/>
                <a:ea typeface="黑体" panose="02010609060101010101" pitchFamily="49" charset="-122"/>
              </a:rPr>
              <a:t>的各项政策等指标解释的内容。</a:t>
            </a:r>
            <a:endParaRPr lang="en-US" altLang="zh-CN" sz="2800" dirty="0">
              <a:latin typeface="黑体" panose="02010609060101010101" pitchFamily="49" charset="-122"/>
              <a:ea typeface="黑体" panose="02010609060101010101" pitchFamily="49" charset="-122"/>
            </a:endParaRPr>
          </a:p>
        </p:txBody>
      </p:sp>
      <p:sp>
        <p:nvSpPr>
          <p:cNvPr id="11" name="任意多边形 10"/>
          <p:cNvSpPr/>
          <p:nvPr/>
        </p:nvSpPr>
        <p:spPr>
          <a:xfrm>
            <a:off x="2446338" y="1249998"/>
            <a:ext cx="171132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a:solidFill>
            <a:srgbClr val="7030A0"/>
          </a:solidFill>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修订情况</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Rectangle 7"/>
          <p:cNvSpPr>
            <a:spLocks noChangeArrowheads="1"/>
          </p:cNvSpPr>
          <p:nvPr/>
        </p:nvSpPr>
        <p:spPr bwMode="auto">
          <a:xfrm>
            <a:off x="1557189" y="896144"/>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a:t>
            </a:r>
            <a:r>
              <a:rPr lang="en-US" altLang="zh-CN" dirty="0" smtClean="0">
                <a:latin typeface="黑体" panose="02010609060101010101" pitchFamily="49" charset="-122"/>
                <a:ea typeface="黑体" panose="02010609060101010101" pitchFamily="49" charset="-122"/>
              </a:rPr>
              <a:t>1.5 </a:t>
            </a:r>
            <a:r>
              <a:rPr lang="zh-CN" altLang="en-US" dirty="0" smtClean="0">
                <a:latin typeface="黑体" panose="02010609060101010101" pitchFamily="49" charset="-122"/>
                <a:ea typeface="黑体" panose="02010609060101010101" pitchFamily="49" charset="-122"/>
              </a:rPr>
              <a:t>审核</a:t>
            </a:r>
            <a:r>
              <a:rPr lang="zh-CN" altLang="en-US" dirty="0">
                <a:latin typeface="黑体" panose="02010609060101010101" pitchFamily="49" charset="-122"/>
                <a:ea typeface="黑体" panose="02010609060101010101" pitchFamily="49" charset="-122"/>
              </a:rPr>
              <a:t>关系</a:t>
            </a:r>
            <a:endParaRPr lang="en-US" altLang="zh-CN" dirty="0">
              <a:latin typeface="黑体" panose="02010609060101010101" pitchFamily="49" charset="-122"/>
              <a:ea typeface="黑体" panose="02010609060101010101" pitchFamily="49" charset="-122"/>
            </a:endParaRPr>
          </a:p>
        </p:txBody>
      </p:sp>
      <p:sp>
        <p:nvSpPr>
          <p:cNvPr id="6" name="任意多边形 5"/>
          <p:cNvSpPr/>
          <p:nvPr/>
        </p:nvSpPr>
        <p:spPr>
          <a:xfrm>
            <a:off x="1901190" y="2129155"/>
            <a:ext cx="8389620" cy="316928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457200" indent="-457200">
              <a:spcBef>
                <a:spcPts val="0"/>
              </a:spcBef>
              <a:buFont typeface="Arial" panose="020B0604020202020204" pitchFamily="34" charset="0"/>
              <a:buChar char="•"/>
              <a:defRPr/>
            </a:pPr>
            <a:r>
              <a:rPr lang="zh-CN" altLang="en-US" sz="3200" dirty="0" smtClean="0">
                <a:sym typeface="+mn-ea"/>
              </a:rPr>
              <a:t>要注意跳题</a:t>
            </a:r>
            <a:endParaRPr lang="en-US" altLang="zh-CN" sz="3200" dirty="0" smtClean="0"/>
          </a:p>
          <a:p>
            <a:pPr marL="457200" indent="-457200">
              <a:spcBef>
                <a:spcPts val="0"/>
              </a:spcBef>
              <a:buFont typeface="Arial" panose="020B0604020202020204" pitchFamily="34" charset="0"/>
              <a:buChar char="•"/>
              <a:defRPr/>
            </a:pPr>
            <a:r>
              <a:rPr lang="zh-CN" altLang="en-US" sz="3200" dirty="0" smtClean="0">
                <a:sym typeface="+mn-ea"/>
              </a:rPr>
              <a:t>如无特殊要求，每一题都要填</a:t>
            </a:r>
            <a:endParaRPr lang="en-US" altLang="zh-CN" sz="3200" dirty="0" smtClean="0"/>
          </a:p>
          <a:p>
            <a:pPr marL="457200" indent="-457200">
              <a:spcBef>
                <a:spcPts val="0"/>
              </a:spcBef>
              <a:buFont typeface="Arial" panose="020B0604020202020204" pitchFamily="34" charset="0"/>
              <a:buChar char="•"/>
              <a:defRPr/>
            </a:pPr>
            <a:r>
              <a:rPr lang="zh-CN" altLang="en-US" sz="3200" dirty="0" smtClean="0">
                <a:sym typeface="+mn-ea"/>
              </a:rPr>
              <a:t>选择其他选项的要予以说明</a:t>
            </a:r>
            <a:endParaRPr lang="zh-CN" altLang="en-US" sz="3200" dirty="0" smtClean="0">
              <a:sym typeface="+mn-ea"/>
            </a:endParaRPr>
          </a:p>
          <a:p>
            <a:pPr marL="457200" indent="-457200">
              <a:spcBef>
                <a:spcPts val="0"/>
              </a:spcBef>
              <a:buFont typeface="Arial" panose="020B0604020202020204" pitchFamily="34" charset="0"/>
              <a:buChar char="•"/>
              <a:defRPr/>
            </a:pPr>
            <a:r>
              <a:rPr lang="zh-CN" altLang="en-US" sz="3200" dirty="0" smtClean="0">
                <a:sym typeface="+mn-ea"/>
              </a:rPr>
              <a:t>填了企业创新表之后，再填企业家问卷</a:t>
            </a:r>
            <a:endParaRPr lang="zh-CN" altLang="en-US" sz="3200" dirty="0" smtClean="0"/>
          </a:p>
          <a:p>
            <a:pPr marL="457200" indent="-457200">
              <a:spcBef>
                <a:spcPts val="0"/>
              </a:spcBef>
              <a:buFont typeface="Arial" panose="020B0604020202020204" pitchFamily="34" charset="0"/>
              <a:buChar char="•"/>
              <a:defRPr/>
            </a:pPr>
            <a:r>
              <a:rPr lang="zh-CN" altLang="en-US" sz="3200" dirty="0" smtClean="0">
                <a:sym typeface="+mn-ea"/>
              </a:rPr>
              <a:t>全部“是否”类的题目都要填</a:t>
            </a:r>
            <a:endParaRPr lang="zh-CN" altLang="en-US" sz="3200" dirty="0" smtClean="0"/>
          </a:p>
          <a:p>
            <a:pPr marL="342900" indent="-342900">
              <a:spcBef>
                <a:spcPts val="0"/>
              </a:spcBef>
              <a:defRPr/>
            </a:pPr>
            <a:endParaRPr lang="en-US" altLang="zh-CN" sz="2400" dirty="0">
              <a:latin typeface="黑体" panose="02010609060101010101" pitchFamily="49" charset="-122"/>
              <a:ea typeface="黑体" panose="02010609060101010101" pitchFamily="49" charset="-122"/>
            </a:endParaRPr>
          </a:p>
          <a:p>
            <a:pPr>
              <a:spcBef>
                <a:spcPts val="0"/>
              </a:spcBef>
              <a:defRPr/>
            </a:pPr>
            <a:endParaRPr lang="en-US" altLang="zh-CN" sz="2400" dirty="0">
              <a:latin typeface="黑体" panose="02010609060101010101" pitchFamily="49" charset="-122"/>
              <a:ea typeface="黑体" panose="02010609060101010101" pitchFamily="49" charset="-122"/>
            </a:endParaRPr>
          </a:p>
        </p:txBody>
      </p:sp>
      <p:sp>
        <p:nvSpPr>
          <p:cNvPr id="7" name="任意多边形 6"/>
          <p:cNvSpPr/>
          <p:nvPr/>
        </p:nvSpPr>
        <p:spPr>
          <a:xfrm>
            <a:off x="2101553" y="1938411"/>
            <a:ext cx="2366159"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3200" dirty="0">
                <a:latin typeface="黑体" panose="02010609060101010101" pitchFamily="49" charset="-122"/>
                <a:ea typeface="黑体" panose="02010609060101010101" pitchFamily="49" charset="-122"/>
              </a:rPr>
              <a:t>注意事项</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灯片编号占位符 1"/>
          <p:cNvSpPr>
            <a:spLocks noGrp="1"/>
          </p:cNvSpPr>
          <p:nvPr>
            <p:ph type="sldNum" sz="quarter" idx="12"/>
          </p:nvPr>
        </p:nvSpPr>
        <p:spPr>
          <a:xfrm>
            <a:off x="9652000" y="6123432"/>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810B890C-4C4B-461D-8B62-7095DA21CE99}" type="slidenum">
              <a:rPr kumimoji="0" lang="zh-CN" altLang="en-US" sz="1400" smtClean="0"/>
            </a:fld>
            <a:endParaRPr kumimoji="0" lang="en-US" altLang="zh-CN" sz="1400" dirty="0" smtClean="0"/>
          </a:p>
        </p:txBody>
      </p:sp>
      <p:sp>
        <p:nvSpPr>
          <p:cNvPr id="23558" name="Rectangle 7"/>
          <p:cNvSpPr>
            <a:spLocks noChangeArrowheads="1"/>
          </p:cNvSpPr>
          <p:nvPr/>
        </p:nvSpPr>
        <p:spPr bwMode="auto">
          <a:xfrm>
            <a:off x="1820714" y="464979"/>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 </a:t>
            </a:r>
            <a:r>
              <a:rPr lang="en-US" altLang="zh-CN" dirty="0" smtClean="0">
                <a:latin typeface="黑体" panose="02010609060101010101" pitchFamily="49" charset="-122"/>
                <a:ea typeface="黑体" panose="02010609060101010101" pitchFamily="49" charset="-122"/>
              </a:rPr>
              <a:t>1.5 </a:t>
            </a:r>
            <a:r>
              <a:rPr lang="zh-CN" altLang="en-US" dirty="0" smtClean="0">
                <a:latin typeface="黑体" panose="02010609060101010101" pitchFamily="49" charset="-122"/>
                <a:ea typeface="黑体" panose="02010609060101010101" pitchFamily="49" charset="-122"/>
              </a:rPr>
              <a:t>审核</a:t>
            </a:r>
            <a:r>
              <a:rPr lang="zh-CN" altLang="en-US" dirty="0">
                <a:latin typeface="黑体" panose="02010609060101010101" pitchFamily="49" charset="-122"/>
                <a:ea typeface="黑体" panose="02010609060101010101" pitchFamily="49" charset="-122"/>
              </a:rPr>
              <a:t>关系</a:t>
            </a:r>
            <a:endParaRPr lang="en-US" altLang="zh-CN" dirty="0">
              <a:latin typeface="黑体" panose="02010609060101010101" pitchFamily="49" charset="-122"/>
              <a:ea typeface="黑体" panose="02010609060101010101" pitchFamily="49" charset="-122"/>
            </a:endParaRPr>
          </a:p>
        </p:txBody>
      </p:sp>
      <p:sp>
        <p:nvSpPr>
          <p:cNvPr id="23559" name="矩形 11"/>
          <p:cNvSpPr>
            <a:spLocks noChangeArrowheads="1"/>
          </p:cNvSpPr>
          <p:nvPr/>
        </p:nvSpPr>
        <p:spPr bwMode="auto">
          <a:xfrm>
            <a:off x="2100263" y="986896"/>
            <a:ext cx="3351996"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r>
              <a:rPr kumimoji="0" lang="zh-CN" altLang="en-US" dirty="0" smtClean="0">
                <a:latin typeface="黑体" panose="02010609060101010101" pitchFamily="49" charset="-122"/>
                <a:ea typeface="黑体" panose="02010609060101010101" pitchFamily="49" charset="-122"/>
              </a:rPr>
              <a:t>设置原则</a:t>
            </a:r>
            <a:endParaRPr kumimoji="0" lang="en-US" altLang="zh-CN" dirty="0">
              <a:latin typeface="黑体" panose="02010609060101010101" pitchFamily="49" charset="-122"/>
              <a:ea typeface="黑体" panose="02010609060101010101" pitchFamily="49" charset="-122"/>
            </a:endParaRPr>
          </a:p>
        </p:txBody>
      </p:sp>
      <p:sp>
        <p:nvSpPr>
          <p:cNvPr id="9" name="任意多边形 8"/>
          <p:cNvSpPr/>
          <p:nvPr/>
        </p:nvSpPr>
        <p:spPr>
          <a:xfrm>
            <a:off x="5581482" y="2067951"/>
            <a:ext cx="3185328" cy="3023163"/>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rgbClr val="0099CC"/>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a:defRPr/>
            </a:pPr>
            <a:r>
              <a:rPr lang="zh-CN" altLang="en-US" sz="2400" dirty="0" smtClean="0">
                <a:latin typeface="黑体" panose="02010609060101010101" pitchFamily="49" charset="-122"/>
                <a:ea typeface="黑体" panose="02010609060101010101" pitchFamily="49" charset="-122"/>
              </a:rPr>
              <a:t>“相对”</a:t>
            </a:r>
            <a:r>
              <a:rPr lang="zh-CN" altLang="en-US" sz="2400" dirty="0">
                <a:latin typeface="黑体" panose="02010609060101010101" pitchFamily="49" charset="-122"/>
                <a:ea typeface="黑体" panose="02010609060101010101" pitchFamily="49" charset="-122"/>
              </a:rPr>
              <a:t>类</a:t>
            </a:r>
            <a:r>
              <a:rPr lang="zh-CN" altLang="en-US" sz="2400" dirty="0" smtClean="0">
                <a:latin typeface="黑体" panose="02010609060101010101" pitchFamily="49" charset="-122"/>
                <a:ea typeface="黑体" panose="02010609060101010101" pitchFamily="49" charset="-122"/>
              </a:rPr>
              <a:t>逻辑</a:t>
            </a:r>
            <a:endParaRPr lang="en-US" altLang="zh-CN" sz="2400" dirty="0" smtClean="0">
              <a:latin typeface="黑体" panose="02010609060101010101" pitchFamily="49" charset="-122"/>
              <a:ea typeface="黑体" panose="02010609060101010101" pitchFamily="49" charset="-122"/>
            </a:endParaRPr>
          </a:p>
          <a:p>
            <a:pPr>
              <a:spcBef>
                <a:spcPts val="0"/>
              </a:spcBef>
              <a:defRPr/>
            </a:pPr>
            <a:endParaRPr lang="en-US" altLang="zh-CN" sz="2400" dirty="0" smtClean="0">
              <a:latin typeface="黑体" panose="02010609060101010101" pitchFamily="49" charset="-122"/>
              <a:ea typeface="黑体" panose="02010609060101010101" pitchFamily="49" charset="-122"/>
            </a:endParaRPr>
          </a:p>
          <a:p>
            <a:pPr>
              <a:spcBef>
                <a:spcPts val="0"/>
              </a:spcBef>
              <a:defRPr/>
            </a:pPr>
            <a:r>
              <a:rPr lang="zh-CN" altLang="en-US" sz="2400" dirty="0" smtClean="0">
                <a:latin typeface="黑体" panose="02010609060101010101" pitchFamily="49" charset="-122"/>
                <a:ea typeface="黑体" panose="02010609060101010101" pitchFamily="49" charset="-122"/>
              </a:rPr>
              <a:t>前后</a:t>
            </a:r>
            <a:r>
              <a:rPr lang="zh-CN" altLang="en-US" sz="2400" dirty="0">
                <a:latin typeface="黑体" panose="02010609060101010101" pitchFamily="49" charset="-122"/>
                <a:ea typeface="黑体" panose="02010609060101010101" pitchFamily="49" charset="-122"/>
              </a:rPr>
              <a:t>所选信息对应</a:t>
            </a:r>
            <a:endParaRPr lang="en-US" altLang="zh-CN" sz="2400" dirty="0">
              <a:latin typeface="黑体" panose="02010609060101010101" pitchFamily="49" charset="-122"/>
              <a:ea typeface="黑体" panose="02010609060101010101" pitchFamily="49" charset="-122"/>
            </a:endParaRPr>
          </a:p>
          <a:p>
            <a:pPr>
              <a:spcBef>
                <a:spcPts val="0"/>
              </a:spcBef>
              <a:defRPr/>
            </a:pPr>
            <a:r>
              <a:rPr lang="zh-CN" altLang="en-US" sz="2400" dirty="0" smtClean="0">
                <a:latin typeface="黑体" panose="02010609060101010101" pitchFamily="49" charset="-122"/>
                <a:ea typeface="黑体" panose="02010609060101010101" pitchFamily="49" charset="-122"/>
              </a:rPr>
              <a:t>比如前面产品或工艺创新题选择与其它某某合作，后面创新合作题要填</a:t>
            </a:r>
            <a:endParaRPr lang="en-US" altLang="zh-CN" sz="2400" dirty="0">
              <a:latin typeface="黑体" panose="02010609060101010101" pitchFamily="49" charset="-122"/>
              <a:ea typeface="黑体" panose="02010609060101010101" pitchFamily="49" charset="-122"/>
            </a:endParaRPr>
          </a:p>
          <a:p>
            <a:pPr>
              <a:lnSpc>
                <a:spcPct val="150000"/>
              </a:lnSpc>
              <a:defRPr/>
            </a:pPr>
            <a:endParaRPr lang="en-US" altLang="zh-CN" sz="2400" dirty="0">
              <a:latin typeface="黑体" panose="02010609060101010101" pitchFamily="49" charset="-122"/>
              <a:ea typeface="黑体" panose="02010609060101010101" pitchFamily="49" charset="-122"/>
            </a:endParaRPr>
          </a:p>
        </p:txBody>
      </p:sp>
      <p:sp>
        <p:nvSpPr>
          <p:cNvPr id="10" name="任意多边形 9"/>
          <p:cNvSpPr/>
          <p:nvPr/>
        </p:nvSpPr>
        <p:spPr>
          <a:xfrm>
            <a:off x="5913923" y="1817762"/>
            <a:ext cx="2357418"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a:solidFill>
            <a:srgbClr val="0099CC"/>
          </a:solidFill>
          <a:ln>
            <a:solidFill>
              <a:srgbClr val="0099CC"/>
            </a:solidFill>
          </a:ln>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2400" dirty="0" smtClean="0">
                <a:latin typeface="黑体" panose="02010609060101010101" pitchFamily="49" charset="-122"/>
                <a:ea typeface="黑体" panose="02010609060101010101" pitchFamily="49" charset="-122"/>
              </a:rPr>
              <a:t>核实性（</a:t>
            </a:r>
            <a:r>
              <a:rPr lang="en-US" altLang="zh-CN" sz="2400" dirty="0" smtClean="0">
                <a:latin typeface="黑体" panose="02010609060101010101" pitchFamily="49" charset="-122"/>
                <a:ea typeface="黑体" panose="02010609060101010101" pitchFamily="49" charset="-122"/>
              </a:rPr>
              <a:t>C</a:t>
            </a:r>
            <a:r>
              <a:rPr lang="zh-CN" altLang="en-US" sz="2400" dirty="0" smtClean="0">
                <a:latin typeface="黑体" panose="02010609060101010101" pitchFamily="49" charset="-122"/>
                <a:ea typeface="黑体" panose="02010609060101010101" pitchFamily="49" charset="-122"/>
              </a:rPr>
              <a:t>类）</a:t>
            </a:r>
            <a:endParaRPr lang="zh-CN" altLang="en-US" sz="2400" dirty="0">
              <a:latin typeface="黑体" panose="02010609060101010101" pitchFamily="49" charset="-122"/>
              <a:ea typeface="黑体" panose="02010609060101010101" pitchFamily="49" charset="-122"/>
            </a:endParaRPr>
          </a:p>
        </p:txBody>
      </p:sp>
      <p:sp>
        <p:nvSpPr>
          <p:cNvPr id="11" name="任意多边形 10"/>
          <p:cNvSpPr/>
          <p:nvPr/>
        </p:nvSpPr>
        <p:spPr>
          <a:xfrm>
            <a:off x="8961925" y="2068023"/>
            <a:ext cx="2603499" cy="665724"/>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rgbClr val="66CCFF"/>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a:spcBef>
                <a:spcPts val="1200"/>
              </a:spcBef>
              <a:defRPr/>
            </a:pPr>
            <a:r>
              <a:rPr lang="en-US" altLang="zh-CN" sz="2800" dirty="0" smtClean="0">
                <a:latin typeface="黑体" panose="02010609060101010101" pitchFamily="49" charset="-122"/>
                <a:ea typeface="黑体" panose="02010609060101010101" pitchFamily="49" charset="-122"/>
              </a:rPr>
              <a:t> </a:t>
            </a:r>
            <a:endParaRPr lang="en-US" altLang="zh-CN" sz="2800" dirty="0">
              <a:latin typeface="黑体" panose="02010609060101010101" pitchFamily="49" charset="-122"/>
              <a:ea typeface="黑体" panose="02010609060101010101" pitchFamily="49" charset="-122"/>
            </a:endParaRPr>
          </a:p>
          <a:p>
            <a:pPr>
              <a:lnSpc>
                <a:spcPct val="150000"/>
              </a:lnSpc>
              <a:defRPr/>
            </a:pPr>
            <a:endParaRPr lang="en-US" altLang="zh-CN" sz="2400" dirty="0">
              <a:latin typeface="黑体" panose="02010609060101010101" pitchFamily="49" charset="-122"/>
              <a:ea typeface="黑体" panose="02010609060101010101" pitchFamily="49" charset="-122"/>
            </a:endParaRPr>
          </a:p>
        </p:txBody>
      </p:sp>
      <p:sp>
        <p:nvSpPr>
          <p:cNvPr id="19" name="任意多边形 18"/>
          <p:cNvSpPr/>
          <p:nvPr/>
        </p:nvSpPr>
        <p:spPr>
          <a:xfrm>
            <a:off x="1666409" y="2059696"/>
            <a:ext cx="3513115" cy="3651812"/>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a:spcBef>
                <a:spcPts val="1200"/>
              </a:spcBef>
              <a:defRPr/>
            </a:pPr>
            <a:r>
              <a:rPr lang="en-US" altLang="zh-CN" sz="2400" dirty="0" smtClean="0">
                <a:latin typeface="黑体" panose="02010609060101010101" pitchFamily="49" charset="-122"/>
                <a:ea typeface="黑体" panose="02010609060101010101" pitchFamily="49" charset="-122"/>
              </a:rPr>
              <a:t> </a:t>
            </a:r>
            <a:r>
              <a:rPr lang="zh-CN" altLang="en-US" sz="2400" dirty="0" smtClean="0">
                <a:latin typeface="黑体" panose="02010609060101010101" pitchFamily="49" charset="-122"/>
                <a:ea typeface="黑体" panose="02010609060101010101" pitchFamily="49" charset="-122"/>
              </a:rPr>
              <a:t>“绝对”类逻辑</a:t>
            </a:r>
            <a:endParaRPr lang="en-US" altLang="zh-CN" sz="2400" dirty="0">
              <a:latin typeface="黑体" panose="02010609060101010101" pitchFamily="49" charset="-122"/>
              <a:ea typeface="黑体" panose="02010609060101010101" pitchFamily="49" charset="-122"/>
            </a:endParaRPr>
          </a:p>
          <a:p>
            <a:pPr>
              <a:spcBef>
                <a:spcPts val="0"/>
              </a:spcBef>
              <a:buFont typeface="Arial" panose="020B0604020202020204" pitchFamily="34" charset="0"/>
              <a:buChar char="•"/>
              <a:defRPr/>
            </a:pPr>
            <a:endParaRPr lang="en-US" altLang="zh-CN" sz="2400" dirty="0" smtClean="0">
              <a:latin typeface="黑体" panose="02010609060101010101" pitchFamily="49" charset="-122"/>
              <a:ea typeface="黑体" panose="02010609060101010101" pitchFamily="49" charset="-122"/>
            </a:endParaRPr>
          </a:p>
          <a:p>
            <a:pPr>
              <a:spcBef>
                <a:spcPts val="0"/>
              </a:spcBef>
              <a:defRPr/>
            </a:pPr>
            <a:r>
              <a:rPr lang="zh-CN" altLang="en-US" sz="2400" dirty="0" smtClean="0">
                <a:latin typeface="黑体" panose="02010609060101010101" pitchFamily="49" charset="-122"/>
                <a:ea typeface="黑体" panose="02010609060101010101" pitchFamily="49" charset="-122"/>
              </a:rPr>
              <a:t>如创新“判断”</a:t>
            </a:r>
            <a:r>
              <a:rPr lang="zh-CN" altLang="en-US" sz="2400" dirty="0">
                <a:latin typeface="黑体" panose="02010609060101010101" pitchFamily="49" charset="-122"/>
                <a:ea typeface="黑体" panose="02010609060101010101" pitchFamily="49" charset="-122"/>
              </a:rPr>
              <a:t>题</a:t>
            </a:r>
            <a:r>
              <a:rPr lang="zh-CN" altLang="en-US" sz="2400" dirty="0" smtClean="0">
                <a:latin typeface="黑体" panose="02010609060101010101" pitchFamily="49" charset="-122"/>
                <a:ea typeface="黑体" panose="02010609060101010101" pitchFamily="49" charset="-122"/>
              </a:rPr>
              <a:t>与后续问题同步填报、并行问题同步填报、选项有效性等</a:t>
            </a:r>
            <a:endParaRPr lang="en-US" altLang="zh-CN" sz="2400" dirty="0">
              <a:latin typeface="黑体" panose="02010609060101010101" pitchFamily="49" charset="-122"/>
              <a:ea typeface="黑体" panose="02010609060101010101" pitchFamily="49" charset="-122"/>
            </a:endParaRPr>
          </a:p>
          <a:p>
            <a:pPr>
              <a:spcBef>
                <a:spcPts val="0"/>
              </a:spcBef>
              <a:defRPr/>
            </a:pPr>
            <a:endParaRPr lang="en-US" altLang="zh-CN" sz="2400" dirty="0">
              <a:latin typeface="黑体" panose="02010609060101010101" pitchFamily="49" charset="-122"/>
              <a:ea typeface="黑体" panose="02010609060101010101" pitchFamily="49" charset="-122"/>
            </a:endParaRPr>
          </a:p>
          <a:p>
            <a:pPr>
              <a:spcBef>
                <a:spcPts val="0"/>
              </a:spcBef>
              <a:defRPr/>
            </a:pPr>
            <a:endParaRPr lang="en-US" altLang="zh-CN" sz="2400" dirty="0">
              <a:latin typeface="黑体" panose="02010609060101010101" pitchFamily="49" charset="-122"/>
              <a:ea typeface="黑体" panose="02010609060101010101" pitchFamily="49" charset="-122"/>
            </a:endParaRPr>
          </a:p>
        </p:txBody>
      </p:sp>
      <p:sp>
        <p:nvSpPr>
          <p:cNvPr id="20" name="任意多边形 19"/>
          <p:cNvSpPr/>
          <p:nvPr/>
        </p:nvSpPr>
        <p:spPr>
          <a:xfrm>
            <a:off x="2019638" y="1799346"/>
            <a:ext cx="2366159"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2400" dirty="0" smtClean="0">
                <a:latin typeface="黑体" panose="02010609060101010101" pitchFamily="49" charset="-122"/>
                <a:ea typeface="黑体" panose="02010609060101010101" pitchFamily="49" charset="-122"/>
              </a:rPr>
              <a:t>逻辑性（</a:t>
            </a:r>
            <a:r>
              <a:rPr lang="en-US" altLang="zh-CN" sz="2400" dirty="0" smtClean="0">
                <a:latin typeface="黑体" panose="02010609060101010101" pitchFamily="49" charset="-122"/>
                <a:ea typeface="黑体" panose="02010609060101010101" pitchFamily="49" charset="-122"/>
              </a:rPr>
              <a:t>A</a:t>
            </a:r>
            <a:r>
              <a:rPr lang="zh-CN" altLang="en-US" sz="2400" dirty="0" smtClean="0">
                <a:latin typeface="黑体" panose="02010609060101010101" pitchFamily="49" charset="-122"/>
                <a:ea typeface="黑体" panose="02010609060101010101" pitchFamily="49" charset="-122"/>
              </a:rPr>
              <a:t>类）</a:t>
            </a:r>
            <a:endParaRPr lang="zh-CN" altLang="en-US" sz="2400" dirty="0">
              <a:latin typeface="黑体" panose="02010609060101010101" pitchFamily="49" charset="-122"/>
              <a:ea typeface="黑体" panose="02010609060101010101" pitchFamily="49" charset="-122"/>
            </a:endParaRPr>
          </a:p>
        </p:txBody>
      </p:sp>
      <p:sp>
        <p:nvSpPr>
          <p:cNvPr id="17" name="任意多边形 16"/>
          <p:cNvSpPr/>
          <p:nvPr/>
        </p:nvSpPr>
        <p:spPr>
          <a:xfrm>
            <a:off x="9064158" y="1799346"/>
            <a:ext cx="2247096"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a:solidFill>
            <a:srgbClr val="66CCFF"/>
          </a:solidFill>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400" dirty="0" smtClean="0">
                <a:latin typeface="黑体" panose="02010609060101010101" pitchFamily="49" charset="-122"/>
                <a:ea typeface="黑体" panose="02010609060101010101" pitchFamily="49" charset="-122"/>
              </a:rPr>
              <a:t>提示性（</a:t>
            </a:r>
            <a:r>
              <a:rPr lang="en-US" altLang="zh-CN" sz="2400" dirty="0" smtClean="0">
                <a:latin typeface="黑体" panose="02010609060101010101" pitchFamily="49" charset="-122"/>
                <a:ea typeface="黑体" panose="02010609060101010101" pitchFamily="49" charset="-122"/>
              </a:rPr>
              <a:t>D</a:t>
            </a:r>
            <a:r>
              <a:rPr lang="zh-CN" altLang="en-US" sz="2400" dirty="0" smtClean="0">
                <a:latin typeface="黑体" panose="02010609060101010101" pitchFamily="49" charset="-122"/>
                <a:ea typeface="黑体" panose="02010609060101010101" pitchFamily="49" charset="-122"/>
              </a:rPr>
              <a:t>类）</a:t>
            </a:r>
            <a:endParaRPr lang="zh-CN" altLang="en-US" sz="24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9" grpId="0" animBg="1"/>
      <p:bldP spid="10" grpId="0" animBg="1"/>
      <p:bldP spid="11"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23558" name="Rectangle 7"/>
          <p:cNvSpPr>
            <a:spLocks noChangeArrowheads="1"/>
          </p:cNvSpPr>
          <p:nvPr/>
        </p:nvSpPr>
        <p:spPr bwMode="auto">
          <a:xfrm>
            <a:off x="1630214" y="456089"/>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a:t>
            </a:r>
            <a:r>
              <a:rPr lang="en-US" altLang="zh-CN" dirty="0" smtClean="0">
                <a:latin typeface="黑体" panose="02010609060101010101" pitchFamily="49" charset="-122"/>
                <a:ea typeface="黑体" panose="02010609060101010101" pitchFamily="49" charset="-122"/>
              </a:rPr>
              <a:t>1.5 </a:t>
            </a:r>
            <a:r>
              <a:rPr lang="zh-CN" altLang="en-US" dirty="0" smtClean="0">
                <a:latin typeface="黑体" panose="02010609060101010101" pitchFamily="49" charset="-122"/>
                <a:ea typeface="黑体" panose="02010609060101010101" pitchFamily="49" charset="-122"/>
              </a:rPr>
              <a:t>审核</a:t>
            </a:r>
            <a:r>
              <a:rPr lang="zh-CN" altLang="en-US" dirty="0">
                <a:latin typeface="黑体" panose="02010609060101010101" pitchFamily="49" charset="-122"/>
                <a:ea typeface="黑体" panose="02010609060101010101" pitchFamily="49" charset="-122"/>
              </a:rPr>
              <a:t>关系</a:t>
            </a:r>
            <a:endParaRPr lang="en-US" altLang="zh-CN" dirty="0">
              <a:latin typeface="黑体" panose="02010609060101010101" pitchFamily="49" charset="-122"/>
              <a:ea typeface="黑体" panose="02010609060101010101" pitchFamily="49" charset="-122"/>
            </a:endParaRPr>
          </a:p>
        </p:txBody>
      </p:sp>
      <p:sp>
        <p:nvSpPr>
          <p:cNvPr id="6" name="任意多边形 5"/>
          <p:cNvSpPr/>
          <p:nvPr/>
        </p:nvSpPr>
        <p:spPr>
          <a:xfrm>
            <a:off x="1945005" y="2070735"/>
            <a:ext cx="8887460" cy="151257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创新判断题与创新影响题对应</a:t>
            </a:r>
            <a:endParaRPr lang="zh-CN" altLang="en-US" sz="3200" dirty="0">
              <a:solidFill>
                <a:schemeClr val="dk1"/>
              </a:solidFill>
              <a:latin typeface="黑体" panose="02010609060101010101" pitchFamily="49" charset="-122"/>
              <a:ea typeface="黑体" panose="02010609060101010101" pitchFamily="49" charset="-122"/>
            </a:endParaRPr>
          </a:p>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创新判断题与政策效果评价题对应</a:t>
            </a:r>
            <a:endParaRPr lang="en-US" altLang="zh-CN" sz="3200" dirty="0">
              <a:latin typeface="黑体" panose="02010609060101010101" pitchFamily="49" charset="-122"/>
              <a:ea typeface="黑体" panose="02010609060101010101" pitchFamily="49" charset="-122"/>
            </a:endParaRPr>
          </a:p>
        </p:txBody>
      </p:sp>
      <p:sp>
        <p:nvSpPr>
          <p:cNvPr id="7" name="任意多边形 6"/>
          <p:cNvSpPr/>
          <p:nvPr/>
        </p:nvSpPr>
        <p:spPr>
          <a:xfrm>
            <a:off x="2117090" y="1807210"/>
            <a:ext cx="495871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spcBef>
                <a:spcPts val="0"/>
              </a:spcBef>
              <a:defRPr/>
            </a:pPr>
            <a:r>
              <a:rPr lang="zh-CN" altLang="en-US" sz="3200" dirty="0" smtClean="0">
                <a:latin typeface="黑体" panose="02010609060101010101" pitchFamily="49" charset="-122"/>
                <a:ea typeface="黑体" panose="02010609060101010101" pitchFamily="49" charset="-122"/>
                <a:sym typeface="+mn-ea"/>
              </a:rPr>
              <a:t>创新情况表与企业家问卷</a:t>
            </a:r>
            <a:endParaRPr lang="zh-CN" altLang="en-US" sz="3200" dirty="0">
              <a:latin typeface="黑体" panose="02010609060101010101" pitchFamily="49" charset="-122"/>
              <a:ea typeface="黑体" panose="02010609060101010101" pitchFamily="49" charset="-122"/>
            </a:endParaRPr>
          </a:p>
        </p:txBody>
      </p:sp>
      <p:sp>
        <p:nvSpPr>
          <p:cNvPr id="5" name="Rectangle 7"/>
          <p:cNvSpPr>
            <a:spLocks noChangeArrowheads="1"/>
          </p:cNvSpPr>
          <p:nvPr/>
        </p:nvSpPr>
        <p:spPr bwMode="auto">
          <a:xfrm>
            <a:off x="1742609" y="1066324"/>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表间审核</a:t>
            </a:r>
            <a:endParaRPr lang="en-US" altLang="zh-CN" dirty="0">
              <a:latin typeface="黑体" panose="02010609060101010101" pitchFamily="49" charset="-122"/>
              <a:ea typeface="黑体" panose="02010609060101010101" pitchFamily="49" charset="-122"/>
            </a:endParaRPr>
          </a:p>
        </p:txBody>
      </p:sp>
      <p:sp>
        <p:nvSpPr>
          <p:cNvPr id="8" name="任意多边形 7"/>
          <p:cNvSpPr/>
          <p:nvPr/>
        </p:nvSpPr>
        <p:spPr>
          <a:xfrm>
            <a:off x="1945005" y="4159885"/>
            <a:ext cx="8887460" cy="199580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研发项目完成日期与项目正在进行或终止对应</a:t>
            </a:r>
            <a:endParaRPr lang="zh-CN" altLang="en-US" sz="3200" dirty="0">
              <a:solidFill>
                <a:schemeClr val="dk1"/>
              </a:solidFill>
              <a:latin typeface="黑体" panose="02010609060101010101" pitchFamily="49" charset="-122"/>
              <a:ea typeface="黑体" panose="02010609060101010101" pitchFamily="49" charset="-122"/>
            </a:endParaRPr>
          </a:p>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项目开展形式与是否创新合作对应</a:t>
            </a:r>
            <a:endParaRPr lang="en-US" altLang="zh-CN" sz="3200" dirty="0">
              <a:latin typeface="黑体" panose="02010609060101010101" pitchFamily="49" charset="-122"/>
              <a:ea typeface="黑体" panose="02010609060101010101" pitchFamily="49" charset="-122"/>
            </a:endParaRPr>
          </a:p>
        </p:txBody>
      </p:sp>
      <p:sp>
        <p:nvSpPr>
          <p:cNvPr id="9" name="任意多边形 8"/>
          <p:cNvSpPr/>
          <p:nvPr/>
        </p:nvSpPr>
        <p:spPr>
          <a:xfrm>
            <a:off x="2127250" y="3920490"/>
            <a:ext cx="495871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lvl="0">
              <a:lnSpc>
                <a:spcPct val="100000"/>
              </a:lnSpc>
              <a:spcBef>
                <a:spcPct val="0"/>
              </a:spcBef>
              <a:spcAft>
                <a:spcPct val="35000"/>
              </a:spcAft>
            </a:pPr>
            <a:r>
              <a:rPr lang="zh-CN" altLang="en-US" sz="3200" dirty="0" smtClean="0">
                <a:latin typeface="黑体" panose="02010609060101010101" pitchFamily="49" charset="-122"/>
                <a:ea typeface="黑体" panose="02010609060101010101" pitchFamily="49" charset="-122"/>
                <a:sym typeface="+mn-ea"/>
              </a:rPr>
              <a:t>创新情况表与研发项目表</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23558" name="Rectangle 7"/>
          <p:cNvSpPr>
            <a:spLocks noChangeArrowheads="1"/>
          </p:cNvSpPr>
          <p:nvPr/>
        </p:nvSpPr>
        <p:spPr bwMode="auto">
          <a:xfrm>
            <a:off x="1630214" y="456089"/>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a:t>
            </a:r>
            <a:r>
              <a:rPr lang="en-US" altLang="zh-CN" dirty="0" smtClean="0">
                <a:latin typeface="黑体" panose="02010609060101010101" pitchFamily="49" charset="-122"/>
                <a:ea typeface="黑体" panose="02010609060101010101" pitchFamily="49" charset="-122"/>
              </a:rPr>
              <a:t>1.5 </a:t>
            </a:r>
            <a:r>
              <a:rPr lang="zh-CN" altLang="en-US" dirty="0" smtClean="0">
                <a:latin typeface="黑体" panose="02010609060101010101" pitchFamily="49" charset="-122"/>
                <a:ea typeface="黑体" panose="02010609060101010101" pitchFamily="49" charset="-122"/>
              </a:rPr>
              <a:t>审核</a:t>
            </a:r>
            <a:r>
              <a:rPr lang="zh-CN" altLang="en-US" dirty="0">
                <a:latin typeface="黑体" panose="02010609060101010101" pitchFamily="49" charset="-122"/>
                <a:ea typeface="黑体" panose="02010609060101010101" pitchFamily="49" charset="-122"/>
              </a:rPr>
              <a:t>关系</a:t>
            </a:r>
            <a:endParaRPr lang="en-US" altLang="zh-CN" dirty="0">
              <a:latin typeface="黑体" panose="02010609060101010101" pitchFamily="49" charset="-122"/>
              <a:ea typeface="黑体" panose="02010609060101010101" pitchFamily="49" charset="-122"/>
            </a:endParaRPr>
          </a:p>
        </p:txBody>
      </p:sp>
      <p:sp>
        <p:nvSpPr>
          <p:cNvPr id="6" name="任意多边形 5"/>
          <p:cNvSpPr/>
          <p:nvPr/>
        </p:nvSpPr>
        <p:spPr>
          <a:xfrm>
            <a:off x="1945005" y="2070735"/>
            <a:ext cx="8887460" cy="29057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新产品与产品创新</a:t>
            </a:r>
            <a:endParaRPr lang="zh-CN" altLang="en-US" sz="3200" dirty="0">
              <a:solidFill>
                <a:schemeClr val="dk1"/>
              </a:solidFill>
              <a:latin typeface="黑体" panose="02010609060101010101" pitchFamily="49" charset="-122"/>
              <a:ea typeface="黑体" panose="02010609060101010101" pitchFamily="49" charset="-122"/>
            </a:endParaRPr>
          </a:p>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研发经费与创新活动类型</a:t>
            </a:r>
            <a:endParaRPr lang="zh-CN" altLang="en-US" sz="3200" dirty="0">
              <a:solidFill>
                <a:schemeClr val="dk1"/>
              </a:solidFill>
              <a:latin typeface="黑体" panose="02010609060101010101" pitchFamily="49" charset="-122"/>
              <a:ea typeface="黑体" panose="02010609060101010101" pitchFamily="49" charset="-122"/>
            </a:endParaRPr>
          </a:p>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技术改造和引进经费与创新活动类型</a:t>
            </a:r>
            <a:endParaRPr lang="zh-CN" altLang="en-US" sz="3200" dirty="0">
              <a:solidFill>
                <a:schemeClr val="dk1"/>
              </a:solidFill>
              <a:latin typeface="黑体" panose="02010609060101010101" pitchFamily="49" charset="-122"/>
              <a:ea typeface="黑体" panose="02010609060101010101" pitchFamily="49" charset="-122"/>
            </a:endParaRPr>
          </a:p>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专利产出和形成标准与知识产权措施问题</a:t>
            </a:r>
            <a:endParaRPr lang="en-US" altLang="zh-CN" sz="3200" dirty="0">
              <a:latin typeface="黑体" panose="02010609060101010101" pitchFamily="49" charset="-122"/>
              <a:ea typeface="黑体" panose="02010609060101010101" pitchFamily="49" charset="-122"/>
            </a:endParaRPr>
          </a:p>
        </p:txBody>
      </p:sp>
      <p:sp>
        <p:nvSpPr>
          <p:cNvPr id="7" name="任意多边形 6"/>
          <p:cNvSpPr/>
          <p:nvPr/>
        </p:nvSpPr>
        <p:spPr>
          <a:xfrm>
            <a:off x="2117090" y="1807210"/>
            <a:ext cx="495871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lvl="0">
              <a:lnSpc>
                <a:spcPct val="100000"/>
              </a:lnSpc>
              <a:spcBef>
                <a:spcPct val="0"/>
              </a:spcBef>
              <a:spcAft>
                <a:spcPct val="35000"/>
              </a:spcAft>
            </a:pPr>
            <a:r>
              <a:rPr lang="zh-CN" altLang="en-US" sz="3200" dirty="0" smtClean="0">
                <a:latin typeface="黑体" panose="02010609060101010101" pitchFamily="49" charset="-122"/>
                <a:ea typeface="黑体" panose="02010609060101010101" pitchFamily="49" charset="-122"/>
                <a:sym typeface="+mn-ea"/>
              </a:rPr>
              <a:t>创新情况表与研发活动表</a:t>
            </a:r>
            <a:endParaRPr lang="zh-CN" altLang="en-US" sz="3200" dirty="0">
              <a:latin typeface="黑体" panose="02010609060101010101" pitchFamily="49" charset="-122"/>
              <a:ea typeface="黑体" panose="02010609060101010101" pitchFamily="49" charset="-122"/>
            </a:endParaRPr>
          </a:p>
        </p:txBody>
      </p:sp>
      <p:sp>
        <p:nvSpPr>
          <p:cNvPr id="5" name="Rectangle 7"/>
          <p:cNvSpPr>
            <a:spLocks noChangeArrowheads="1"/>
          </p:cNvSpPr>
          <p:nvPr/>
        </p:nvSpPr>
        <p:spPr bwMode="auto">
          <a:xfrm>
            <a:off x="1742609" y="1066324"/>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表间审核</a:t>
            </a:r>
            <a:endParaRPr lang="en-US" altLang="zh-CN" dirty="0">
              <a:latin typeface="黑体" panose="02010609060101010101" pitchFamily="49" charset="-122"/>
              <a:ea typeface="黑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23558" name="Rectangle 7"/>
          <p:cNvSpPr>
            <a:spLocks noChangeArrowheads="1"/>
          </p:cNvSpPr>
          <p:nvPr/>
        </p:nvSpPr>
        <p:spPr bwMode="auto">
          <a:xfrm>
            <a:off x="1630214" y="456089"/>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a:t>
            </a:r>
            <a:r>
              <a:rPr lang="en-US" altLang="zh-CN" dirty="0" smtClean="0">
                <a:latin typeface="黑体" panose="02010609060101010101" pitchFamily="49" charset="-122"/>
                <a:ea typeface="黑体" panose="02010609060101010101" pitchFamily="49" charset="-122"/>
              </a:rPr>
              <a:t>1.5 </a:t>
            </a:r>
            <a:r>
              <a:rPr lang="zh-CN" altLang="en-US" dirty="0" smtClean="0">
                <a:latin typeface="黑体" panose="02010609060101010101" pitchFamily="49" charset="-122"/>
                <a:ea typeface="黑体" panose="02010609060101010101" pitchFamily="49" charset="-122"/>
              </a:rPr>
              <a:t>审核</a:t>
            </a:r>
            <a:r>
              <a:rPr lang="zh-CN" altLang="en-US" dirty="0">
                <a:latin typeface="黑体" panose="02010609060101010101" pitchFamily="49" charset="-122"/>
                <a:ea typeface="黑体" panose="02010609060101010101" pitchFamily="49" charset="-122"/>
              </a:rPr>
              <a:t>关系</a:t>
            </a:r>
            <a:endParaRPr lang="en-US" altLang="zh-CN" dirty="0">
              <a:latin typeface="黑体" panose="02010609060101010101" pitchFamily="49" charset="-122"/>
              <a:ea typeface="黑体" panose="02010609060101010101" pitchFamily="49" charset="-122"/>
            </a:endParaRPr>
          </a:p>
        </p:txBody>
      </p:sp>
      <p:sp>
        <p:nvSpPr>
          <p:cNvPr id="6" name="任意多边形 5"/>
          <p:cNvSpPr/>
          <p:nvPr/>
        </p:nvSpPr>
        <p:spPr>
          <a:xfrm>
            <a:off x="1945005" y="2070735"/>
            <a:ext cx="8887460" cy="161671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加计扣除减免税、高新技术企业减免税与相应的政策效果</a:t>
            </a:r>
            <a:endParaRPr lang="en-US" altLang="zh-CN" sz="3200" dirty="0">
              <a:latin typeface="黑体" panose="02010609060101010101" pitchFamily="49" charset="-122"/>
              <a:ea typeface="黑体" panose="02010609060101010101" pitchFamily="49" charset="-122"/>
            </a:endParaRPr>
          </a:p>
        </p:txBody>
      </p:sp>
      <p:sp>
        <p:nvSpPr>
          <p:cNvPr id="7" name="任意多边形 6"/>
          <p:cNvSpPr/>
          <p:nvPr/>
        </p:nvSpPr>
        <p:spPr>
          <a:xfrm>
            <a:off x="2117090" y="1807210"/>
            <a:ext cx="495871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lvl="0">
              <a:lnSpc>
                <a:spcPct val="100000"/>
              </a:lnSpc>
              <a:spcBef>
                <a:spcPct val="0"/>
              </a:spcBef>
              <a:spcAft>
                <a:spcPct val="35000"/>
              </a:spcAft>
            </a:pPr>
            <a:r>
              <a:rPr lang="zh-CN" altLang="en-US" sz="3200" dirty="0" smtClean="0">
                <a:latin typeface="黑体" panose="02010609060101010101" pitchFamily="49" charset="-122"/>
                <a:ea typeface="黑体" panose="02010609060101010101" pitchFamily="49" charset="-122"/>
                <a:sym typeface="+mn-ea"/>
              </a:rPr>
              <a:t>企业家问卷与研发活动表</a:t>
            </a:r>
            <a:endParaRPr lang="zh-CN" altLang="en-US" sz="3200" dirty="0">
              <a:latin typeface="黑体" panose="02010609060101010101" pitchFamily="49" charset="-122"/>
              <a:ea typeface="黑体" panose="02010609060101010101" pitchFamily="49" charset="-122"/>
            </a:endParaRPr>
          </a:p>
        </p:txBody>
      </p:sp>
      <p:sp>
        <p:nvSpPr>
          <p:cNvPr id="5" name="Rectangle 7"/>
          <p:cNvSpPr>
            <a:spLocks noChangeArrowheads="1"/>
          </p:cNvSpPr>
          <p:nvPr/>
        </p:nvSpPr>
        <p:spPr bwMode="auto">
          <a:xfrm>
            <a:off x="1742609" y="1066324"/>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表间审核</a:t>
            </a:r>
            <a:endParaRPr lang="en-US" altLang="zh-CN" dirty="0">
              <a:latin typeface="黑体" panose="02010609060101010101" pitchFamily="49" charset="-122"/>
              <a:ea typeface="黑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灯片编号占位符 1"/>
          <p:cNvSpPr>
            <a:spLocks noGrp="1"/>
          </p:cNvSpPr>
          <p:nvPr>
            <p:ph type="sldNum" sz="quarter" idx="12"/>
          </p:nvPr>
        </p:nvSpPr>
        <p:spPr>
          <a:xfrm>
            <a:off x="9652000" y="624840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F9D7B2C7-46A8-4990-89B4-223A66372446}" type="slidenum">
              <a:rPr kumimoji="0" lang="zh-CN" altLang="en-US" sz="1400" smtClean="0"/>
            </a:fld>
            <a:endParaRPr kumimoji="0" lang="en-US" altLang="zh-CN" sz="1400" smtClean="0"/>
          </a:p>
        </p:txBody>
      </p:sp>
      <p:sp>
        <p:nvSpPr>
          <p:cNvPr id="27652" name="Rectangle 7"/>
          <p:cNvSpPr>
            <a:spLocks noChangeArrowheads="1"/>
          </p:cNvSpPr>
          <p:nvPr/>
        </p:nvSpPr>
        <p:spPr bwMode="auto">
          <a:xfrm>
            <a:off x="1682750" y="354013"/>
            <a:ext cx="9855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dirty="0">
                <a:latin typeface="黑体" panose="02010609060101010101" pitchFamily="49" charset="-122"/>
                <a:ea typeface="黑体" panose="02010609060101010101" pitchFamily="49" charset="-122"/>
              </a:rPr>
              <a:t> </a:t>
            </a:r>
            <a:r>
              <a:rPr lang="zh-CN" altLang="en-US" b="1" dirty="0">
                <a:latin typeface="黑体" panose="02010609060101010101" pitchFamily="49" charset="-122"/>
                <a:ea typeface="黑体" panose="02010609060101010101" pitchFamily="49" charset="-122"/>
              </a:rPr>
              <a:t> </a:t>
            </a:r>
            <a:r>
              <a:rPr lang="en-US" altLang="zh-CN" b="1" dirty="0" smtClean="0">
                <a:latin typeface="黑体" panose="02010609060101010101" pitchFamily="49" charset="-122"/>
                <a:ea typeface="黑体" panose="02010609060101010101" pitchFamily="49" charset="-122"/>
              </a:rPr>
              <a:t>1.6 </a:t>
            </a:r>
            <a:r>
              <a:rPr lang="zh-CN" altLang="en-US" b="1" dirty="0" smtClean="0">
                <a:latin typeface="黑体" panose="02010609060101010101" pitchFamily="49" charset="-122"/>
                <a:ea typeface="黑体" panose="02010609060101010101" pitchFamily="49" charset="-122"/>
              </a:rPr>
              <a:t>查询</a:t>
            </a:r>
            <a:endParaRPr lang="en-US" altLang="zh-CN" b="1" dirty="0">
              <a:latin typeface="黑体" panose="02010609060101010101" pitchFamily="49" charset="-122"/>
              <a:ea typeface="黑体" panose="02010609060101010101" pitchFamily="49" charset="-122"/>
            </a:endParaRPr>
          </a:p>
        </p:txBody>
      </p:sp>
      <p:sp>
        <p:nvSpPr>
          <p:cNvPr id="27653" name="矩形 11"/>
          <p:cNvSpPr>
            <a:spLocks noChangeArrowheads="1"/>
          </p:cNvSpPr>
          <p:nvPr/>
        </p:nvSpPr>
        <p:spPr bwMode="auto">
          <a:xfrm>
            <a:off x="4954588" y="876301"/>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endParaRPr kumimoji="0" lang="en-US" altLang="zh-CN" sz="2400">
              <a:latin typeface="黑体" panose="02010609060101010101" pitchFamily="49" charset="-122"/>
              <a:ea typeface="黑体" panose="02010609060101010101" pitchFamily="49" charset="-122"/>
            </a:endParaRPr>
          </a:p>
        </p:txBody>
      </p:sp>
      <p:sp>
        <p:nvSpPr>
          <p:cNvPr id="2" name="文本框 1"/>
          <p:cNvSpPr txBox="1"/>
          <p:nvPr/>
        </p:nvSpPr>
        <p:spPr>
          <a:xfrm>
            <a:off x="1898650" y="2131060"/>
            <a:ext cx="10023475" cy="583565"/>
          </a:xfrm>
          <a:prstGeom prst="rect">
            <a:avLst/>
          </a:prstGeom>
          <a:noFill/>
        </p:spPr>
        <p:txBody>
          <a:bodyPr wrap="square" rtlCol="0" anchor="t">
            <a:spAutoFit/>
          </a:bodyPr>
          <a:p>
            <a:pPr marL="0" lvl="1" indent="-172720" defTabSz="755650">
              <a:spcAft>
                <a:spcPct val="15000"/>
              </a:spcAft>
              <a:buFont typeface="Arial" panose="020B0604020202020204" pitchFamily="34" charset="0"/>
              <a:buChar char="•"/>
              <a:defRPr/>
            </a:pPr>
            <a:r>
              <a:rPr lang="en-US" altLang="zh-CN" sz="3200" dirty="0" smtClean="0">
                <a:solidFill>
                  <a:srgbClr val="0070C0"/>
                </a:solidFill>
                <a:latin typeface="黑体" panose="02010609060101010101" pitchFamily="49" charset="-122"/>
                <a:ea typeface="黑体" panose="02010609060101010101" pitchFamily="49" charset="-122"/>
                <a:sym typeface="+mn-ea"/>
              </a:rPr>
              <a:t>【</a:t>
            </a:r>
            <a:r>
              <a:rPr lang="zh-CN" altLang="en-US" sz="3200" dirty="0" smtClean="0">
                <a:solidFill>
                  <a:srgbClr val="0070C0"/>
                </a:solidFill>
                <a:latin typeface="黑体" panose="02010609060101010101" pitchFamily="49" charset="-122"/>
                <a:ea typeface="黑体" panose="02010609060101010101" pitchFamily="49" charset="-122"/>
                <a:sym typeface="+mn-ea"/>
              </a:rPr>
              <a:t>开放问题</a:t>
            </a:r>
            <a:r>
              <a:rPr lang="en-US" altLang="zh-CN" sz="3200" dirty="0" smtClean="0">
                <a:solidFill>
                  <a:srgbClr val="0070C0"/>
                </a:solidFill>
                <a:latin typeface="黑体" panose="02010609060101010101" pitchFamily="49" charset="-122"/>
                <a:ea typeface="黑体" panose="02010609060101010101" pitchFamily="49" charset="-122"/>
                <a:sym typeface="+mn-ea"/>
              </a:rPr>
              <a:t>】</a:t>
            </a:r>
            <a:r>
              <a:rPr lang="zh-CN" altLang="en-US" sz="3200" dirty="0" smtClean="0">
                <a:solidFill>
                  <a:srgbClr val="0070C0"/>
                </a:solidFill>
                <a:latin typeface="黑体" panose="02010609060101010101" pitchFamily="49" charset="-122"/>
                <a:ea typeface="黑体" panose="02010609060101010101" pitchFamily="49" charset="-122"/>
                <a:sym typeface="+mn-ea"/>
              </a:rPr>
              <a:t>开放性问题说明描述不清楚需追问填写</a:t>
            </a:r>
            <a:endParaRPr lang="zh-CN" altLang="en-US" sz="3200"/>
          </a:p>
        </p:txBody>
      </p:sp>
      <p:sp>
        <p:nvSpPr>
          <p:cNvPr id="3" name="文本框 2"/>
          <p:cNvSpPr txBox="1"/>
          <p:nvPr/>
        </p:nvSpPr>
        <p:spPr>
          <a:xfrm>
            <a:off x="2036445" y="1212215"/>
            <a:ext cx="5128895" cy="583565"/>
          </a:xfrm>
          <a:prstGeom prst="rect">
            <a:avLst/>
          </a:prstGeom>
          <a:noFill/>
        </p:spPr>
        <p:txBody>
          <a:bodyPr wrap="square" rtlCol="0">
            <a:spAutoFit/>
          </a:bodyPr>
          <a:p>
            <a:r>
              <a:rPr lang="zh-CN" altLang="en-US" sz="3200">
                <a:latin typeface="黑体" panose="02010609060101010101" pitchFamily="49" charset="-122"/>
                <a:ea typeface="黑体" panose="02010609060101010101" pitchFamily="49" charset="-122"/>
              </a:rPr>
              <a:t>例如</a:t>
            </a:r>
            <a:endParaRPr lang="zh-CN" altLang="en-US" sz="3200">
              <a:latin typeface="黑体" panose="02010609060101010101" pitchFamily="49" charset="-122"/>
              <a:ea typeface="黑体" panose="02010609060101010101" pitchFamily="49" charset="-122"/>
            </a:endParaRPr>
          </a:p>
        </p:txBody>
      </p:sp>
      <p:sp>
        <p:nvSpPr>
          <p:cNvPr id="7" name="线形标注 2 2"/>
          <p:cNvSpPr/>
          <p:nvPr/>
        </p:nvSpPr>
        <p:spPr bwMode="auto">
          <a:xfrm>
            <a:off x="5139220" y="3455058"/>
            <a:ext cx="5810085" cy="1383664"/>
          </a:xfrm>
          <a:prstGeom prst="borderCallout2">
            <a:avLst>
              <a:gd name="adj1" fmla="val 56250"/>
              <a:gd name="adj2" fmla="val -2718"/>
              <a:gd name="adj3" fmla="val 62500"/>
              <a:gd name="adj4" fmla="val -9755"/>
              <a:gd name="adj5" fmla="val -46603"/>
              <a:gd name="adj6" fmla="val -30561"/>
            </a:avLst>
          </a:prstGeom>
          <a:noFill/>
          <a:ln w="9525" algn="ctr">
            <a:solidFill>
              <a:srgbClr val="0070C0"/>
            </a:solidFill>
            <a:round/>
          </a:ln>
          <a:extLst>
            <a:ext uri="{909E8E84-426E-40DD-AFC4-6F175D3DCCD1}">
              <a14:hiddenFill xmlns:a14="http://schemas.microsoft.com/office/drawing/2010/main">
                <a:solidFill>
                  <a:srgbClr val="FFFFFF"/>
                </a:solidFill>
              </a14:hiddenFill>
            </a:ext>
          </a:extLst>
        </p:spPr>
        <p:txBody>
          <a:bodyPr wrap="square" anchor="b" anchorCtr="1">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r>
              <a:rPr lang="zh-CN" altLang="en-US" sz="2800" dirty="0" smtClean="0">
                <a:solidFill>
                  <a:srgbClr val="0070C0"/>
                </a:solidFill>
                <a:latin typeface="黑体" panose="02010609060101010101" pitchFamily="49" charset="-122"/>
                <a:ea typeface="黑体" panose="02010609060101010101" pitchFamily="49" charset="-122"/>
              </a:rPr>
              <a:t>拟本年新增模板：重点查询企业填写的开放性题目信息是否清楚，是否需要继续追问更多的情况</a:t>
            </a:r>
            <a:endParaRPr lang="zh-CN" altLang="en-US" sz="2800" dirty="0">
              <a:solidFill>
                <a:srgbClr val="0070C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Line 10"/>
          <p:cNvSpPr>
            <a:spLocks noChangeShapeType="1"/>
          </p:cNvSpPr>
          <p:nvPr/>
        </p:nvSpPr>
        <p:spPr bwMode="auto">
          <a:xfrm>
            <a:off x="3355568" y="2030821"/>
            <a:ext cx="5838825" cy="12700"/>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51" name="Text Box 14"/>
          <p:cNvSpPr txBox="1">
            <a:spLocks noChangeArrowheads="1"/>
          </p:cNvSpPr>
          <p:nvPr/>
        </p:nvSpPr>
        <p:spPr bwMode="auto">
          <a:xfrm>
            <a:off x="3647032" y="1241489"/>
            <a:ext cx="525621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二</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指标解释及相关政策</a:t>
            </a:r>
            <a:endParaRPr lang="zh-CN" altLang="en-US" sz="3600" dirty="0">
              <a:solidFill>
                <a:srgbClr val="000000"/>
              </a:solidFill>
              <a:latin typeface="黑体" panose="02010609060101010101" pitchFamily="49" charset="-122"/>
              <a:ea typeface="黑体" panose="02010609060101010101" pitchFamily="49" charset="-122"/>
            </a:endParaRPr>
          </a:p>
        </p:txBody>
      </p:sp>
      <p:grpSp>
        <p:nvGrpSpPr>
          <p:cNvPr id="6155" name="Group 47"/>
          <p:cNvGrpSpPr/>
          <p:nvPr/>
        </p:nvGrpSpPr>
        <p:grpSpPr bwMode="auto">
          <a:xfrm>
            <a:off x="3126968" y="1924459"/>
            <a:ext cx="182562" cy="182562"/>
            <a:chOff x="1239" y="1515"/>
            <a:chExt cx="115" cy="115"/>
          </a:xfrm>
        </p:grpSpPr>
        <p:sp>
          <p:nvSpPr>
            <p:cNvPr id="6157" name="AutoShape 48"/>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58" name="AutoShape 49"/>
            <p:cNvSpPr>
              <a:spLocks noChangeArrowheads="1"/>
            </p:cNvSpPr>
            <p:nvPr/>
          </p:nvSpPr>
          <p:spPr bwMode="gray">
            <a:xfrm rot="18900000" flipH="1">
              <a:off x="1239" y="1515"/>
              <a:ext cx="115" cy="115"/>
            </a:xfrm>
            <a:prstGeom prst="rtTriangle">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smtClean="0"/>
          </a:p>
        </p:txBody>
      </p:sp>
      <p:sp>
        <p:nvSpPr>
          <p:cNvPr id="9" name="文本框 8"/>
          <p:cNvSpPr txBox="1"/>
          <p:nvPr/>
        </p:nvSpPr>
        <p:spPr>
          <a:xfrm>
            <a:off x="3647032" y="2395795"/>
            <a:ext cx="5580620" cy="2306955"/>
          </a:xfrm>
          <a:prstGeom prst="rect">
            <a:avLst/>
          </a:prstGeom>
          <a:noFill/>
        </p:spPr>
        <p:txBody>
          <a:bodyPr wrap="square" rtlCol="0">
            <a:spAutoFit/>
          </a:bodyPr>
          <a:lstStyle/>
          <a:p>
            <a:pPr>
              <a:lnSpc>
                <a:spcPct val="150000"/>
              </a:lnSpc>
            </a:pPr>
            <a:r>
              <a:rPr lang="en-US" altLang="zh-CN" sz="2800" dirty="0" smtClean="0">
                <a:latin typeface="黑体" panose="02010609060101010101" pitchFamily="49" charset="-122"/>
                <a:ea typeface="黑体" panose="02010609060101010101" pitchFamily="49" charset="-122"/>
              </a:rPr>
              <a:t>2.1  </a:t>
            </a:r>
            <a:r>
              <a:rPr lang="zh-CN" altLang="en-US" sz="2800" dirty="0" smtClean="0">
                <a:latin typeface="黑体" panose="02010609060101010101" pitchFamily="49" charset="-122"/>
                <a:ea typeface="黑体" panose="02010609060101010101" pitchFamily="49" charset="-122"/>
              </a:rPr>
              <a:t>指标解释</a:t>
            </a:r>
            <a:endParaRPr lang="en-US" altLang="zh-CN" sz="2800" dirty="0" smtClean="0">
              <a:latin typeface="黑体" panose="02010609060101010101" pitchFamily="49" charset="-122"/>
              <a:ea typeface="黑体" panose="02010609060101010101" pitchFamily="49" charset="-122"/>
            </a:endParaRPr>
          </a:p>
          <a:p>
            <a:pPr>
              <a:lnSpc>
                <a:spcPct val="150000"/>
              </a:lnSpc>
            </a:pPr>
            <a:r>
              <a:rPr lang="en-US" altLang="zh-CN" sz="2800" dirty="0" smtClean="0">
                <a:latin typeface="黑体" panose="02010609060101010101" pitchFamily="49" charset="-122"/>
                <a:ea typeface="黑体" panose="02010609060101010101" pitchFamily="49" charset="-122"/>
              </a:rPr>
              <a:t>2.2  </a:t>
            </a:r>
            <a:r>
              <a:rPr lang="zh-CN" altLang="en-US" sz="2800" dirty="0" smtClean="0">
                <a:latin typeface="黑体" panose="02010609060101010101" pitchFamily="49" charset="-122"/>
                <a:ea typeface="黑体" panose="02010609060101010101" pitchFamily="49" charset="-122"/>
              </a:rPr>
              <a:t>相关政策</a:t>
            </a:r>
            <a:endParaRPr lang="en-US" altLang="zh-CN" sz="2800" dirty="0" smtClean="0">
              <a:latin typeface="黑体" panose="02010609060101010101" pitchFamily="49" charset="-122"/>
              <a:ea typeface="黑体" panose="02010609060101010101" pitchFamily="49" charset="-122"/>
            </a:endParaRPr>
          </a:p>
          <a:p>
            <a:pPr>
              <a:lnSpc>
                <a:spcPct val="150000"/>
              </a:lnSpc>
            </a:pPr>
            <a:endParaRPr lang="en-US" altLang="zh-CN" sz="2400" dirty="0" smtClean="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2226310" y="1391285"/>
          <a:ext cx="9239250" cy="3498215"/>
        </p:xfrm>
        <a:graphic>
          <a:graphicData uri="http://schemas.openxmlformats.org/drawingml/2006/table">
            <a:tbl>
              <a:tblPr firstRow="1" bandRow="1">
                <a:tableStyleId>{5C22544A-7EE6-4342-B048-85BDC9FD1C3A}</a:tableStyleId>
              </a:tblPr>
              <a:tblGrid>
                <a:gridCol w="9239250"/>
              </a:tblGrid>
              <a:tr h="793750">
                <a:tc>
                  <a:txBody>
                    <a:bodyPr/>
                    <a:lstStyle/>
                    <a:p>
                      <a:pPr algn="ctr"/>
                      <a:r>
                        <a:rPr lang="zh-CN" altLang="en-US" sz="4000" dirty="0" smtClean="0"/>
                        <a:t>创  新</a:t>
                      </a:r>
                      <a:endParaRPr lang="zh-CN" altLang="en-US" sz="4000" dirty="0"/>
                    </a:p>
                  </a:txBody>
                  <a:tcPr/>
                </a:tc>
              </a:tr>
              <a:tr h="2704465">
                <a:tc>
                  <a:txBody>
                    <a:bodyPr/>
                    <a:lstStyle/>
                    <a:p>
                      <a:r>
                        <a:rPr lang="en-US" altLang="zh-CN" sz="3200" dirty="0" smtClean="0"/>
                        <a:t>    </a:t>
                      </a:r>
                      <a:r>
                        <a:rPr lang="en-US" altLang="zh-CN" sz="3200" dirty="0" smtClean="0">
                          <a:latin typeface="黑体" panose="02010609060101010101" pitchFamily="49" charset="-122"/>
                          <a:ea typeface="黑体" panose="02010609060101010101" pitchFamily="49" charset="-122"/>
                          <a:cs typeface="黑体" panose="02010609060101010101" pitchFamily="49" charset="-122"/>
                        </a:rPr>
                        <a:t>  </a:t>
                      </a:r>
                      <a:r>
                        <a:rPr lang="zh-CN" altLang="en-US" sz="3200" dirty="0" smtClean="0">
                          <a:latin typeface="黑体" panose="02010609060101010101" pitchFamily="49" charset="-122"/>
                          <a:ea typeface="黑体" panose="02010609060101010101" pitchFamily="49" charset="-122"/>
                          <a:cs typeface="黑体" panose="02010609060101010101" pitchFamily="49" charset="-122"/>
                        </a:rPr>
                        <a:t>指本企业推出了新的或有重大改进的产品或工艺，或采用了新的组织管理方式或营销方法。此处的“新”是指它们对本企业而言必须是新的，但对于其他企业或整个市场而言不要求一定是新的。</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428115"/>
            <a:ext cx="9723120" cy="510794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mn-ea"/>
                <a:cs typeface="+mn-ea"/>
                <a:sym typeface="+mn-ea"/>
              </a:rPr>
              <a:t>建筑业产品创新指企业向市场推出或向客户交付了全新的或有重大改进的产品。</a:t>
            </a:r>
            <a:r>
              <a:rPr lang="zh-CN" altLang="en-US" sz="2800" dirty="0">
                <a:latin typeface="+mn-ea"/>
                <a:cs typeface="+mn-ea"/>
                <a:sym typeface="+mn-ea"/>
              </a:rPr>
              <a:t>这里的产品</a:t>
            </a:r>
            <a:r>
              <a:rPr lang="zh-CN" altLang="en-US" sz="2800" b="1" dirty="0">
                <a:solidFill>
                  <a:srgbClr val="FF0000"/>
                </a:solidFill>
                <a:latin typeface="+mn-ea"/>
                <a:cs typeface="+mn-ea"/>
                <a:sym typeface="+mn-ea"/>
              </a:rPr>
              <a:t>既包括货物，也包括服务</a:t>
            </a:r>
            <a:r>
              <a:rPr lang="zh-CN" altLang="en-US" sz="2800" dirty="0">
                <a:latin typeface="+mn-ea"/>
                <a:cs typeface="+mn-ea"/>
                <a:sym typeface="+mn-ea"/>
              </a:rPr>
              <a:t>。</a:t>
            </a:r>
            <a:endParaRPr lang="zh-CN" altLang="en-US" sz="2800" dirty="0">
              <a:latin typeface="+mn-ea"/>
              <a:cs typeface="+mn-ea"/>
              <a:sym typeface="+mn-ea"/>
            </a:endParaRPr>
          </a:p>
          <a:p>
            <a:pPr marL="71755" indent="-71755">
              <a:buFont typeface="Arial" panose="020B0604020202020204" pitchFamily="34" charset="0"/>
              <a:buChar char="•"/>
              <a:defRPr/>
            </a:pPr>
            <a:r>
              <a:rPr lang="zh-CN" altLang="en-US" sz="2800" dirty="0">
                <a:latin typeface="+mn-ea"/>
                <a:cs typeface="+mn-ea"/>
                <a:sym typeface="+mn-ea"/>
              </a:rPr>
              <a:t>服务业产品（服务）创新指企业向市场推出了全新的或有重大改进的服务或产品。</a:t>
            </a:r>
            <a:endParaRPr lang="zh-CN" altLang="en-US" sz="2800" dirty="0">
              <a:latin typeface="+mn-ea"/>
              <a:cs typeface="+mn-ea"/>
              <a:sym typeface="+mn-ea"/>
            </a:endParaRPr>
          </a:p>
          <a:p>
            <a:pPr marL="71755" indent="-71755">
              <a:buFont typeface="Arial" panose="020B0604020202020204" pitchFamily="34" charset="0"/>
              <a:buChar char="•"/>
              <a:defRPr/>
            </a:pPr>
            <a:r>
              <a:rPr lang="zh-CN" altLang="en-US" sz="2800" dirty="0">
                <a:latin typeface="+mn-ea"/>
                <a:cs typeface="+mn-ea"/>
                <a:sym typeface="+mn-ea"/>
              </a:rPr>
              <a:t>产品（服务）创新的“新”要体现在服务或产品的功能或特性上，包括技术规范、材料、组件、用户友好性等方面的重大改进。不包括产品仅有外观变化或其他微小改变的情况，也不包括直接转销。此处的“新”是指该产品（服务）对本企业而言必须是新的，但对于其他企业或整个市场而言不一定是新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00605" y="1163320"/>
            <a:ext cx="360235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b="1" dirty="0">
                <a:latin typeface="黑体" panose="02010609060101010101" pitchFamily="49" charset="-122"/>
                <a:ea typeface="黑体" panose="02010609060101010101" pitchFamily="49" charset="-122"/>
                <a:cs typeface="黑体" panose="02010609060101010101" pitchFamily="49" charset="-122"/>
                <a:sym typeface="+mn-ea"/>
              </a:rPr>
              <a:t>产品（服务）创新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zh-CN" altLang="en-US" dirty="0" smtClean="0"/>
              <a:t>目   录</a:t>
            </a:r>
            <a:endParaRPr lang="zh-CN" altLang="en-US" dirty="0" smtClean="0"/>
          </a:p>
        </p:txBody>
      </p:sp>
      <p:sp>
        <p:nvSpPr>
          <p:cNvPr id="6147" name="Line 4"/>
          <p:cNvSpPr>
            <a:spLocks noChangeShapeType="1"/>
          </p:cNvSpPr>
          <p:nvPr/>
        </p:nvSpPr>
        <p:spPr bwMode="auto">
          <a:xfrm flipV="1">
            <a:off x="3198813" y="2632075"/>
            <a:ext cx="5838825" cy="9525"/>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2955925" y="2535238"/>
            <a:ext cx="182563" cy="182562"/>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49" name="Text Box 8"/>
          <p:cNvSpPr txBox="1">
            <a:spLocks noChangeArrowheads="1"/>
          </p:cNvSpPr>
          <p:nvPr/>
        </p:nvSpPr>
        <p:spPr bwMode="auto">
          <a:xfrm>
            <a:off x="3349625" y="2052638"/>
            <a:ext cx="5329238"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一</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报表制度及上报要求</a:t>
            </a:r>
            <a:endParaRPr lang="en-US" altLang="zh-CN" sz="3600" dirty="0">
              <a:solidFill>
                <a:srgbClr val="000000"/>
              </a:solidFill>
              <a:latin typeface="黑体" panose="02010609060101010101" pitchFamily="49" charset="-122"/>
              <a:ea typeface="黑体" panose="02010609060101010101" pitchFamily="49" charset="-122"/>
            </a:endParaRPr>
          </a:p>
        </p:txBody>
      </p:sp>
      <p:sp>
        <p:nvSpPr>
          <p:cNvPr id="6150" name="Line 10"/>
          <p:cNvSpPr>
            <a:spLocks noChangeShapeType="1"/>
          </p:cNvSpPr>
          <p:nvPr/>
        </p:nvSpPr>
        <p:spPr bwMode="auto">
          <a:xfrm>
            <a:off x="3198813" y="3559175"/>
            <a:ext cx="5838825" cy="12700"/>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51" name="Text Box 14"/>
          <p:cNvSpPr txBox="1">
            <a:spLocks noChangeArrowheads="1"/>
          </p:cNvSpPr>
          <p:nvPr/>
        </p:nvSpPr>
        <p:spPr bwMode="auto">
          <a:xfrm>
            <a:off x="3349625" y="2974975"/>
            <a:ext cx="525621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二</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指标解释及相关政策</a:t>
            </a:r>
            <a:endParaRPr lang="zh-CN" altLang="en-US" sz="3600" dirty="0">
              <a:solidFill>
                <a:srgbClr val="000000"/>
              </a:solidFill>
              <a:latin typeface="黑体" panose="02010609060101010101" pitchFamily="49" charset="-122"/>
              <a:ea typeface="黑体" panose="02010609060101010101" pitchFamily="49" charset="-122"/>
            </a:endParaRPr>
          </a:p>
        </p:txBody>
      </p:sp>
      <p:sp>
        <p:nvSpPr>
          <p:cNvPr id="6152" name="Line 15"/>
          <p:cNvSpPr>
            <a:spLocks noChangeShapeType="1"/>
          </p:cNvSpPr>
          <p:nvPr/>
        </p:nvSpPr>
        <p:spPr bwMode="auto">
          <a:xfrm>
            <a:off x="3198813" y="4473575"/>
            <a:ext cx="5838825" cy="30163"/>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53" name="Group 16"/>
          <p:cNvGrpSpPr/>
          <p:nvPr/>
        </p:nvGrpSpPr>
        <p:grpSpPr bwMode="auto">
          <a:xfrm>
            <a:off x="2955925" y="4367213"/>
            <a:ext cx="182563" cy="182562"/>
            <a:chOff x="1239" y="1515"/>
            <a:chExt cx="115" cy="115"/>
          </a:xfrm>
        </p:grpSpPr>
        <p:sp>
          <p:nvSpPr>
            <p:cNvPr id="6159" name="AutoShape 17"/>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0" name="AutoShape 18"/>
            <p:cNvSpPr>
              <a:spLocks noChangeArrowheads="1"/>
            </p:cNvSpPr>
            <p:nvPr/>
          </p:nvSpPr>
          <p:spPr bwMode="gray">
            <a:xfrm rot="18900000" flipH="1">
              <a:off x="1239" y="1515"/>
              <a:ext cx="115" cy="115"/>
            </a:xfrm>
            <a:prstGeom prst="rtTriangle">
              <a:avLst/>
            </a:prstGeom>
            <a:solidFill>
              <a:srgbClr val="7030A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4" name="Text Box 19"/>
          <p:cNvSpPr txBox="1">
            <a:spLocks noChangeArrowheads="1"/>
          </p:cNvSpPr>
          <p:nvPr/>
        </p:nvSpPr>
        <p:spPr bwMode="auto">
          <a:xfrm>
            <a:off x="3349625" y="3892550"/>
            <a:ext cx="6553200"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三</a:t>
            </a:r>
            <a:r>
              <a:rPr lang="en-US" altLang="zh-CN" sz="3600" dirty="0" smtClean="0">
                <a:solidFill>
                  <a:srgbClr val="000000"/>
                </a:solidFill>
                <a:latin typeface="黑体" panose="02010609060101010101" pitchFamily="49" charset="-122"/>
                <a:ea typeface="黑体" panose="02010609060101010101" pitchFamily="49" charset="-122"/>
              </a:rPr>
              <a:t>.</a:t>
            </a:r>
            <a:r>
              <a:rPr lang="zh-CN" altLang="en-US" sz="3600" dirty="0" smtClean="0">
                <a:solidFill>
                  <a:srgbClr val="000000"/>
                </a:solidFill>
                <a:latin typeface="黑体" panose="02010609060101010101" pitchFamily="49" charset="-122"/>
                <a:ea typeface="黑体" panose="02010609060101010101" pitchFamily="49" charset="-122"/>
              </a:rPr>
              <a:t>其他需要说明</a:t>
            </a:r>
            <a:r>
              <a:rPr lang="zh-CN" altLang="en-US" sz="3600" dirty="0">
                <a:solidFill>
                  <a:srgbClr val="000000"/>
                </a:solidFill>
                <a:latin typeface="黑体" panose="02010609060101010101" pitchFamily="49" charset="-122"/>
                <a:ea typeface="黑体" panose="02010609060101010101" pitchFamily="49" charset="-122"/>
              </a:rPr>
              <a:t>的几个问题</a:t>
            </a:r>
            <a:endParaRPr lang="en-US" altLang="zh-CN" sz="3600" dirty="0">
              <a:solidFill>
                <a:srgbClr val="000000"/>
              </a:solidFill>
              <a:latin typeface="黑体" panose="02010609060101010101" pitchFamily="49" charset="-122"/>
              <a:ea typeface="黑体" panose="02010609060101010101" pitchFamily="49" charset="-122"/>
            </a:endParaRPr>
          </a:p>
        </p:txBody>
      </p:sp>
      <p:grpSp>
        <p:nvGrpSpPr>
          <p:cNvPr id="6155" name="Group 47"/>
          <p:cNvGrpSpPr/>
          <p:nvPr/>
        </p:nvGrpSpPr>
        <p:grpSpPr bwMode="auto">
          <a:xfrm>
            <a:off x="2970213" y="3452813"/>
            <a:ext cx="182562" cy="182562"/>
            <a:chOff x="1239" y="1515"/>
            <a:chExt cx="115" cy="115"/>
          </a:xfrm>
        </p:grpSpPr>
        <p:sp>
          <p:nvSpPr>
            <p:cNvPr id="6157" name="AutoShape 48"/>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58" name="AutoShape 49"/>
            <p:cNvSpPr>
              <a:spLocks noChangeArrowheads="1"/>
            </p:cNvSpPr>
            <p:nvPr/>
          </p:nvSpPr>
          <p:spPr bwMode="gray">
            <a:xfrm rot="18900000" flipH="1">
              <a:off x="1239" y="1515"/>
              <a:ext cx="115" cy="115"/>
            </a:xfrm>
            <a:prstGeom prst="rtTriangle">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smtClean="0"/>
          </a:p>
        </p:txBody>
      </p:sp>
      <p:grpSp>
        <p:nvGrpSpPr>
          <p:cNvPr id="2" name="Group 5"/>
          <p:cNvGrpSpPr/>
          <p:nvPr/>
        </p:nvGrpSpPr>
        <p:grpSpPr bwMode="auto">
          <a:xfrm>
            <a:off x="2978785" y="2545398"/>
            <a:ext cx="182563" cy="182562"/>
            <a:chOff x="1239" y="1515"/>
            <a:chExt cx="115" cy="115"/>
          </a:xfrm>
        </p:grpSpPr>
        <p:sp>
          <p:nvSpPr>
            <p:cNvPr id="3"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4"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 name="Text Box 8"/>
          <p:cNvSpPr txBox="1">
            <a:spLocks noChangeArrowheads="1"/>
          </p:cNvSpPr>
          <p:nvPr/>
        </p:nvSpPr>
        <p:spPr bwMode="auto">
          <a:xfrm>
            <a:off x="3349625" y="2052638"/>
            <a:ext cx="5329238"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一</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报表制度及上报要求</a:t>
            </a:r>
            <a:endParaRPr lang="en-US" altLang="zh-CN" sz="3600" dirty="0">
              <a:solidFill>
                <a:srgbClr val="000000"/>
              </a:solidFill>
              <a:latin typeface="黑体" panose="02010609060101010101" pitchFamily="49" charset="-122"/>
              <a:ea typeface="黑体" panose="02010609060101010101" pitchFamily="49" charset="-122"/>
            </a:endParaRPr>
          </a:p>
        </p:txBody>
      </p:sp>
      <p:grpSp>
        <p:nvGrpSpPr>
          <p:cNvPr id="7" name="Group 5"/>
          <p:cNvGrpSpPr/>
          <p:nvPr/>
        </p:nvGrpSpPr>
        <p:grpSpPr bwMode="auto">
          <a:xfrm>
            <a:off x="2978785" y="2545398"/>
            <a:ext cx="182563" cy="182562"/>
            <a:chOff x="1239" y="1515"/>
            <a:chExt cx="115" cy="115"/>
          </a:xfrm>
        </p:grpSpPr>
        <p:sp>
          <p:nvSpPr>
            <p:cNvPr id="8"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9"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grpSp>
        <p:nvGrpSpPr>
          <p:cNvPr id="12" name="Group 5"/>
          <p:cNvGrpSpPr/>
          <p:nvPr/>
        </p:nvGrpSpPr>
        <p:grpSpPr bwMode="auto">
          <a:xfrm>
            <a:off x="2978785" y="2497138"/>
            <a:ext cx="182563" cy="182562"/>
            <a:chOff x="1239" y="1515"/>
            <a:chExt cx="115" cy="115"/>
          </a:xfrm>
        </p:grpSpPr>
        <p:sp>
          <p:nvSpPr>
            <p:cNvPr id="13"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14"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4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5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5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5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15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animBg="1"/>
      <p:bldP spid="6151" grpId="0" animBg="1"/>
      <p:bldP spid="6154"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39875" y="228600"/>
            <a:ext cx="9855200" cy="1143000"/>
          </a:xfrm>
        </p:spPr>
        <p:txBody>
          <a:bodyPr>
            <a:normAutofit/>
          </a:bodyPr>
          <a:lstStyle/>
          <a:p>
            <a:pPr algn="l"/>
            <a:r>
              <a:rPr lang="zh-CN" altLang="en-US" sz="3600" dirty="0" smtClean="0">
                <a:latin typeface="黑体" panose="02010609060101010101" pitchFamily="49" charset="-122"/>
                <a:ea typeface="黑体" panose="02010609060101010101" pitchFamily="49" charset="-122"/>
              </a:rPr>
              <a:t>产品（服务）创新案例</a:t>
            </a:r>
            <a:endParaRPr lang="zh-CN" altLang="en-US" sz="3600" dirty="0">
              <a:latin typeface="黑体" panose="02010609060101010101" pitchFamily="49" charset="-122"/>
              <a:ea typeface="黑体" panose="02010609060101010101" pitchFamily="49" charset="-122"/>
            </a:endParaRPr>
          </a:p>
        </p:txBody>
      </p:sp>
      <p:graphicFrame>
        <p:nvGraphicFramePr>
          <p:cNvPr id="4" name="表格 3"/>
          <p:cNvGraphicFramePr>
            <a:graphicFrameLocks noGrp="1"/>
          </p:cNvGraphicFramePr>
          <p:nvPr>
            <p:custDataLst>
              <p:tags r:id="rId1"/>
            </p:custDataLst>
          </p:nvPr>
        </p:nvGraphicFramePr>
        <p:xfrm>
          <a:off x="1808480" y="1584960"/>
          <a:ext cx="9465310" cy="4146550"/>
        </p:xfrm>
        <a:graphic>
          <a:graphicData uri="http://schemas.openxmlformats.org/drawingml/2006/table">
            <a:tbl>
              <a:tblPr firstRow="1" bandRow="1">
                <a:tableStyleId>{5C22544A-7EE6-4342-B048-85BDC9FD1C3A}</a:tableStyleId>
              </a:tblPr>
              <a:tblGrid>
                <a:gridCol w="1423670"/>
                <a:gridCol w="8041640"/>
              </a:tblGrid>
              <a:tr h="1296035">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latin typeface="黑体" panose="02010609060101010101" pitchFamily="49" charset="-122"/>
                          <a:ea typeface="黑体" panose="02010609060101010101" pitchFamily="49" charset="-122"/>
                        </a:rPr>
                        <a:t>工业</a:t>
                      </a:r>
                      <a:endParaRPr lang="zh-CN" altLang="zh-CN" sz="2400" b="0" dirty="0" smtClean="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rPr>
                        <a:t>货物方面产品创新的例子有新能源汽车、新功能手机等；服务方面产品创新的例子有新的保修服务，如显著延长的新产品保修期限等。</a:t>
                      </a:r>
                      <a:endParaRPr lang="zh-CN" altLang="zh-CN" sz="2400" b="0" dirty="0" smtClean="0">
                        <a:solidFill>
                          <a:schemeClr val="tx1"/>
                        </a:solidFill>
                      </a:endParaRPr>
                    </a:p>
                  </a:txBody>
                  <a:tcPr>
                    <a:solidFill>
                      <a:schemeClr val="accent1">
                        <a:lumMod val="20000"/>
                        <a:lumOff val="80000"/>
                      </a:schemeClr>
                    </a:solidFill>
                  </a:tcPr>
                </a:tc>
              </a:tr>
              <a:tr h="1340485">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latin typeface="黑体" panose="02010609060101010101" pitchFamily="49" charset="-122"/>
                          <a:ea typeface="黑体" panose="02010609060101010101" pitchFamily="49" charset="-122"/>
                        </a:rPr>
                        <a:t>建筑业</a:t>
                      </a:r>
                      <a:endParaRPr lang="zh-CN" altLang="zh-CN" sz="2400" b="0" dirty="0" smtClean="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rPr>
                        <a:t>货物方面产品创新的例子有功能或特性有重大改进的房屋、桥梁或配套的建筑构配件、建筑制品等；服务方面产品创新的例子有新形式的装修售后服务等。</a:t>
                      </a:r>
                      <a:endParaRPr lang="zh-CN" altLang="zh-CN" sz="2400" b="0" dirty="0" smtClean="0">
                        <a:solidFill>
                          <a:schemeClr val="tx1"/>
                        </a:solidFill>
                      </a:endParaRPr>
                    </a:p>
                  </a:txBody>
                  <a:tcPr>
                    <a:solidFill>
                      <a:schemeClr val="accent1">
                        <a:lumMod val="20000"/>
                        <a:lumOff val="80000"/>
                      </a:schemeClr>
                    </a:solidFill>
                  </a:tcPr>
                </a:tc>
              </a:tr>
              <a:tr h="151003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rPr>
                        <a:t>服</a:t>
                      </a:r>
                      <a:r>
                        <a:rPr lang="zh-CN" altLang="zh-CN" sz="2400" b="0" dirty="0" smtClean="0">
                          <a:solidFill>
                            <a:schemeClr val="tx1"/>
                          </a:solidFill>
                          <a:latin typeface="黑体" panose="02010609060101010101" pitchFamily="49" charset="-122"/>
                          <a:ea typeface="黑体" panose="02010609060101010101" pitchFamily="49" charset="-122"/>
                        </a:rPr>
                        <a:t>务业</a:t>
                      </a:r>
                      <a:endParaRPr lang="zh-CN" altLang="zh-CN" sz="2400" b="0" dirty="0" smtClean="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rPr>
                        <a:t>服务方面产品（服务）创新的例子有显著改进的咨询服务、有突破进展的设计方案等；非服务方面产品（服务）创新的例子有新面世的盒装或下载版软件等。</a:t>
                      </a:r>
                      <a:endParaRPr lang="zh-CN" altLang="zh-CN" sz="2400" b="0" dirty="0" smtClean="0">
                        <a:solidFill>
                          <a:schemeClr val="tx1"/>
                        </a:solidFill>
                      </a:endParaRPr>
                    </a:p>
                  </a:txBody>
                  <a:tcPr>
                    <a:solidFill>
                      <a:schemeClr val="accent1">
                        <a:lumMod val="20000"/>
                        <a:lumOff val="8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4515" y="1515745"/>
            <a:ext cx="9715500" cy="465264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建筑业工艺创新指企业采用了全新的或有重大改进的施工工艺、生产工艺或辅助性活动。</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服务业工艺（流程）创新指企业推出服务或其他产品的过程以及辅助性活动中采用了全新的或有重大改进的技术、设备或软件等。</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工艺（流程）创新的</a:t>
            </a:r>
            <a:r>
              <a:rPr lang="en-US" altLang="zh-CN" sz="2800" dirty="0">
                <a:sym typeface="+mn-ea"/>
              </a:rPr>
              <a:t>“</a:t>
            </a:r>
            <a:r>
              <a:rPr lang="zh-CN" altLang="en-US" sz="2800" dirty="0">
                <a:sym typeface="+mn-ea"/>
              </a:rPr>
              <a:t>新</a:t>
            </a:r>
            <a:r>
              <a:rPr lang="en-US" altLang="zh-CN" sz="2800" dirty="0">
                <a:sym typeface="+mn-ea"/>
              </a:rPr>
              <a:t>”</a:t>
            </a:r>
            <a:r>
              <a:rPr lang="zh-CN" altLang="en-US" sz="2800" dirty="0">
                <a:sym typeface="+mn-ea"/>
              </a:rPr>
              <a:t>体现在技术、设备或流程上；它对本企业而言必须是新的，但对于其他企业或整个市场而言不一定是新的。不包括单纯的组织管理方式的变化。此处的辅助性活动指企业的采购、物流、财务、信息化等活动。</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236980"/>
            <a:ext cx="339598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b="1" dirty="0">
                <a:latin typeface="黑体" panose="02010609060101010101" pitchFamily="49" charset="-122"/>
                <a:ea typeface="黑体" panose="02010609060101010101" pitchFamily="49" charset="-122"/>
                <a:sym typeface="+mn-ea"/>
              </a:rPr>
              <a:t>工艺（流程）创新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29435" y="247015"/>
            <a:ext cx="7391400" cy="1143000"/>
          </a:xfrm>
        </p:spPr>
        <p:txBody>
          <a:bodyPr>
            <a:normAutofit/>
          </a:bodyPr>
          <a:lstStyle/>
          <a:p>
            <a:pPr algn="l"/>
            <a:r>
              <a:rPr lang="zh-CN" altLang="zh-CN" sz="3200" dirty="0" smtClean="0">
                <a:latin typeface="黑体" panose="02010609060101010101" pitchFamily="49" charset="-122"/>
                <a:ea typeface="黑体" panose="02010609060101010101" pitchFamily="49" charset="-122"/>
              </a:rPr>
              <a:t>工艺</a:t>
            </a:r>
            <a:r>
              <a:rPr lang="zh-CN" altLang="en-US" sz="3200" dirty="0" smtClean="0">
                <a:latin typeface="黑体" panose="02010609060101010101" pitchFamily="49" charset="-122"/>
                <a:ea typeface="黑体" panose="02010609060101010101" pitchFamily="49" charset="-122"/>
              </a:rPr>
              <a:t>（流程）</a:t>
            </a:r>
            <a:r>
              <a:rPr lang="zh-CN" altLang="zh-CN" sz="3200" dirty="0" smtClean="0">
                <a:latin typeface="黑体" panose="02010609060101010101" pitchFamily="49" charset="-122"/>
                <a:ea typeface="黑体" panose="02010609060101010101" pitchFamily="49" charset="-122"/>
              </a:rPr>
              <a:t>创新</a:t>
            </a:r>
            <a:r>
              <a:rPr lang="zh-CN" altLang="en-US" sz="3200" dirty="0" smtClean="0">
                <a:latin typeface="黑体" panose="02010609060101010101" pitchFamily="49" charset="-122"/>
                <a:ea typeface="黑体" panose="02010609060101010101" pitchFamily="49" charset="-122"/>
              </a:rPr>
              <a:t>案例</a:t>
            </a:r>
            <a:endParaRPr lang="zh-CN" altLang="en-US" sz="3200" dirty="0">
              <a:latin typeface="黑体" panose="02010609060101010101" pitchFamily="49" charset="-122"/>
              <a:ea typeface="黑体" panose="02010609060101010101" pitchFamily="49" charset="-122"/>
            </a:endParaRPr>
          </a:p>
        </p:txBody>
      </p:sp>
      <p:graphicFrame>
        <p:nvGraphicFramePr>
          <p:cNvPr id="5" name="表格 4"/>
          <p:cNvGraphicFramePr>
            <a:graphicFrameLocks noGrp="1"/>
          </p:cNvGraphicFramePr>
          <p:nvPr>
            <p:custDataLst>
              <p:tags r:id="rId1"/>
            </p:custDataLst>
          </p:nvPr>
        </p:nvGraphicFramePr>
        <p:xfrm>
          <a:off x="1844335" y="1390040"/>
          <a:ext cx="9150350" cy="5076190"/>
        </p:xfrm>
        <a:graphic>
          <a:graphicData uri="http://schemas.openxmlformats.org/drawingml/2006/table">
            <a:tbl>
              <a:tblPr firstRow="1" bandRow="1">
                <a:tableStyleId>{5C22544A-7EE6-4342-B048-85BDC9FD1C3A}</a:tableStyleId>
              </a:tblPr>
              <a:tblGrid>
                <a:gridCol w="1499870"/>
                <a:gridCol w="7650480"/>
              </a:tblGrid>
              <a:tr h="1570355">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zh-CN" altLang="zh-CN" sz="2400" b="0" dirty="0" smtClean="0">
                        <a:solidFill>
                          <a:schemeClr val="tx1"/>
                        </a:solidFill>
                        <a:latin typeface="黑体" panose="02010609060101010101" pitchFamily="49" charset="-122"/>
                        <a:ea typeface="黑体" panose="02010609060101010101" pitchFamily="49" charset="-122"/>
                      </a:endParaRPr>
                    </a:p>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latin typeface="黑体" panose="02010609060101010101" pitchFamily="49" charset="-122"/>
                          <a:ea typeface="黑体" panose="02010609060101010101" pitchFamily="49" charset="-122"/>
                        </a:rPr>
                        <a:t>工业</a:t>
                      </a:r>
                      <a:endParaRPr lang="zh-CN" altLang="zh-CN" sz="2400" b="0" dirty="0" smtClean="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r>
                        <a:rPr lang="zh-CN" altLang="en-US" sz="2400" b="0" dirty="0" smtClean="0">
                          <a:solidFill>
                            <a:schemeClr val="tx1"/>
                          </a:solidFill>
                        </a:rPr>
                        <a:t>生产工艺方面工艺创新的例子有采用新型自动化包装生产线</a:t>
                      </a:r>
                      <a:r>
                        <a:rPr lang="zh-CN" altLang="zh-CN" sz="2400" b="0" dirty="0" smtClean="0">
                          <a:solidFill>
                            <a:schemeClr val="tx1"/>
                          </a:solidFill>
                        </a:rPr>
                        <a:t>替代</a:t>
                      </a:r>
                      <a:r>
                        <a:rPr lang="zh-CN" altLang="en-US" sz="2400" b="0" dirty="0" smtClean="0">
                          <a:solidFill>
                            <a:schemeClr val="tx1"/>
                          </a:solidFill>
                        </a:rPr>
                        <a:t>人工包装等；辅助性活动方面工艺创新的例子有首次采用条形码追踪产品走向、开发新的软件进行财务管理等。</a:t>
                      </a:r>
                      <a:endParaRPr lang="zh-CN" altLang="en-US" sz="2400" b="0" dirty="0" smtClean="0">
                        <a:solidFill>
                          <a:schemeClr val="tx1"/>
                        </a:solidFill>
                      </a:endParaRPr>
                    </a:p>
                  </a:txBody>
                  <a:tcPr>
                    <a:solidFill>
                      <a:schemeClr val="accent1">
                        <a:lumMod val="20000"/>
                        <a:lumOff val="80000"/>
                      </a:schemeClr>
                    </a:solidFill>
                  </a:tcPr>
                </a:tc>
              </a:tr>
              <a:tr h="1570355">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zh-CN" altLang="zh-CN" sz="2400" b="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1" dirty="0" smtClean="0">
                          <a:solidFill>
                            <a:schemeClr val="tx1"/>
                          </a:solidFill>
                        </a:rPr>
                        <a:t>建筑业</a:t>
                      </a:r>
                      <a:endParaRPr lang="zh-CN" altLang="zh-CN" sz="2400" b="1" dirty="0" smtClean="0">
                        <a:solidFill>
                          <a:schemeClr val="tx1"/>
                        </a:solidFill>
                      </a:endParaRPr>
                    </a:p>
                  </a:txBody>
                  <a:tcPr>
                    <a:solidFill>
                      <a:schemeClr val="accent1">
                        <a:lumMod val="20000"/>
                        <a:lumOff val="80000"/>
                      </a:schemeClr>
                    </a:solidFill>
                  </a:tcPr>
                </a:tc>
                <a:tc>
                  <a:txBody>
                    <a:bodyPr/>
                    <a:lstStyle/>
                    <a:p>
                      <a:r>
                        <a:rPr lang="zh-CN" altLang="en-US" sz="2400" dirty="0" smtClean="0"/>
                        <a:t>施工工艺方面工艺创新的例子有新工法、显著改进的工具等；辅助性活动方面工艺创新的例子有首次采用条形码追踪原材料走向、开发新的软件进行财务管理等。</a:t>
                      </a:r>
                      <a:endParaRPr lang="zh-CN" altLang="en-US" sz="2400" dirty="0" smtClean="0"/>
                    </a:p>
                  </a:txBody>
                  <a:tcPr>
                    <a:solidFill>
                      <a:schemeClr val="accent1">
                        <a:lumMod val="20000"/>
                        <a:lumOff val="80000"/>
                      </a:schemeClr>
                    </a:solidFill>
                  </a:tcPr>
                </a:tc>
              </a:tr>
              <a:tr h="1935480">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zh-CN" altLang="zh-CN" sz="2400" b="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defRPr/>
                      </a:pPr>
                      <a:endParaRPr lang="zh-CN" altLang="zh-CN" sz="2400" b="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1" dirty="0" smtClean="0">
                          <a:solidFill>
                            <a:schemeClr val="tx1"/>
                          </a:solidFill>
                        </a:rPr>
                        <a:t>服务业</a:t>
                      </a:r>
                      <a:endParaRPr lang="zh-CN" altLang="zh-CN" sz="2400" b="1" dirty="0" smtClean="0">
                        <a:solidFill>
                          <a:schemeClr val="tx1"/>
                        </a:solidFill>
                      </a:endParaRPr>
                    </a:p>
                  </a:txBody>
                  <a:tcPr>
                    <a:solidFill>
                      <a:schemeClr val="accent1">
                        <a:lumMod val="20000"/>
                        <a:lumOff val="80000"/>
                      </a:schemeClr>
                    </a:solidFill>
                  </a:tcPr>
                </a:tc>
                <a:tc>
                  <a:txBody>
                    <a:bodyPr/>
                    <a:lstStyle/>
                    <a:p>
                      <a:r>
                        <a:rPr lang="zh-CN" altLang="en-US" sz="2400" dirty="0" smtClean="0"/>
                        <a:t>推出服务或产品的方法方面工艺（流程）创新的例子有采用新型自动控制系统调配交通工具等；辅助性活动方面工艺（流程）创新的例子有首次采用条形码追踪原材料走向、开发新的软件进行财务管理等。</a:t>
                      </a:r>
                      <a:endParaRPr lang="zh-CN" altLang="en-US" sz="2400" dirty="0" smtClean="0"/>
                    </a:p>
                  </a:txBody>
                  <a:tcPr>
                    <a:solidFill>
                      <a:schemeClr val="accent1">
                        <a:lumMod val="20000"/>
                        <a:lumOff val="8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691005"/>
            <a:ext cx="9559925" cy="390461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指</a:t>
            </a:r>
            <a:r>
              <a:rPr lang="zh-CN" altLang="en-US" sz="2800" dirty="0">
                <a:sym typeface="+mn-ea"/>
              </a:rPr>
              <a:t>产品或工艺的新颖程度，按照从低到高依次分为无创新、本企业新、市场新</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latin typeface="黑体" panose="02010609060101010101" pitchFamily="49" charset="-122"/>
                <a:ea typeface="黑体" panose="02010609060101010101" pitchFamily="49" charset="-122"/>
                <a:sym typeface="+mn-ea"/>
              </a:rPr>
              <a:t>无</a:t>
            </a:r>
            <a:r>
              <a:rPr lang="zh-CN" altLang="en-US" sz="2800" dirty="0">
                <a:latin typeface="黑体" panose="02010609060101010101" pitchFamily="49" charset="-122"/>
                <a:ea typeface="黑体" panose="02010609060101010101" pitchFamily="49" charset="-122"/>
                <a:sym typeface="+mn-ea"/>
              </a:rPr>
              <a:t>创新</a:t>
            </a:r>
            <a:r>
              <a:rPr lang="zh-CN" altLang="en-US" sz="2800" dirty="0">
                <a:sym typeface="+mn-ea"/>
              </a:rPr>
              <a:t>是指未推出新的产品或工艺，或原有的产品或工艺未发生重大改进</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latin typeface="黑体" panose="02010609060101010101" pitchFamily="49" charset="-122"/>
                <a:ea typeface="黑体" panose="02010609060101010101" pitchFamily="49" charset="-122"/>
                <a:sym typeface="+mn-ea"/>
              </a:rPr>
              <a:t>本</a:t>
            </a:r>
            <a:r>
              <a:rPr lang="zh-CN" altLang="en-US" sz="2800" dirty="0">
                <a:latin typeface="黑体" panose="02010609060101010101" pitchFamily="49" charset="-122"/>
                <a:ea typeface="黑体" panose="02010609060101010101" pitchFamily="49" charset="-122"/>
                <a:sym typeface="+mn-ea"/>
              </a:rPr>
              <a:t>企业新</a:t>
            </a:r>
            <a:r>
              <a:rPr lang="zh-CN" altLang="en-US" sz="2800" dirty="0">
                <a:sym typeface="+mn-ea"/>
              </a:rPr>
              <a:t>是指产品或工艺对于本企业而言是全新的或有重大改进的，但对于其他企业或整个市场而言并不是</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sym typeface="+mn-ea"/>
              </a:rPr>
              <a:t>市场新</a:t>
            </a:r>
            <a:r>
              <a:rPr lang="zh-CN" altLang="en-US" sz="2800" dirty="0">
                <a:sym typeface="+mn-ea"/>
              </a:rPr>
              <a:t>是指产品或工艺对于市场而言是全新的或有重大改进的。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412240"/>
            <a:ext cx="204597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l"/>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新颖</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度类别</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2463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898015" y="789305"/>
            <a:ext cx="8801100" cy="5624195"/>
          </a:xfrm>
        </p:spPr>
        <p:txBody>
          <a:bodyPr/>
          <a:lstStyle/>
          <a:p>
            <a:r>
              <a:rPr lang="zh-CN" altLang="en-US" dirty="0" smtClean="0">
                <a:solidFill>
                  <a:srgbClr val="FF0000"/>
                </a:solidFill>
              </a:rPr>
              <a:t>注意：</a:t>
            </a:r>
            <a:r>
              <a:rPr lang="zh-CN" altLang="en-US" dirty="0"/>
              <a:t>市场新的产品或工艺同时一定本企业新的。</a:t>
            </a:r>
            <a:endParaRPr lang="zh-CN" altLang="en-US" dirty="0"/>
          </a:p>
          <a:p>
            <a:pPr>
              <a:buFont typeface="Arial" panose="020B0604020202020204" pitchFamily="34" charset="0"/>
              <a:buChar char="•"/>
            </a:pPr>
            <a:r>
              <a:rPr lang="zh-CN" altLang="en-US" dirty="0"/>
              <a:t>《建筑业业企业创新情况》的</a:t>
            </a:r>
            <a:r>
              <a:rPr lang="en-US" altLang="zh-CN" dirty="0"/>
              <a:t>04</a:t>
            </a:r>
            <a:r>
              <a:rPr lang="zh-CN" altLang="en-US" dirty="0"/>
              <a:t>题、</a:t>
            </a:r>
            <a:r>
              <a:rPr lang="en-US" altLang="zh-CN" dirty="0"/>
              <a:t>08</a:t>
            </a:r>
            <a:r>
              <a:rPr lang="zh-CN" altLang="en-US" dirty="0"/>
              <a:t>题，勾了</a:t>
            </a:r>
            <a:r>
              <a:rPr lang="en-US" altLang="zh-CN" dirty="0"/>
              <a:t>“</a:t>
            </a:r>
            <a:r>
              <a:rPr lang="zh-CN" altLang="en-US" dirty="0"/>
              <a:t>市场新</a:t>
            </a:r>
            <a:r>
              <a:rPr lang="en-US" altLang="zh-CN" dirty="0"/>
              <a:t>”</a:t>
            </a:r>
            <a:r>
              <a:rPr lang="zh-CN" altLang="en-US" dirty="0"/>
              <a:t>，就必须要勾</a:t>
            </a:r>
            <a:r>
              <a:rPr lang="en-US" altLang="zh-CN" dirty="0"/>
              <a:t>“</a:t>
            </a:r>
            <a:r>
              <a:rPr lang="zh-CN" altLang="en-US" dirty="0"/>
              <a:t>本企业新</a:t>
            </a:r>
            <a:r>
              <a:rPr lang="en-US" altLang="zh-CN" dirty="0"/>
              <a:t>”</a:t>
            </a:r>
            <a:r>
              <a:rPr lang="zh-CN" altLang="en-US" dirty="0"/>
              <a:t>。</a:t>
            </a:r>
            <a:r>
              <a:rPr lang="en-US" altLang="zh-CN" dirty="0">
                <a:sym typeface="+mn-ea"/>
              </a:rPr>
              <a:t>05</a:t>
            </a:r>
            <a:r>
              <a:rPr lang="zh-CN" altLang="en-US" dirty="0">
                <a:sym typeface="+mn-ea"/>
              </a:rPr>
              <a:t>题、</a:t>
            </a:r>
            <a:r>
              <a:rPr lang="en-US" altLang="zh-CN" dirty="0">
                <a:sym typeface="+mn-ea"/>
              </a:rPr>
              <a:t>09</a:t>
            </a:r>
            <a:r>
              <a:rPr lang="zh-CN" altLang="en-US" dirty="0">
                <a:sym typeface="+mn-ea"/>
              </a:rPr>
              <a:t>题，同时具有两种以上新颖度类别的工艺或产品，按最高类别填报，合计为</a:t>
            </a:r>
            <a:r>
              <a:rPr lang="en-US" altLang="zh-CN" dirty="0">
                <a:sym typeface="+mn-ea"/>
              </a:rPr>
              <a:t>100%</a:t>
            </a:r>
            <a:r>
              <a:rPr lang="zh-CN" altLang="en-US" dirty="0">
                <a:sym typeface="+mn-ea"/>
              </a:rPr>
              <a:t>。</a:t>
            </a:r>
            <a:endParaRPr lang="zh-CN" altLang="en-US" dirty="0"/>
          </a:p>
          <a:p>
            <a:pPr>
              <a:buFont typeface="Arial" panose="020B0604020202020204" pitchFamily="34" charset="0"/>
              <a:buChar char="•"/>
            </a:pPr>
            <a:r>
              <a:rPr lang="zh-CN" altLang="en-US" dirty="0">
                <a:sym typeface="+mn-ea"/>
              </a:rPr>
              <a:t>《服务业企业创新情况》的</a:t>
            </a:r>
            <a:r>
              <a:rPr lang="en-US" altLang="zh-CN" dirty="0">
                <a:sym typeface="+mn-ea"/>
              </a:rPr>
              <a:t>04</a:t>
            </a:r>
            <a:r>
              <a:rPr lang="zh-CN" altLang="en-US" dirty="0">
                <a:sym typeface="+mn-ea"/>
              </a:rPr>
              <a:t>题，勾了</a:t>
            </a:r>
            <a:r>
              <a:rPr lang="en-US" altLang="zh-CN" dirty="0">
                <a:sym typeface="+mn-ea"/>
              </a:rPr>
              <a:t>“</a:t>
            </a:r>
            <a:r>
              <a:rPr lang="zh-CN" altLang="en-US" dirty="0">
                <a:sym typeface="+mn-ea"/>
              </a:rPr>
              <a:t>市场新</a:t>
            </a:r>
            <a:r>
              <a:rPr lang="en-US" altLang="zh-CN" dirty="0">
                <a:sym typeface="+mn-ea"/>
              </a:rPr>
              <a:t>”</a:t>
            </a:r>
            <a:r>
              <a:rPr lang="zh-CN" altLang="en-US" dirty="0">
                <a:sym typeface="+mn-ea"/>
              </a:rPr>
              <a:t>，就必须要勾</a:t>
            </a:r>
            <a:r>
              <a:rPr lang="en-US" altLang="zh-CN" dirty="0">
                <a:sym typeface="+mn-ea"/>
              </a:rPr>
              <a:t>“</a:t>
            </a:r>
            <a:r>
              <a:rPr lang="zh-CN" altLang="en-US" dirty="0">
                <a:sym typeface="+mn-ea"/>
              </a:rPr>
              <a:t>本企业新</a:t>
            </a:r>
            <a:r>
              <a:rPr lang="en-US" altLang="zh-CN" dirty="0">
                <a:sym typeface="+mn-ea"/>
              </a:rPr>
              <a:t>”</a:t>
            </a:r>
            <a:r>
              <a:rPr lang="zh-CN" altLang="en-US" dirty="0">
                <a:sym typeface="+mn-ea"/>
              </a:rPr>
              <a:t>。</a:t>
            </a:r>
            <a:r>
              <a:rPr lang="en-US" altLang="zh-CN" dirty="0">
                <a:sym typeface="+mn-ea"/>
              </a:rPr>
              <a:t>05</a:t>
            </a:r>
            <a:r>
              <a:rPr lang="zh-CN" altLang="en-US" dirty="0">
                <a:sym typeface="+mn-ea"/>
              </a:rPr>
              <a:t>题，同时具有两种以上新颖度类别的产品（服务），按最高类别填报，合计为</a:t>
            </a:r>
            <a:r>
              <a:rPr lang="en-US" altLang="zh-CN" dirty="0">
                <a:sym typeface="+mn-ea"/>
              </a:rPr>
              <a:t>100%</a:t>
            </a:r>
            <a:r>
              <a:rPr lang="zh-CN" altLang="en-US" dirty="0">
                <a:sym typeface="+mn-ea"/>
              </a:rPr>
              <a:t>。</a:t>
            </a:r>
            <a:endParaRPr lang="zh-CN" altLang="en-US" dirty="0"/>
          </a:p>
          <a:p>
            <a:pPr>
              <a:buFont typeface="Arial" panose="020B0604020202020204" pitchFamily="34" charset="0"/>
              <a:buChar char="•"/>
            </a:pPr>
            <a:endParaRPr lang="zh-CN" altLang="en-US" dirty="0"/>
          </a:p>
          <a:p>
            <a:pPr>
              <a:buFont typeface="Arial" panose="020B0604020202020204" pitchFamily="34" charset="0"/>
              <a:buChar char="•"/>
            </a:pP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997710"/>
            <a:ext cx="9875520" cy="415099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是</a:t>
            </a:r>
            <a:r>
              <a:rPr lang="zh-CN" altLang="en-US" sz="2800" dirty="0">
                <a:sym typeface="+mn-ea"/>
              </a:rPr>
              <a:t>研发活动以及为实现产品创新或工艺创新而进行的各种活动的总称</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sym typeface="+mn-ea"/>
              </a:rPr>
              <a:t>主要</a:t>
            </a:r>
            <a:r>
              <a:rPr lang="zh-CN" altLang="en-US" sz="2800" dirty="0">
                <a:sym typeface="+mn-ea"/>
              </a:rPr>
              <a:t>的产品或工艺创新活动包括内部研发活动、外部研发活动、获得机器设备和软件、从外部获取相关技术，以及相关的培训、设计、市场推介、可行性研究、测试、工装准备等活动</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sym typeface="+mn-ea"/>
              </a:rPr>
              <a:t>产品或工艺创新</a:t>
            </a:r>
            <a:r>
              <a:rPr lang="zh-CN" altLang="en-US" sz="2800" dirty="0">
                <a:sym typeface="+mn-ea"/>
              </a:rPr>
              <a:t>活动不仅包括成功的，也包括正在进行的和中止的。创新活动</a:t>
            </a:r>
            <a:r>
              <a:rPr lang="zh-CN" altLang="en-US" sz="2800" dirty="0" smtClean="0">
                <a:sym typeface="+mn-ea"/>
              </a:rPr>
              <a:t>可能具有新颖性</a:t>
            </a:r>
            <a:r>
              <a:rPr lang="zh-CN" altLang="en-US" sz="2800" dirty="0">
                <a:sym typeface="+mn-ea"/>
              </a:rPr>
              <a:t>，也可能并不新颖但却是实现创新</a:t>
            </a:r>
            <a:r>
              <a:rPr lang="zh-CN" altLang="en-US" sz="2800" dirty="0" smtClean="0">
                <a:sym typeface="+mn-ea"/>
              </a:rPr>
              <a:t>的必需。</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346964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产品或工艺创新</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活动</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997710"/>
            <a:ext cx="9573895" cy="137223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indent="0"/>
            <a:r>
              <a:rPr lang="zh-CN" altLang="en-US" sz="2800" dirty="0" smtClean="0">
                <a:sym typeface="+mn-ea"/>
              </a:rPr>
              <a:t>指正</a:t>
            </a:r>
            <a:r>
              <a:rPr lang="zh-CN" altLang="en-US" sz="2800" dirty="0">
                <a:sym typeface="+mn-ea"/>
              </a:rPr>
              <a:t>在进行、尚未完成预定目标任务的产品或工艺创新活动</a:t>
            </a:r>
            <a:r>
              <a:rPr lang="zh-CN" altLang="en-US" sz="2800" dirty="0" smtClean="0">
                <a:sym typeface="+mn-ea"/>
              </a:rPr>
              <a:t>。</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55702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正在</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进行的产品或工艺创新活动</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
        <p:nvSpPr>
          <p:cNvPr id="3" name="任意多边形 2"/>
          <p:cNvSpPr/>
          <p:nvPr/>
        </p:nvSpPr>
        <p:spPr>
          <a:xfrm>
            <a:off x="1800225" y="4218305"/>
            <a:ext cx="9573895" cy="137223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0" indent="0">
              <a:buFont typeface="Arial" panose="020B0604020202020204" pitchFamily="34" charset="0"/>
              <a:buChar char="•"/>
            </a:pPr>
            <a:r>
              <a:rPr lang="zh-CN" altLang="en-US" sz="2800" dirty="0" smtClean="0">
                <a:latin typeface="+mn-ea"/>
                <a:sym typeface="+mn-ea"/>
              </a:rPr>
              <a:t>指</a:t>
            </a:r>
            <a:r>
              <a:rPr lang="zh-CN" altLang="en-US" sz="2800" dirty="0">
                <a:latin typeface="+mn-ea"/>
                <a:sym typeface="+mn-ea"/>
              </a:rPr>
              <a:t>由于各种原因中断、延期、放弃或失败的产品或工艺创新活动。</a:t>
            </a:r>
            <a:endParaRPr lang="en-US" altLang="zh-CN" sz="2800" dirty="0">
              <a:latin typeface="黑体" panose="02010609060101010101" pitchFamily="49" charset="-122"/>
              <a:ea typeface="黑体" panose="02010609060101010101" pitchFamily="49" charset="-122"/>
            </a:endParaRPr>
          </a:p>
        </p:txBody>
      </p:sp>
      <p:sp>
        <p:nvSpPr>
          <p:cNvPr id="4" name="任意多边形 3"/>
          <p:cNvSpPr/>
          <p:nvPr/>
        </p:nvSpPr>
        <p:spPr>
          <a:xfrm>
            <a:off x="2286635" y="3953510"/>
            <a:ext cx="55702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中止</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的产品或工艺创新活动</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3" grpId="0" animBg="1"/>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21056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指</a:t>
            </a:r>
            <a:r>
              <a:rPr lang="zh-CN" altLang="en-US" sz="2800" dirty="0">
                <a:sym typeface="+mn-ea"/>
              </a:rPr>
              <a:t>企业与其他企业或机构共同开展产品或工艺创新活动。创新合作要求企业必须是积极主动参与的，不包括纯外包项目，双方不一定要取得商业利益。</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22809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创新</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合作</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27279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指企业采取了此前从未使用过的全新的组织管理方式，主要涉及企业的经营模式、组织结构或外部关系等方面。不包括单纯的合并或收购。组织（管理）创新应是企业管理层战略决策的结果。此处的“新”是指它对本企业而言必须是新的，但对于其他企业而言不一定是新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309626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组织（管理）创新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80515" y="370840"/>
            <a:ext cx="9855200" cy="1143000"/>
          </a:xfrm>
        </p:spPr>
        <p:txBody>
          <a:bodyPr>
            <a:normAutofit/>
          </a:bodyPr>
          <a:lstStyle/>
          <a:p>
            <a:pPr algn="l"/>
            <a:r>
              <a:rPr lang="zh-CN" altLang="en-US" sz="3600" dirty="0">
                <a:latin typeface="黑体" panose="02010609060101010101" pitchFamily="49" charset="-122"/>
                <a:ea typeface="黑体" panose="02010609060101010101" pitchFamily="49" charset="-122"/>
              </a:rPr>
              <a:t>组织（管理）</a:t>
            </a:r>
            <a:r>
              <a:rPr lang="zh-CN" altLang="en-US" sz="3600" dirty="0" smtClean="0">
                <a:latin typeface="黑体" panose="02010609060101010101" pitchFamily="49" charset="-122"/>
                <a:ea typeface="黑体" panose="02010609060101010101" pitchFamily="49" charset="-122"/>
              </a:rPr>
              <a:t>创新案例</a:t>
            </a:r>
            <a:r>
              <a:rPr lang="zh-CN" altLang="en-US" sz="3600" dirty="0" smtClean="0"/>
              <a:t> </a:t>
            </a:r>
            <a:endParaRPr lang="zh-CN" altLang="en-US" sz="3600" dirty="0"/>
          </a:p>
        </p:txBody>
      </p:sp>
      <p:graphicFrame>
        <p:nvGraphicFramePr>
          <p:cNvPr id="4" name="表格 3"/>
          <p:cNvGraphicFramePr>
            <a:graphicFrameLocks noGrp="1"/>
          </p:cNvGraphicFramePr>
          <p:nvPr>
            <p:custDataLst>
              <p:tags r:id="rId1"/>
            </p:custDataLst>
          </p:nvPr>
        </p:nvGraphicFramePr>
        <p:xfrm>
          <a:off x="1691005" y="1938020"/>
          <a:ext cx="10115550" cy="3995420"/>
        </p:xfrm>
        <a:graphic>
          <a:graphicData uri="http://schemas.openxmlformats.org/drawingml/2006/table">
            <a:tbl>
              <a:tblPr firstRow="1" bandRow="1">
                <a:tableStyleId>{5C22544A-7EE6-4342-B048-85BDC9FD1C3A}</a:tableStyleId>
              </a:tblPr>
              <a:tblGrid>
                <a:gridCol w="2016125"/>
                <a:gridCol w="8099425"/>
              </a:tblGrid>
              <a:tr h="1238250">
                <a:tc>
                  <a:txBody>
                    <a:bodyPr/>
                    <a:lstStyle/>
                    <a:p>
                      <a:pPr algn="ctr"/>
                      <a:endParaRPr lang="zh-CN" altLang="en-US" sz="3200" b="0" dirty="0" smtClean="0">
                        <a:solidFill>
                          <a:schemeClr val="tx1"/>
                        </a:solidFill>
                        <a:latin typeface="黑体" panose="02010609060101010101" pitchFamily="49" charset="-122"/>
                        <a:ea typeface="黑体" panose="02010609060101010101" pitchFamily="49" charset="-122"/>
                      </a:endParaRPr>
                    </a:p>
                    <a:p>
                      <a:pPr algn="ctr"/>
                      <a:r>
                        <a:rPr lang="zh-CN" altLang="en-US" sz="3200" b="0" dirty="0" smtClean="0">
                          <a:solidFill>
                            <a:schemeClr val="tx1"/>
                          </a:solidFill>
                          <a:latin typeface="黑体" panose="02010609060101010101" pitchFamily="49" charset="-122"/>
                          <a:ea typeface="黑体" panose="02010609060101010101" pitchFamily="49" charset="-122"/>
                        </a:rPr>
                        <a:t>工业</a:t>
                      </a:r>
                      <a:endParaRPr lang="zh-CN" altLang="en-US" sz="3200" b="0" dirty="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rowSpan="3">
                  <a:txBody>
                    <a:bodyPr/>
                    <a:lstStyle/>
                    <a:p>
                      <a:r>
                        <a:rPr lang="zh-CN" altLang="en-US" sz="3200" b="0" dirty="0" smtClean="0">
                          <a:solidFill>
                            <a:schemeClr val="tx1"/>
                          </a:solidFill>
                        </a:rPr>
                        <a:t>经营模式方面组织（管理）创新的例子有首次使用供应链管理、质量管理、信息共享制度、绩效奖励手段等；组织结构方面组织（管理）创新的例子有首次使用机构设置、职责划分、权限管理、决策方式等；外部关系方面组织（管理）创新的例子有首次使用商业联盟、新式合作、外包或分包等</a:t>
                      </a:r>
                      <a:r>
                        <a:rPr lang="zh-CN" altLang="en-US" sz="2400" b="0" dirty="0" smtClean="0">
                          <a:solidFill>
                            <a:schemeClr val="tx1"/>
                          </a:solidFill>
                        </a:rPr>
                        <a:t>。</a:t>
                      </a:r>
                      <a:endParaRPr lang="zh-CN" altLang="en-US" sz="2400" b="0" dirty="0" smtClean="0">
                        <a:solidFill>
                          <a:schemeClr val="tx1"/>
                        </a:solidFill>
                      </a:endParaRPr>
                    </a:p>
                  </a:txBody>
                  <a:tcPr>
                    <a:solidFill>
                      <a:schemeClr val="accent1">
                        <a:lumMod val="20000"/>
                        <a:lumOff val="80000"/>
                      </a:schemeClr>
                    </a:solidFill>
                  </a:tcPr>
                </a:tc>
              </a:tr>
              <a:tr h="1410970">
                <a:tc>
                  <a:txBody>
                    <a:bodyPr/>
                    <a:lstStyle/>
                    <a:p>
                      <a:r>
                        <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endPar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r>
                        <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建筑业</a:t>
                      </a:r>
                      <a:endParaRPr lang="zh-CN" altLang="en-US" sz="3200" b="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txBody>
                  <a:tcPr>
                    <a:solidFill>
                      <a:schemeClr val="accent1">
                        <a:lumMod val="20000"/>
                        <a:lumOff val="80000"/>
                      </a:schemeClr>
                    </a:solidFill>
                  </a:tcPr>
                </a:tc>
                <a:tc vMerge="1">
                  <a:tcPr/>
                </a:tc>
              </a:tr>
              <a:tr h="1346200">
                <a:tc>
                  <a:txBody>
                    <a:bodyPr/>
                    <a:lstStyle/>
                    <a:p>
                      <a:r>
                        <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endPar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r>
                        <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服务业</a:t>
                      </a:r>
                      <a:endParaRPr lang="zh-CN" altLang="en-US" sz="3200" b="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txBody>
                  <a:tcPr>
                    <a:solidFill>
                      <a:schemeClr val="accent1">
                        <a:lumMod val="20000"/>
                        <a:lumOff val="80000"/>
                      </a:schemeClr>
                    </a:solidFill>
                  </a:tcPr>
                </a:tc>
                <a:tc vMerge="1">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Line 4"/>
          <p:cNvSpPr>
            <a:spLocks noChangeShapeType="1"/>
          </p:cNvSpPr>
          <p:nvPr/>
        </p:nvSpPr>
        <p:spPr bwMode="auto">
          <a:xfrm flipV="1">
            <a:off x="2939370" y="2204563"/>
            <a:ext cx="5838825" cy="9525"/>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2696482" y="2107726"/>
            <a:ext cx="182563" cy="182562"/>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49" name="Text Box 8"/>
          <p:cNvSpPr txBox="1">
            <a:spLocks noChangeArrowheads="1"/>
          </p:cNvSpPr>
          <p:nvPr/>
        </p:nvSpPr>
        <p:spPr bwMode="auto">
          <a:xfrm>
            <a:off x="3028991" y="1292452"/>
            <a:ext cx="5329238"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一</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报表制度及上报要求</a:t>
            </a:r>
            <a:endParaRPr lang="en-US" altLang="zh-CN" sz="3600" dirty="0">
              <a:solidFill>
                <a:srgbClr val="000000"/>
              </a:solidFill>
              <a:latin typeface="黑体" panose="02010609060101010101" pitchFamily="49" charset="-122"/>
              <a:ea typeface="黑体" panose="02010609060101010101" pitchFamily="49" charset="-122"/>
            </a:endParaRPr>
          </a:p>
        </p:txBody>
      </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dirty="0" smtClean="0"/>
          </a:p>
        </p:txBody>
      </p:sp>
      <p:sp>
        <p:nvSpPr>
          <p:cNvPr id="4" name="文本框 3"/>
          <p:cNvSpPr txBox="1"/>
          <p:nvPr/>
        </p:nvSpPr>
        <p:spPr>
          <a:xfrm>
            <a:off x="3197575" y="2484849"/>
            <a:ext cx="5580620" cy="3784600"/>
          </a:xfrm>
          <a:prstGeom prst="rect">
            <a:avLst/>
          </a:prstGeom>
          <a:noFill/>
        </p:spPr>
        <p:txBody>
          <a:bodyPr wrap="square" rtlCol="0">
            <a:spAutoFit/>
          </a:bodyPr>
          <a:lstStyle/>
          <a:p>
            <a:pPr>
              <a:lnSpc>
                <a:spcPct val="150000"/>
              </a:lnSpc>
            </a:pPr>
            <a:r>
              <a:rPr lang="en-US" altLang="zh-CN" sz="2400" dirty="0" smtClean="0">
                <a:latin typeface="黑体" panose="02010609060101010101" pitchFamily="49" charset="-122"/>
                <a:ea typeface="黑体" panose="02010609060101010101" pitchFamily="49" charset="-122"/>
              </a:rPr>
              <a:t>1.1  </a:t>
            </a:r>
            <a:r>
              <a:rPr lang="zh-CN" altLang="en-US" sz="2400" dirty="0" smtClean="0">
                <a:latin typeface="黑体" panose="02010609060101010101" pitchFamily="49" charset="-122"/>
                <a:ea typeface="黑体" panose="02010609060101010101" pitchFamily="49" charset="-122"/>
              </a:rPr>
              <a:t>上报时间</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1.2  </a:t>
            </a:r>
            <a:r>
              <a:rPr lang="zh-CN" altLang="en-US" sz="2400" dirty="0" smtClean="0">
                <a:latin typeface="黑体" panose="02010609060101010101" pitchFamily="49" charset="-122"/>
                <a:ea typeface="黑体" panose="02010609060101010101" pitchFamily="49" charset="-122"/>
              </a:rPr>
              <a:t>调查范围</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1.3  </a:t>
            </a:r>
            <a:r>
              <a:rPr lang="zh-CN" altLang="en-US" sz="2400" dirty="0" smtClean="0">
                <a:latin typeface="黑体" panose="02010609060101010101" pitchFamily="49" charset="-122"/>
                <a:ea typeface="黑体" panose="02010609060101010101" pitchFamily="49" charset="-122"/>
              </a:rPr>
              <a:t>报送地址</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1.4  </a:t>
            </a:r>
            <a:r>
              <a:rPr lang="zh-CN" altLang="en-US" sz="2400" dirty="0" smtClean="0">
                <a:latin typeface="黑体" panose="02010609060101010101" pitchFamily="49" charset="-122"/>
                <a:ea typeface="黑体" panose="02010609060101010101" pitchFamily="49" charset="-122"/>
              </a:rPr>
              <a:t>调查表式</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1.5  </a:t>
            </a:r>
            <a:r>
              <a:rPr lang="zh-CN" altLang="en-US" sz="2400" dirty="0" smtClean="0">
                <a:latin typeface="黑体" panose="02010609060101010101" pitchFamily="49" charset="-122"/>
                <a:ea typeface="黑体" panose="02010609060101010101" pitchFamily="49" charset="-122"/>
              </a:rPr>
              <a:t>审核关系</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1.6  </a:t>
            </a:r>
            <a:r>
              <a:rPr lang="zh-CN" altLang="en-US" sz="2400" dirty="0" smtClean="0">
                <a:latin typeface="黑体" panose="02010609060101010101" pitchFamily="49" charset="-122"/>
                <a:ea typeface="黑体" panose="02010609060101010101" pitchFamily="49" charset="-122"/>
              </a:rPr>
              <a:t>查询</a:t>
            </a:r>
            <a:endParaRPr lang="en-US" altLang="zh-CN" sz="2400" dirty="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27279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指企业采用了此前从未使用过的全新的营销概念或营销策略，主要涉及产品设计或包装、产品推广、产品销售渠道、产品定价等方面。不包括季节性、周期性变化和其他常规的营销方式变化。此处的“新”是指它对本企业而言必须是新的，但对于其他企业或整个市场而言不一定是新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241935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sym typeface="+mn-ea"/>
              </a:rPr>
              <a:t>营销创新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45615" y="-22860"/>
            <a:ext cx="7391400" cy="1143000"/>
          </a:xfrm>
        </p:spPr>
        <p:txBody>
          <a:bodyPr>
            <a:normAutofit/>
          </a:bodyPr>
          <a:lstStyle/>
          <a:p>
            <a:pPr algn="l"/>
            <a:r>
              <a:rPr lang="zh-CN" altLang="en-US" sz="3200" dirty="0"/>
              <a:t>营销</a:t>
            </a:r>
            <a:r>
              <a:rPr lang="zh-CN" altLang="en-US" sz="3200" dirty="0" smtClean="0"/>
              <a:t>创新案例</a:t>
            </a:r>
            <a:endParaRPr lang="zh-CN" altLang="en-US" sz="3200" dirty="0"/>
          </a:p>
        </p:txBody>
      </p:sp>
      <p:graphicFrame>
        <p:nvGraphicFramePr>
          <p:cNvPr id="4" name="表格 3"/>
          <p:cNvGraphicFramePr>
            <a:graphicFrameLocks noGrp="1"/>
          </p:cNvGraphicFramePr>
          <p:nvPr>
            <p:custDataLst>
              <p:tags r:id="rId1"/>
            </p:custDataLst>
          </p:nvPr>
        </p:nvGraphicFramePr>
        <p:xfrm>
          <a:off x="1731834" y="1102390"/>
          <a:ext cx="9568815" cy="5547360"/>
        </p:xfrm>
        <a:graphic>
          <a:graphicData uri="http://schemas.openxmlformats.org/drawingml/2006/table">
            <a:tbl>
              <a:tblPr firstRow="1" bandRow="1">
                <a:tableStyleId>{5C22544A-7EE6-4342-B048-85BDC9FD1C3A}</a:tableStyleId>
              </a:tblPr>
              <a:tblGrid>
                <a:gridCol w="1333500"/>
                <a:gridCol w="5960745"/>
                <a:gridCol w="2274570"/>
              </a:tblGrid>
              <a:tr h="1924685">
                <a:tc>
                  <a:txBody>
                    <a:bodyPr/>
                    <a:lstStyle/>
                    <a:p>
                      <a:endParaRPr lang="zh-CN" altLang="en-US" sz="2400" b="0" dirty="0" smtClean="0">
                        <a:solidFill>
                          <a:schemeClr val="tx1"/>
                        </a:solidFill>
                        <a:latin typeface="黑体" panose="02010609060101010101" pitchFamily="49" charset="-122"/>
                        <a:ea typeface="黑体" panose="02010609060101010101" pitchFamily="49" charset="-122"/>
                      </a:endParaRPr>
                    </a:p>
                    <a:p>
                      <a:endParaRPr lang="zh-CN" altLang="en-US" sz="2400" b="0" dirty="0" smtClean="0">
                        <a:solidFill>
                          <a:schemeClr val="tx1"/>
                        </a:solidFill>
                        <a:latin typeface="黑体" panose="02010609060101010101" pitchFamily="49" charset="-122"/>
                        <a:ea typeface="黑体" panose="02010609060101010101" pitchFamily="49" charset="-122"/>
                      </a:endParaRPr>
                    </a:p>
                    <a:p>
                      <a:r>
                        <a:rPr lang="zh-CN" altLang="en-US" sz="2400" b="0" dirty="0" smtClean="0">
                          <a:solidFill>
                            <a:schemeClr val="tx1"/>
                          </a:solidFill>
                          <a:latin typeface="黑体" panose="02010609060101010101" pitchFamily="49" charset="-122"/>
                          <a:ea typeface="黑体" panose="02010609060101010101" pitchFamily="49" charset="-122"/>
                        </a:rPr>
                        <a:t> 工业</a:t>
                      </a:r>
                      <a:endParaRPr lang="zh-CN" altLang="en-US" sz="2400" b="0" dirty="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r>
                        <a:rPr lang="zh-CN" altLang="en-US" sz="2400" b="0" dirty="0" smtClean="0">
                          <a:solidFill>
                            <a:schemeClr val="tx1"/>
                          </a:solidFill>
                        </a:rPr>
                        <a:t>产品设计或包装方面营销创新的例子有为特定消费群体推出饮料新口味、现有产品的创意设计等；产品推广方面营销创新的例子有首次使用新型广告媒体、全新品牌形象、推出会员卡等</a:t>
                      </a:r>
                      <a:endParaRPr lang="zh-CN" altLang="en-US" sz="2400" b="0" dirty="0" smtClean="0">
                        <a:solidFill>
                          <a:schemeClr val="tx1"/>
                        </a:solidFill>
                      </a:endParaRPr>
                    </a:p>
                  </a:txBody>
                  <a:tcPr>
                    <a:solidFill>
                      <a:schemeClr val="accent1">
                        <a:lumMod val="20000"/>
                        <a:lumOff val="80000"/>
                      </a:schemeClr>
                    </a:solidFill>
                  </a:tcPr>
                </a:tc>
                <a:tc rowSpan="3">
                  <a:txBody>
                    <a:bodyPr/>
                    <a:lstStyle/>
                    <a:p>
                      <a:r>
                        <a:rPr lang="zh-CN" altLang="en-US" sz="2400" b="0" dirty="0" smtClean="0">
                          <a:solidFill>
                            <a:schemeClr val="tx1"/>
                          </a:solidFill>
                        </a:rPr>
                        <a:t>产品（服务）销售渠道方面营销创新的例子有首次使用直销、特许经营、独家零售、电子商务等；产品定价方面营销创新的例子有首次使用自动调价、折扣系统等。</a:t>
                      </a:r>
                      <a:endParaRPr lang="zh-CN" altLang="en-US" sz="2400" b="0" dirty="0" smtClean="0">
                        <a:solidFill>
                          <a:schemeClr val="tx1"/>
                        </a:solidFill>
                      </a:endParaRPr>
                    </a:p>
                    <a:p>
                      <a:endParaRPr lang="zh-CN" altLang="en-US" sz="2400" b="0" dirty="0" smtClean="0">
                        <a:solidFill>
                          <a:schemeClr val="tx1"/>
                        </a:solidFill>
                      </a:endParaRPr>
                    </a:p>
                  </a:txBody>
                  <a:tcPr>
                    <a:solidFill>
                      <a:schemeClr val="accent1">
                        <a:lumMod val="20000"/>
                        <a:lumOff val="80000"/>
                      </a:schemeClr>
                    </a:solidFill>
                  </a:tcPr>
                </a:tc>
              </a:tr>
              <a:tr h="1697990">
                <a:tc>
                  <a:txBody>
                    <a:bodyPr/>
                    <a:lstStyle/>
                    <a:p>
                      <a:endParaRPr lang="zh-CN" altLang="en-US" sz="2400" b="0" dirty="0" smtClean="0">
                        <a:solidFill>
                          <a:schemeClr val="tx1"/>
                        </a:solidFill>
                        <a:latin typeface="黑体" panose="02010609060101010101" pitchFamily="49" charset="-122"/>
                        <a:ea typeface="黑体" panose="02010609060101010101" pitchFamily="49" charset="-122"/>
                      </a:endParaRPr>
                    </a:p>
                    <a:p>
                      <a:endParaRPr lang="zh-CN" altLang="en-US" sz="2400" b="0" dirty="0" smtClean="0">
                        <a:solidFill>
                          <a:schemeClr val="tx1"/>
                        </a:solidFill>
                        <a:latin typeface="黑体" panose="02010609060101010101" pitchFamily="49" charset="-122"/>
                        <a:ea typeface="黑体" panose="02010609060101010101" pitchFamily="49" charset="-122"/>
                      </a:endParaRPr>
                    </a:p>
                    <a:p>
                      <a:r>
                        <a:rPr lang="zh-CN" altLang="en-US" sz="2400" b="0" dirty="0" smtClean="0">
                          <a:solidFill>
                            <a:schemeClr val="tx1"/>
                          </a:solidFill>
                          <a:latin typeface="黑体" panose="02010609060101010101" pitchFamily="49" charset="-122"/>
                          <a:ea typeface="黑体" panose="02010609060101010101" pitchFamily="49" charset="-122"/>
                        </a:rPr>
                        <a:t> 建筑业</a:t>
                      </a:r>
                      <a:endParaRPr lang="zh-CN" altLang="en-US" sz="2400" b="0" dirty="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r>
                        <a:rPr lang="zh-CN" altLang="en-US" sz="2400" b="0" dirty="0" smtClean="0">
                          <a:solidFill>
                            <a:schemeClr val="tx1"/>
                          </a:solidFill>
                        </a:rPr>
                        <a:t>产品设计或包装方面营销创新的例子有对现有产品的创意设计等；产品推广方面营销创新的例子有首次使用新型广告媒体、全新品牌形象等</a:t>
                      </a:r>
                      <a:endParaRPr lang="zh-CN" altLang="en-US" sz="2400" b="0" dirty="0" smtClean="0">
                        <a:solidFill>
                          <a:schemeClr val="tx1"/>
                        </a:solidFill>
                      </a:endParaRPr>
                    </a:p>
                  </a:txBody>
                  <a:tcPr>
                    <a:solidFill>
                      <a:schemeClr val="accent1">
                        <a:lumMod val="20000"/>
                        <a:lumOff val="80000"/>
                      </a:schemeClr>
                    </a:solidFill>
                  </a:tcPr>
                </a:tc>
                <a:tc vMerge="1">
                  <a:tcPr/>
                </a:tc>
              </a:tr>
              <a:tr h="1924685">
                <a:tc>
                  <a:txBody>
                    <a:bodyPr/>
                    <a:lstStyle/>
                    <a:p>
                      <a:endParaRPr lang="zh-CN" altLang="en-US" sz="2400" b="0" dirty="0" smtClean="0">
                        <a:solidFill>
                          <a:schemeClr val="tx1"/>
                        </a:solidFill>
                        <a:latin typeface="黑体" panose="02010609060101010101" pitchFamily="49" charset="-122"/>
                        <a:ea typeface="黑体" panose="02010609060101010101" pitchFamily="49" charset="-122"/>
                      </a:endParaRPr>
                    </a:p>
                    <a:p>
                      <a:r>
                        <a:rPr lang="zh-CN" altLang="en-US" sz="2400" b="0" dirty="0" smtClean="0">
                          <a:solidFill>
                            <a:schemeClr val="tx1"/>
                          </a:solidFill>
                          <a:latin typeface="黑体" panose="02010609060101010101" pitchFamily="49" charset="-122"/>
                          <a:ea typeface="黑体" panose="02010609060101010101" pitchFamily="49" charset="-122"/>
                        </a:rPr>
                        <a:t> </a:t>
                      </a:r>
                      <a:endParaRPr lang="zh-CN" altLang="en-US" sz="2400" b="0" dirty="0" smtClean="0">
                        <a:solidFill>
                          <a:schemeClr val="tx1"/>
                        </a:solidFill>
                        <a:latin typeface="黑体" panose="02010609060101010101" pitchFamily="49" charset="-122"/>
                        <a:ea typeface="黑体" panose="02010609060101010101" pitchFamily="49" charset="-122"/>
                      </a:endParaRPr>
                    </a:p>
                    <a:p>
                      <a:r>
                        <a:rPr lang="zh-CN" altLang="en-US" sz="2400" b="0" dirty="0" smtClean="0">
                          <a:solidFill>
                            <a:schemeClr val="tx1"/>
                          </a:solidFill>
                          <a:latin typeface="黑体" panose="02010609060101010101" pitchFamily="49" charset="-122"/>
                          <a:ea typeface="黑体" panose="02010609060101010101" pitchFamily="49" charset="-122"/>
                        </a:rPr>
                        <a:t> 服务业</a:t>
                      </a:r>
                      <a:endParaRPr lang="zh-CN" altLang="en-US" sz="2400" b="0" dirty="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r>
                        <a:rPr lang="zh-CN" altLang="en-US" sz="2400" b="0" dirty="0" smtClean="0">
                          <a:solidFill>
                            <a:schemeClr val="tx1"/>
                          </a:solidFill>
                        </a:rPr>
                        <a:t>产品（服务）设计或包装方面营销创新的例子有对现有产品（服务）的创意设计等；产品（服务）推广方面营销创新的例子有首次使用新型广告媒体、全新品牌形象、推出会员卡等；</a:t>
                      </a:r>
                      <a:endParaRPr lang="zh-CN" altLang="en-US" sz="2400" b="0" dirty="0" smtClean="0">
                        <a:solidFill>
                          <a:schemeClr val="tx1"/>
                        </a:solidFill>
                      </a:endParaRPr>
                    </a:p>
                  </a:txBody>
                  <a:tcPr>
                    <a:solidFill>
                      <a:schemeClr val="accent1">
                        <a:lumMod val="20000"/>
                        <a:lumOff val="80000"/>
                      </a:schemeClr>
                    </a:solidFill>
                  </a:tcPr>
                </a:tc>
                <a:tc vMerge="1">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149796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指</a:t>
            </a:r>
            <a:r>
              <a:rPr lang="zh-CN" altLang="en-US" sz="2800" dirty="0">
                <a:sym typeface="+mn-ea"/>
              </a:rPr>
              <a:t>企业由于率先开发出某种产品或工艺创新，或率先进入某一个领域，从而获得领先其他企业的市场竞争优势。</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241935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先发优势</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Line 10"/>
          <p:cNvSpPr>
            <a:spLocks noChangeShapeType="1"/>
          </p:cNvSpPr>
          <p:nvPr/>
        </p:nvSpPr>
        <p:spPr bwMode="auto">
          <a:xfrm>
            <a:off x="3355568" y="2030821"/>
            <a:ext cx="5838825" cy="12700"/>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51" name="Text Box 14"/>
          <p:cNvSpPr txBox="1">
            <a:spLocks noChangeArrowheads="1"/>
          </p:cNvSpPr>
          <p:nvPr/>
        </p:nvSpPr>
        <p:spPr bwMode="auto">
          <a:xfrm>
            <a:off x="3647032" y="1241489"/>
            <a:ext cx="525621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二</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指标解释及相关政策</a:t>
            </a:r>
            <a:endParaRPr lang="zh-CN" altLang="en-US" sz="3600" dirty="0">
              <a:solidFill>
                <a:srgbClr val="000000"/>
              </a:solidFill>
              <a:latin typeface="黑体" panose="02010609060101010101" pitchFamily="49" charset="-122"/>
              <a:ea typeface="黑体" panose="02010609060101010101" pitchFamily="49" charset="-122"/>
            </a:endParaRPr>
          </a:p>
        </p:txBody>
      </p:sp>
      <p:grpSp>
        <p:nvGrpSpPr>
          <p:cNvPr id="6155" name="Group 47"/>
          <p:cNvGrpSpPr/>
          <p:nvPr/>
        </p:nvGrpSpPr>
        <p:grpSpPr bwMode="auto">
          <a:xfrm>
            <a:off x="3126968" y="1924459"/>
            <a:ext cx="182562" cy="182562"/>
            <a:chOff x="1239" y="1515"/>
            <a:chExt cx="115" cy="115"/>
          </a:xfrm>
        </p:grpSpPr>
        <p:sp>
          <p:nvSpPr>
            <p:cNvPr id="6157" name="AutoShape 48"/>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58" name="AutoShape 49"/>
            <p:cNvSpPr>
              <a:spLocks noChangeArrowheads="1"/>
            </p:cNvSpPr>
            <p:nvPr/>
          </p:nvSpPr>
          <p:spPr bwMode="gray">
            <a:xfrm rot="18900000" flipH="1">
              <a:off x="1239" y="1515"/>
              <a:ext cx="115" cy="115"/>
            </a:xfrm>
            <a:prstGeom prst="rtTriangle">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smtClean="0"/>
          </a:p>
        </p:txBody>
      </p:sp>
      <p:sp>
        <p:nvSpPr>
          <p:cNvPr id="9" name="文本框 8"/>
          <p:cNvSpPr txBox="1"/>
          <p:nvPr/>
        </p:nvSpPr>
        <p:spPr>
          <a:xfrm>
            <a:off x="3638142" y="2380555"/>
            <a:ext cx="5580620" cy="2306955"/>
          </a:xfrm>
          <a:prstGeom prst="rect">
            <a:avLst/>
          </a:prstGeom>
          <a:noFill/>
        </p:spPr>
        <p:txBody>
          <a:bodyPr wrap="square" rtlCol="0">
            <a:spAutoFit/>
          </a:bodyPr>
          <a:lstStyle/>
          <a:p>
            <a:pPr>
              <a:lnSpc>
                <a:spcPct val="150000"/>
              </a:lnSpc>
            </a:pPr>
            <a:r>
              <a:rPr lang="en-US" altLang="zh-CN" sz="2800" dirty="0" smtClean="0">
                <a:latin typeface="黑体" panose="02010609060101010101" pitchFamily="49" charset="-122"/>
                <a:ea typeface="黑体" panose="02010609060101010101" pitchFamily="49" charset="-122"/>
              </a:rPr>
              <a:t>2.1  </a:t>
            </a:r>
            <a:r>
              <a:rPr lang="zh-CN" altLang="en-US" sz="2800" dirty="0" smtClean="0">
                <a:latin typeface="黑体" panose="02010609060101010101" pitchFamily="49" charset="-122"/>
                <a:ea typeface="黑体" panose="02010609060101010101" pitchFamily="49" charset="-122"/>
              </a:rPr>
              <a:t>指标解释</a:t>
            </a:r>
            <a:endParaRPr lang="en-US" altLang="zh-CN" sz="2800" dirty="0" smtClean="0">
              <a:latin typeface="黑体" panose="02010609060101010101" pitchFamily="49" charset="-122"/>
              <a:ea typeface="黑体" panose="02010609060101010101" pitchFamily="49" charset="-122"/>
            </a:endParaRPr>
          </a:p>
          <a:p>
            <a:pPr>
              <a:lnSpc>
                <a:spcPct val="150000"/>
              </a:lnSpc>
            </a:pPr>
            <a:r>
              <a:rPr lang="en-US" altLang="zh-CN" sz="2800" dirty="0" smtClean="0">
                <a:latin typeface="黑体" panose="02010609060101010101" pitchFamily="49" charset="-122"/>
                <a:ea typeface="黑体" panose="02010609060101010101" pitchFamily="49" charset="-122"/>
              </a:rPr>
              <a:t>2.2  </a:t>
            </a:r>
            <a:r>
              <a:rPr lang="zh-CN" altLang="en-US" sz="2800" dirty="0" smtClean="0">
                <a:latin typeface="黑体" panose="02010609060101010101" pitchFamily="49" charset="-122"/>
                <a:ea typeface="黑体" panose="02010609060101010101" pitchFamily="49" charset="-122"/>
              </a:rPr>
              <a:t>相关政策</a:t>
            </a:r>
            <a:endParaRPr lang="en-US" altLang="zh-CN" sz="2800" dirty="0" smtClean="0">
              <a:latin typeface="黑体" panose="02010609060101010101" pitchFamily="49" charset="-122"/>
              <a:ea typeface="黑体" panose="02010609060101010101" pitchFamily="49" charset="-122"/>
            </a:endParaRPr>
          </a:p>
          <a:p>
            <a:pPr>
              <a:lnSpc>
                <a:spcPct val="150000"/>
              </a:lnSpc>
            </a:pPr>
            <a:endParaRPr lang="en-US" altLang="zh-CN" sz="2400" dirty="0" smtClean="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8DDCB8D4-1E9A-4385-8D9A-1537D2F8808A}" type="slidenum">
              <a:rPr lang="zh-CN" altLang="en-US" smtClean="0"/>
            </a:fld>
            <a:endParaRPr lang="en-US" altLang="zh-CN"/>
          </a:p>
        </p:txBody>
      </p:sp>
      <p:sp>
        <p:nvSpPr>
          <p:cNvPr id="6" name="文本框 5"/>
          <p:cNvSpPr txBox="1"/>
          <p:nvPr/>
        </p:nvSpPr>
        <p:spPr>
          <a:xfrm>
            <a:off x="4916385" y="0"/>
            <a:ext cx="3336967" cy="461665"/>
          </a:xfrm>
          <a:prstGeom prst="rect">
            <a:avLst/>
          </a:prstGeom>
          <a:noFill/>
        </p:spPr>
        <p:txBody>
          <a:bodyPr wrap="square" rtlCol="0">
            <a:spAutoFit/>
          </a:bodyPr>
          <a:lstStyle/>
          <a:p>
            <a:r>
              <a:rPr lang="zh-CN" altLang="en-US" sz="2400" dirty="0" smtClean="0">
                <a:latin typeface="黑体" panose="02010609060101010101" pitchFamily="49" charset="-122"/>
                <a:ea typeface="黑体" panose="02010609060101010101" pitchFamily="49" charset="-122"/>
              </a:rPr>
              <a:t>财税类创新支持政策</a:t>
            </a:r>
            <a:endParaRPr lang="zh-CN" altLang="en-US" sz="2400" dirty="0">
              <a:latin typeface="黑体" panose="02010609060101010101" pitchFamily="49" charset="-122"/>
              <a:ea typeface="黑体" panose="02010609060101010101" pitchFamily="49" charset="-122"/>
            </a:endParaRPr>
          </a:p>
        </p:txBody>
      </p:sp>
      <p:graphicFrame>
        <p:nvGraphicFramePr>
          <p:cNvPr id="8" name="表格 7"/>
          <p:cNvGraphicFramePr>
            <a:graphicFrameLocks noGrp="1"/>
          </p:cNvGraphicFramePr>
          <p:nvPr>
            <p:custDataLst>
              <p:tags r:id="rId1"/>
            </p:custDataLst>
          </p:nvPr>
        </p:nvGraphicFramePr>
        <p:xfrm>
          <a:off x="1401288" y="501801"/>
          <a:ext cx="10790712" cy="6203799"/>
        </p:xfrm>
        <a:graphic>
          <a:graphicData uri="http://schemas.openxmlformats.org/drawingml/2006/table">
            <a:tbl>
              <a:tblPr>
                <a:tableStyleId>{21E4AEA4-8DFA-4A89-87EB-49C32662AFE0}</a:tableStyleId>
              </a:tblPr>
              <a:tblGrid>
                <a:gridCol w="1662546"/>
                <a:gridCol w="4381995"/>
                <a:gridCol w="899160"/>
                <a:gridCol w="1817032"/>
                <a:gridCol w="1226415"/>
                <a:gridCol w="803564"/>
              </a:tblGrid>
              <a:tr h="322106">
                <a:tc>
                  <a:txBody>
                    <a:bodyPr/>
                    <a:lstStyle/>
                    <a:p>
                      <a:pPr algn="ctr" rtl="0" fontAlgn="ctr"/>
                      <a:r>
                        <a:rPr lang="zh-CN" altLang="en-US" sz="1500" b="1" u="none" strike="noStrike" dirty="0" smtClean="0">
                          <a:effectLst/>
                          <a:latin typeface="华文楷体" panose="02010600040101010101" pitchFamily="2" charset="-122"/>
                          <a:ea typeface="华文楷体" panose="02010600040101010101" pitchFamily="2" charset="-122"/>
                        </a:rPr>
                        <a:t>名 称</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b="1" u="none" strike="noStrike" dirty="0">
                          <a:effectLst/>
                          <a:latin typeface="华文楷体" panose="02010600040101010101" pitchFamily="2" charset="-122"/>
                          <a:ea typeface="华文楷体" panose="02010600040101010101" pitchFamily="2" charset="-122"/>
                        </a:rPr>
                        <a:t>主要内容</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b="1" u="none" strike="noStrike" dirty="0">
                          <a:effectLst/>
                          <a:latin typeface="华文楷体" panose="02010600040101010101" pitchFamily="2" charset="-122"/>
                          <a:ea typeface="华文楷体" panose="02010600040101010101" pitchFamily="2" charset="-122"/>
                        </a:rPr>
                        <a:t>适用范围</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b="1" u="none" strike="noStrike" dirty="0">
                          <a:effectLst/>
                          <a:latin typeface="华文楷体" panose="02010600040101010101" pitchFamily="2" charset="-122"/>
                          <a:ea typeface="华文楷体" panose="02010600040101010101" pitchFamily="2" charset="-122"/>
                        </a:rPr>
                        <a:t>历史沿革</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b="1" u="none" strike="noStrike" dirty="0" smtClean="0">
                          <a:effectLst/>
                          <a:latin typeface="华文楷体" panose="02010600040101010101" pitchFamily="2" charset="-122"/>
                          <a:ea typeface="华文楷体" panose="02010600040101010101" pitchFamily="2" charset="-122"/>
                        </a:rPr>
                        <a:t>参考资料</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en-US" altLang="zh-CN" sz="1500" b="1" u="none" strike="noStrike" dirty="0">
                          <a:effectLst/>
                          <a:latin typeface="华文楷体" panose="02010600040101010101" pitchFamily="2" charset="-122"/>
                          <a:ea typeface="华文楷体" panose="02010600040101010101" pitchFamily="2" charset="-122"/>
                        </a:rPr>
                        <a:t>2019</a:t>
                      </a:r>
                      <a:r>
                        <a:rPr lang="zh-CN" altLang="en-US" sz="1500" b="1" u="none" strike="noStrike" dirty="0">
                          <a:effectLst/>
                          <a:latin typeface="华文楷体" panose="02010600040101010101" pitchFamily="2" charset="-122"/>
                          <a:ea typeface="华文楷体" panose="02010600040101010101" pitchFamily="2" charset="-122"/>
                        </a:rPr>
                        <a:t>主要变化</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r h="1018471">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企业研发费用加计扣除税收优惠政策</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计算所得税时，企业研发费用在按规定据实扣除的基础上，在</a:t>
                      </a:r>
                      <a:r>
                        <a:rPr lang="en-US" altLang="zh-CN" sz="1500" u="none" strike="noStrike" dirty="0">
                          <a:effectLst/>
                          <a:latin typeface="华文楷体" panose="02010600040101010101" pitchFamily="2" charset="-122"/>
                          <a:ea typeface="华文楷体" panose="02010600040101010101" pitchFamily="2" charset="-122"/>
                        </a:rPr>
                        <a:t>2018</a:t>
                      </a:r>
                      <a:r>
                        <a:rPr lang="zh-CN" altLang="en-US" sz="1500" u="none" strike="noStrike" dirty="0">
                          <a:effectLst/>
                          <a:latin typeface="华文楷体" panose="02010600040101010101" pitchFamily="2" charset="-122"/>
                          <a:ea typeface="华文楷体" panose="02010600040101010101" pitchFamily="2" charset="-122"/>
                        </a:rPr>
                        <a:t>年</a:t>
                      </a:r>
                      <a:r>
                        <a:rPr lang="en-US" altLang="zh-CN" sz="1500" u="none" strike="noStrike" dirty="0">
                          <a:effectLst/>
                          <a:latin typeface="华文楷体" panose="02010600040101010101" pitchFamily="2" charset="-122"/>
                          <a:ea typeface="华文楷体" panose="02010600040101010101" pitchFamily="2" charset="-122"/>
                        </a:rPr>
                        <a:t>1</a:t>
                      </a:r>
                      <a:r>
                        <a:rPr lang="zh-CN" altLang="en-US" sz="1500" u="none" strike="noStrike" dirty="0">
                          <a:effectLst/>
                          <a:latin typeface="华文楷体" panose="02010600040101010101" pitchFamily="2" charset="-122"/>
                          <a:ea typeface="华文楷体" panose="02010600040101010101" pitchFamily="2" charset="-122"/>
                        </a:rPr>
                        <a:t>月</a:t>
                      </a:r>
                      <a:r>
                        <a:rPr lang="en-US" altLang="zh-CN" sz="1500" u="none" strike="noStrike" dirty="0">
                          <a:effectLst/>
                          <a:latin typeface="华文楷体" panose="02010600040101010101" pitchFamily="2" charset="-122"/>
                          <a:ea typeface="华文楷体" panose="02010600040101010101" pitchFamily="2" charset="-122"/>
                        </a:rPr>
                        <a:t>1</a:t>
                      </a:r>
                      <a:r>
                        <a:rPr lang="zh-CN" altLang="en-US" sz="1500" u="none" strike="noStrike" dirty="0">
                          <a:effectLst/>
                          <a:latin typeface="华文楷体" panose="02010600040101010101" pitchFamily="2" charset="-122"/>
                          <a:ea typeface="华文楷体" panose="02010600040101010101" pitchFamily="2" charset="-122"/>
                        </a:rPr>
                        <a:t>日至</a:t>
                      </a:r>
                      <a:r>
                        <a:rPr lang="en-US" altLang="zh-CN" sz="1500" u="none" strike="noStrike" dirty="0">
                          <a:effectLst/>
                          <a:latin typeface="华文楷体" panose="02010600040101010101" pitchFamily="2" charset="-122"/>
                          <a:ea typeface="华文楷体" panose="02010600040101010101" pitchFamily="2" charset="-122"/>
                        </a:rPr>
                        <a:t>2020</a:t>
                      </a:r>
                      <a:r>
                        <a:rPr lang="zh-CN" altLang="en-US" sz="1500" u="none" strike="noStrike" dirty="0">
                          <a:effectLst/>
                          <a:latin typeface="华文楷体" panose="02010600040101010101" pitchFamily="2" charset="-122"/>
                          <a:ea typeface="华文楷体" panose="02010600040101010101" pitchFamily="2" charset="-122"/>
                        </a:rPr>
                        <a:t>年</a:t>
                      </a:r>
                      <a:r>
                        <a:rPr lang="en-US" altLang="zh-CN" sz="1500" u="none" strike="noStrike" dirty="0">
                          <a:effectLst/>
                          <a:latin typeface="华文楷体" panose="02010600040101010101" pitchFamily="2" charset="-122"/>
                          <a:ea typeface="华文楷体" panose="02010600040101010101" pitchFamily="2" charset="-122"/>
                        </a:rPr>
                        <a:t>12</a:t>
                      </a:r>
                      <a:r>
                        <a:rPr lang="zh-CN" altLang="en-US" sz="1500" u="none" strike="noStrike" dirty="0">
                          <a:effectLst/>
                          <a:latin typeface="华文楷体" panose="02010600040101010101" pitchFamily="2" charset="-122"/>
                          <a:ea typeface="华文楷体" panose="02010600040101010101" pitchFamily="2" charset="-122"/>
                        </a:rPr>
                        <a:t>月</a:t>
                      </a:r>
                      <a:r>
                        <a:rPr lang="en-US" altLang="zh-CN" sz="1500" u="none" strike="noStrike" dirty="0">
                          <a:effectLst/>
                          <a:latin typeface="华文楷体" panose="02010600040101010101" pitchFamily="2" charset="-122"/>
                          <a:ea typeface="华文楷体" panose="02010600040101010101" pitchFamily="2" charset="-122"/>
                        </a:rPr>
                        <a:t>31</a:t>
                      </a:r>
                      <a:r>
                        <a:rPr lang="zh-CN" altLang="en-US" sz="1500" u="none" strike="noStrike" dirty="0">
                          <a:effectLst/>
                          <a:latin typeface="华文楷体" panose="02010600040101010101" pitchFamily="2" charset="-122"/>
                          <a:ea typeface="华文楷体" panose="02010600040101010101" pitchFamily="2" charset="-122"/>
                        </a:rPr>
                        <a:t>日期间，再按照实际发生额的</a:t>
                      </a:r>
                      <a:r>
                        <a:rPr lang="en-US" altLang="zh-CN" sz="1500" b="1" u="none" strike="noStrike" dirty="0">
                          <a:solidFill>
                            <a:srgbClr val="FF0000"/>
                          </a:solidFill>
                          <a:effectLst/>
                          <a:latin typeface="华文楷体" panose="02010600040101010101" pitchFamily="2" charset="-122"/>
                          <a:ea typeface="华文楷体" panose="02010600040101010101" pitchFamily="2" charset="-122"/>
                        </a:rPr>
                        <a:t>75%</a:t>
                      </a:r>
                      <a:r>
                        <a:rPr lang="zh-CN" altLang="en-US" sz="1500" u="none" strike="noStrike" dirty="0">
                          <a:effectLst/>
                          <a:latin typeface="华文楷体" panose="02010600040101010101" pitchFamily="2" charset="-122"/>
                          <a:ea typeface="华文楷体" panose="02010600040101010101" pitchFamily="2" charset="-122"/>
                        </a:rPr>
                        <a:t>在税前加计扣除（形成无形资产的，按照无形资产成本的</a:t>
                      </a:r>
                      <a:r>
                        <a:rPr lang="en-US" altLang="zh-CN" sz="1500" u="none" strike="noStrike" dirty="0">
                          <a:effectLst/>
                          <a:latin typeface="华文楷体" panose="02010600040101010101" pitchFamily="2" charset="-122"/>
                          <a:ea typeface="华文楷体" panose="02010600040101010101" pitchFamily="2" charset="-122"/>
                        </a:rPr>
                        <a:t>175%</a:t>
                      </a:r>
                      <a:r>
                        <a:rPr lang="zh-CN" altLang="en-US" sz="1500" u="none" strike="noStrike" dirty="0">
                          <a:effectLst/>
                          <a:latin typeface="华文楷体" panose="02010600040101010101" pitchFamily="2" charset="-122"/>
                          <a:ea typeface="华文楷体" panose="02010600040101010101" pitchFamily="2" charset="-122"/>
                        </a:rPr>
                        <a:t>在税前摊销）</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u="none" strike="noStrike" dirty="0">
                          <a:effectLst/>
                          <a:latin typeface="华文楷体" panose="02010600040101010101" pitchFamily="2" charset="-122"/>
                          <a:ea typeface="华文楷体" panose="02010600040101010101" pitchFamily="2" charset="-122"/>
                        </a:rPr>
                        <a:t>所有企业</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1500" u="none" strike="noStrike" dirty="0">
                          <a:effectLst/>
                          <a:latin typeface="华文楷体" panose="02010600040101010101" pitchFamily="2" charset="-122"/>
                          <a:ea typeface="华文楷体" panose="02010600040101010101" pitchFamily="2" charset="-122"/>
                        </a:rPr>
                        <a:t>享受范围逐步扩大</a:t>
                      </a:r>
                      <a:r>
                        <a:rPr lang="en-US" altLang="zh-CN" sz="1500" u="none" strike="noStrike" dirty="0">
                          <a:effectLst/>
                          <a:latin typeface="华文楷体" panose="02010600040101010101" pitchFamily="2" charset="-122"/>
                          <a:ea typeface="华文楷体" panose="02010600040101010101" pitchFamily="2" charset="-122"/>
                        </a:rPr>
                        <a:t>,</a:t>
                      </a:r>
                      <a:r>
                        <a:rPr lang="zh-CN" altLang="en-US" sz="1500" u="none" strike="noStrike" dirty="0">
                          <a:effectLst/>
                          <a:latin typeface="华文楷体" panose="02010600040101010101" pitchFamily="2" charset="-122"/>
                          <a:ea typeface="华文楷体" panose="02010600040101010101" pitchFamily="2" charset="-122"/>
                        </a:rPr>
                        <a:t>负面清单；费用计算口径逐步扩大</a:t>
                      </a:r>
                      <a:r>
                        <a:rPr lang="zh-CN" altLang="en-US" sz="1500" u="none" strike="noStrike" dirty="0" smtClean="0">
                          <a:effectLst/>
                          <a:latin typeface="华文楷体" panose="02010600040101010101" pitchFamily="2" charset="-122"/>
                          <a:ea typeface="华文楷体" panose="02010600040101010101" pitchFamily="2" charset="-122"/>
                        </a:rPr>
                        <a:t>；申报由</a:t>
                      </a:r>
                      <a:r>
                        <a:rPr lang="zh-CN" altLang="en-US" sz="1500" u="none" strike="noStrike" dirty="0">
                          <a:effectLst/>
                          <a:latin typeface="华文楷体" panose="02010600040101010101" pitchFamily="2" charset="-122"/>
                          <a:ea typeface="华文楷体" panose="02010600040101010101" pitchFamily="2" charset="-122"/>
                        </a:rPr>
                        <a:t>审批制到备案</a:t>
                      </a:r>
                      <a:r>
                        <a:rPr lang="zh-CN" altLang="en-US" sz="1500" u="none" strike="noStrike" dirty="0" smtClean="0">
                          <a:effectLst/>
                          <a:latin typeface="华文楷体" panose="02010600040101010101" pitchFamily="2" charset="-122"/>
                          <a:ea typeface="华文楷体" panose="02010600040101010101" pitchFamily="2" charset="-122"/>
                        </a:rPr>
                        <a:t>制；有效期到</a:t>
                      </a:r>
                      <a:r>
                        <a:rPr lang="en-US" altLang="zh-CN" sz="1500" u="none" strike="noStrike" dirty="0" smtClean="0">
                          <a:effectLst/>
                          <a:latin typeface="华文楷体" panose="02010600040101010101" pitchFamily="2" charset="-122"/>
                          <a:ea typeface="华文楷体" panose="02010600040101010101" pitchFamily="2" charset="-122"/>
                        </a:rPr>
                        <a:t>2020</a:t>
                      </a:r>
                      <a:r>
                        <a:rPr lang="zh-CN" altLang="en-US" sz="1500" u="none" strike="noStrike" dirty="0" smtClean="0">
                          <a:effectLst/>
                          <a:latin typeface="华文楷体" panose="02010600040101010101" pitchFamily="2" charset="-122"/>
                          <a:ea typeface="华文楷体" panose="02010600040101010101" pitchFamily="2" charset="-122"/>
                        </a:rPr>
                        <a:t>年</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en-US" altLang="zh-CN" sz="1500" u="none" strike="noStrike" dirty="0">
                          <a:effectLst/>
                          <a:latin typeface="华文楷体" panose="02010600040101010101" pitchFamily="2" charset="-122"/>
                          <a:ea typeface="华文楷体" panose="02010600040101010101" pitchFamily="2" charset="-122"/>
                        </a:rPr>
                        <a:t>《</a:t>
                      </a:r>
                      <a:r>
                        <a:rPr lang="zh-CN" altLang="en-US" sz="1500" u="none" strike="noStrike" dirty="0">
                          <a:effectLst/>
                          <a:latin typeface="华文楷体" panose="02010600040101010101" pitchFamily="2" charset="-122"/>
                          <a:ea typeface="华文楷体" panose="02010600040101010101" pitchFamily="2" charset="-122"/>
                        </a:rPr>
                        <a:t>研发费用加计扣除政策执行指引</a:t>
                      </a:r>
                      <a:r>
                        <a:rPr lang="en-US" altLang="zh-CN" sz="1500" u="none" strike="noStrike" dirty="0">
                          <a:effectLst/>
                          <a:latin typeface="华文楷体" panose="02010600040101010101" pitchFamily="2" charset="-122"/>
                          <a:ea typeface="华文楷体" panose="02010600040101010101" pitchFamily="2" charset="-122"/>
                        </a:rPr>
                        <a:t>》</a:t>
                      </a:r>
                      <a:endParaRPr lang="en-US" altLang="zh-CN"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en-US" altLang="zh-CN" sz="1500" u="none" strike="noStrike">
                          <a:effectLst/>
                          <a:latin typeface="华文楷体" panose="02010600040101010101" pitchFamily="2" charset="-122"/>
                          <a:ea typeface="华文楷体" panose="02010600040101010101" pitchFamily="2" charset="-122"/>
                        </a:rPr>
                        <a:t>2018</a:t>
                      </a:r>
                      <a:r>
                        <a:rPr lang="zh-CN" altLang="en-US" sz="1500" u="none" strike="noStrike">
                          <a:effectLst/>
                          <a:latin typeface="华文楷体" panose="02010600040101010101" pitchFamily="2" charset="-122"/>
                          <a:ea typeface="华文楷体" panose="02010600040101010101" pitchFamily="2" charset="-122"/>
                        </a:rPr>
                        <a:t>年发文扣除比例扩大到</a:t>
                      </a:r>
                      <a:r>
                        <a:rPr lang="en-US" altLang="zh-CN" sz="1500" u="none" strike="noStrike">
                          <a:effectLst/>
                          <a:latin typeface="华文楷体" panose="02010600040101010101" pitchFamily="2" charset="-122"/>
                          <a:ea typeface="华文楷体" panose="02010600040101010101" pitchFamily="2" charset="-122"/>
                        </a:rPr>
                        <a:t>75%</a:t>
                      </a:r>
                      <a:endParaRPr lang="en-US" altLang="zh-CN"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r h="912577">
                <a:tc>
                  <a:txBody>
                    <a:bodyPr/>
                    <a:lstStyle/>
                    <a:p>
                      <a:pPr algn="l" rtl="0" fontAlgn="ctr"/>
                      <a:r>
                        <a:rPr lang="zh-CN" altLang="en-US" sz="1500" u="none" strike="noStrike">
                          <a:effectLst/>
                          <a:latin typeface="华文楷体" panose="02010600040101010101" pitchFamily="2" charset="-122"/>
                          <a:ea typeface="华文楷体" panose="02010600040101010101" pitchFamily="2" charset="-122"/>
                        </a:rPr>
                        <a:t>高新技术企业所得税减免政策</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高新技术企业，减按</a:t>
                      </a:r>
                      <a:r>
                        <a:rPr lang="en-US" altLang="zh-CN" sz="1500" b="1" u="none" strike="noStrike" dirty="0">
                          <a:solidFill>
                            <a:srgbClr val="FF0000"/>
                          </a:solidFill>
                          <a:effectLst/>
                          <a:latin typeface="华文楷体" panose="02010600040101010101" pitchFamily="2" charset="-122"/>
                          <a:ea typeface="华文楷体" panose="02010600040101010101" pitchFamily="2" charset="-122"/>
                        </a:rPr>
                        <a:t>15%</a:t>
                      </a:r>
                      <a:r>
                        <a:rPr lang="zh-CN" altLang="en-US" sz="1500" u="none" strike="noStrike" dirty="0">
                          <a:effectLst/>
                          <a:latin typeface="华文楷体" panose="02010600040101010101" pitchFamily="2" charset="-122"/>
                          <a:ea typeface="华文楷体" panose="02010600040101010101" pitchFamily="2" charset="-122"/>
                        </a:rPr>
                        <a:t>的税率征收企业所得税</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u="none" strike="noStrike" dirty="0" smtClean="0">
                          <a:effectLst/>
                          <a:latin typeface="华文楷体" panose="02010600040101010101" pitchFamily="2" charset="-122"/>
                          <a:ea typeface="华文楷体" panose="02010600040101010101" pitchFamily="2" charset="-122"/>
                        </a:rPr>
                        <a:t>国家高新技术企业经过认定</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en-US" altLang="zh-CN" sz="1500" u="none" strike="noStrike">
                          <a:effectLst/>
                          <a:latin typeface="华文楷体" panose="02010600040101010101" pitchFamily="2" charset="-122"/>
                          <a:ea typeface="华文楷体" panose="02010600040101010101" pitchFamily="2" charset="-122"/>
                        </a:rPr>
                        <a:t>2008</a:t>
                      </a:r>
                      <a:r>
                        <a:rPr lang="zh-CN" altLang="en-US" sz="1500" u="none" strike="noStrike">
                          <a:effectLst/>
                          <a:latin typeface="华文楷体" panose="02010600040101010101" pitchFamily="2" charset="-122"/>
                          <a:ea typeface="华文楷体" panose="02010600040101010101" pitchFamily="2" charset="-122"/>
                        </a:rPr>
                        <a:t>年起，已延续</a:t>
                      </a:r>
                      <a:r>
                        <a:rPr lang="en-US" altLang="zh-CN" sz="1500" u="none" strike="noStrike">
                          <a:effectLst/>
                          <a:latin typeface="华文楷体" panose="02010600040101010101" pitchFamily="2" charset="-122"/>
                          <a:ea typeface="华文楷体" panose="02010600040101010101" pitchFamily="2" charset="-122"/>
                        </a:rPr>
                        <a:t>10</a:t>
                      </a:r>
                      <a:r>
                        <a:rPr lang="zh-CN" altLang="en-US" sz="1500" u="none" strike="noStrike">
                          <a:effectLst/>
                          <a:latin typeface="华文楷体" panose="02010600040101010101" pitchFamily="2" charset="-122"/>
                          <a:ea typeface="华文楷体" panose="02010600040101010101" pitchFamily="2" charset="-122"/>
                        </a:rPr>
                        <a:t>年；</a:t>
                      </a:r>
                      <a:r>
                        <a:rPr lang="en-US" altLang="zh-CN" sz="1500" u="none" strike="noStrike">
                          <a:effectLst/>
                          <a:latin typeface="华文楷体" panose="02010600040101010101" pitchFamily="2" charset="-122"/>
                          <a:ea typeface="华文楷体" panose="02010600040101010101" pitchFamily="2" charset="-122"/>
                        </a:rPr>
                        <a:t>2016</a:t>
                      </a:r>
                      <a:r>
                        <a:rPr lang="zh-CN" altLang="en-US" sz="1500" u="none" strike="noStrike">
                          <a:effectLst/>
                          <a:latin typeface="华文楷体" panose="02010600040101010101" pitchFamily="2" charset="-122"/>
                          <a:ea typeface="华文楷体" panose="02010600040101010101" pitchFamily="2" charset="-122"/>
                        </a:rPr>
                        <a:t>年放宽对中小企业的认定条件和支持的高技术领域</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en-US" altLang="zh-CN" sz="1500" u="none" strike="noStrike">
                          <a:effectLst/>
                          <a:latin typeface="华文楷体" panose="02010600040101010101" pitchFamily="2" charset="-122"/>
                          <a:ea typeface="华文楷体" panose="02010600040101010101" pitchFamily="2" charset="-122"/>
                        </a:rPr>
                        <a:t>《</a:t>
                      </a:r>
                      <a:r>
                        <a:rPr lang="zh-CN" altLang="en-US" sz="1500" u="none" strike="noStrike">
                          <a:effectLst/>
                          <a:latin typeface="华文楷体" panose="02010600040101010101" pitchFamily="2" charset="-122"/>
                          <a:ea typeface="华文楷体" panose="02010600040101010101" pitchFamily="2" charset="-122"/>
                        </a:rPr>
                        <a:t>高新技术企业认定管理办法</a:t>
                      </a:r>
                      <a:r>
                        <a:rPr lang="en-US" altLang="zh-CN" sz="1500" u="none" strike="noStrike">
                          <a:effectLst/>
                          <a:latin typeface="华文楷体" panose="02010600040101010101" pitchFamily="2" charset="-122"/>
                          <a:ea typeface="华文楷体" panose="02010600040101010101" pitchFamily="2" charset="-122"/>
                        </a:rPr>
                        <a:t>》</a:t>
                      </a:r>
                      <a:endParaRPr lang="en-US" altLang="zh-CN"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fontAlgn="ctr"/>
                      <a:r>
                        <a:rPr lang="zh-CN" altLang="en-US" sz="1500" u="none" strike="noStrike">
                          <a:effectLst/>
                          <a:latin typeface="华文楷体" panose="02010600040101010101" pitchFamily="2" charset="-122"/>
                          <a:ea typeface="华文楷体" panose="02010600040101010101" pitchFamily="2" charset="-122"/>
                        </a:rPr>
                        <a:t>　</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r h="1401288">
                <a:tc>
                  <a:txBody>
                    <a:bodyPr/>
                    <a:lstStyle/>
                    <a:p>
                      <a:pPr algn="l" rtl="0" fontAlgn="ctr"/>
                      <a:r>
                        <a:rPr lang="zh-CN" altLang="en-US" sz="1500" u="none" strike="noStrike">
                          <a:effectLst/>
                          <a:latin typeface="华文楷体" panose="02010600040101010101" pitchFamily="2" charset="-122"/>
                          <a:ea typeface="华文楷体" panose="02010600040101010101" pitchFamily="2" charset="-122"/>
                        </a:rPr>
                        <a:t>企业研发活动专用仪器设备加速折旧政策</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可大致这样理解：</a:t>
                      </a:r>
                      <a:endParaRPr lang="zh-CN" altLang="en-US" sz="1500" u="none" strike="noStrike" dirty="0">
                        <a:effectLst/>
                        <a:latin typeface="华文楷体" panose="02010600040101010101" pitchFamily="2" charset="-122"/>
                        <a:ea typeface="华文楷体" panose="02010600040101010101" pitchFamily="2" charset="-122"/>
                      </a:endParaRPr>
                    </a:p>
                    <a:p>
                      <a:pPr algn="l" rtl="0" fontAlgn="ctr"/>
                      <a:r>
                        <a:rPr lang="en-US" altLang="zh-CN" sz="1500" u="none" strike="noStrike" dirty="0">
                          <a:effectLst/>
                          <a:latin typeface="华文楷体" panose="02010600040101010101" pitchFamily="2" charset="-122"/>
                          <a:ea typeface="华文楷体" panose="02010600040101010101" pitchFamily="2" charset="-122"/>
                        </a:rPr>
                        <a:t>1.</a:t>
                      </a:r>
                      <a:r>
                        <a:rPr lang="zh-CN" altLang="en-US" sz="1500" u="none" strike="noStrike" dirty="0">
                          <a:effectLst/>
                          <a:latin typeface="华文楷体" panose="02010600040101010101" pitchFamily="2" charset="-122"/>
                          <a:ea typeface="华文楷体" panose="02010600040101010101" pitchFamily="2" charset="-122"/>
                        </a:rPr>
                        <a:t>企业新购进的仪器设备，单位价值不超过</a:t>
                      </a:r>
                      <a:r>
                        <a:rPr lang="en-US" altLang="zh-CN" sz="1500" b="1" u="none" strike="noStrike" dirty="0">
                          <a:solidFill>
                            <a:srgbClr val="FF0000"/>
                          </a:solidFill>
                          <a:effectLst/>
                          <a:latin typeface="华文楷体" panose="02010600040101010101" pitchFamily="2" charset="-122"/>
                          <a:ea typeface="华文楷体" panose="02010600040101010101" pitchFamily="2" charset="-122"/>
                        </a:rPr>
                        <a:t>500</a:t>
                      </a:r>
                      <a:r>
                        <a:rPr lang="zh-CN" altLang="en-US" sz="1500" u="none" strike="noStrike" dirty="0">
                          <a:effectLst/>
                          <a:latin typeface="华文楷体" panose="02010600040101010101" pitchFamily="2" charset="-122"/>
                          <a:ea typeface="华文楷体" panose="02010600040101010101" pitchFamily="2" charset="-122"/>
                        </a:rPr>
                        <a:t>万元的，允许</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一次性</a:t>
                      </a:r>
                      <a:r>
                        <a:rPr lang="zh-CN" altLang="en-US" sz="1500" u="none" strike="noStrike" dirty="0">
                          <a:effectLst/>
                          <a:latin typeface="华文楷体" panose="02010600040101010101" pitchFamily="2" charset="-122"/>
                          <a:ea typeface="华文楷体" panose="02010600040101010101" pitchFamily="2" charset="-122"/>
                        </a:rPr>
                        <a:t>计入当期成本费用在计算应纳税所得额时</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扣除</a:t>
                      </a:r>
                      <a:r>
                        <a:rPr lang="zh-CN" altLang="en-US" sz="1500" u="none" strike="noStrike" dirty="0">
                          <a:effectLst/>
                          <a:latin typeface="华文楷体" panose="02010600040101010101" pitchFamily="2" charset="-122"/>
                          <a:ea typeface="华文楷体" panose="02010600040101010101" pitchFamily="2" charset="-122"/>
                        </a:rPr>
                        <a:t>，不再分年度计算折旧；超过</a:t>
                      </a:r>
                      <a:r>
                        <a:rPr lang="en-US" altLang="zh-CN" sz="1500" b="1" u="none" strike="noStrike" dirty="0">
                          <a:solidFill>
                            <a:srgbClr val="FF0000"/>
                          </a:solidFill>
                          <a:effectLst/>
                          <a:latin typeface="华文楷体" panose="02010600040101010101" pitchFamily="2" charset="-122"/>
                          <a:ea typeface="华文楷体" panose="02010600040101010101" pitchFamily="2" charset="-122"/>
                        </a:rPr>
                        <a:t>500</a:t>
                      </a:r>
                      <a:r>
                        <a:rPr lang="zh-CN" altLang="en-US" sz="1500" u="none" strike="noStrike" dirty="0">
                          <a:effectLst/>
                          <a:latin typeface="华文楷体" panose="02010600040101010101" pitchFamily="2" charset="-122"/>
                          <a:ea typeface="华文楷体" panose="02010600040101010101" pitchFamily="2" charset="-122"/>
                        </a:rPr>
                        <a:t>万的可</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加速</a:t>
                      </a:r>
                      <a:r>
                        <a:rPr lang="zh-CN" altLang="en-US" sz="1500" b="1" u="none" strike="noStrike" dirty="0" smtClean="0">
                          <a:solidFill>
                            <a:srgbClr val="FF0000"/>
                          </a:solidFill>
                          <a:effectLst/>
                          <a:latin typeface="华文楷体" panose="02010600040101010101" pitchFamily="2" charset="-122"/>
                          <a:ea typeface="华文楷体" panose="02010600040101010101" pitchFamily="2" charset="-122"/>
                        </a:rPr>
                        <a:t>折旧</a:t>
                      </a:r>
                      <a:endParaRPr lang="zh-CN" altLang="en-US" sz="1500" u="none" strike="noStrike" dirty="0">
                        <a:effectLst/>
                        <a:latin typeface="华文楷体" panose="02010600040101010101" pitchFamily="2" charset="-122"/>
                        <a:ea typeface="华文楷体" panose="02010600040101010101" pitchFamily="2" charset="-122"/>
                      </a:endParaRPr>
                    </a:p>
                    <a:p>
                      <a:pPr algn="l" rtl="0" fontAlgn="ctr"/>
                      <a:r>
                        <a:rPr lang="en-US" altLang="zh-CN" sz="1500" u="none" strike="noStrike" dirty="0">
                          <a:effectLst/>
                          <a:latin typeface="华文楷体" panose="02010600040101010101" pitchFamily="2" charset="-122"/>
                          <a:ea typeface="华文楷体" panose="02010600040101010101" pitchFamily="2" charset="-122"/>
                        </a:rPr>
                        <a:t>2.</a:t>
                      </a:r>
                      <a:r>
                        <a:rPr lang="zh-CN" altLang="en-US" sz="1500" u="none" strike="noStrike" dirty="0">
                          <a:effectLst/>
                          <a:latin typeface="华文楷体" panose="02010600040101010101" pitchFamily="2" charset="-122"/>
                          <a:ea typeface="华文楷体" panose="02010600040101010101" pitchFamily="2" charset="-122"/>
                        </a:rPr>
                        <a:t>制造业企业针对</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所有</a:t>
                      </a:r>
                      <a:r>
                        <a:rPr lang="zh-CN" altLang="en-US" sz="1500" u="none" strike="noStrike" dirty="0">
                          <a:effectLst/>
                          <a:latin typeface="华文楷体" panose="02010600040101010101" pitchFamily="2" charset="-122"/>
                          <a:ea typeface="华文楷体" panose="02010600040101010101" pitchFamily="2" charset="-122"/>
                        </a:rPr>
                        <a:t>新购仪器设备，其他行业</a:t>
                      </a:r>
                      <a:r>
                        <a:rPr lang="zh-CN" altLang="en-US" sz="1500" u="none" strike="noStrike" dirty="0" smtClean="0">
                          <a:effectLst/>
                          <a:latin typeface="华文楷体" panose="02010600040101010101" pitchFamily="2" charset="-122"/>
                          <a:ea typeface="华文楷体" panose="02010600040101010101" pitchFamily="2" charset="-122"/>
                        </a:rPr>
                        <a:t>企业针对</a:t>
                      </a:r>
                      <a:r>
                        <a:rPr lang="zh-CN" altLang="en-US" sz="1500" b="1" u="none" strike="noStrike" dirty="0" smtClean="0">
                          <a:solidFill>
                            <a:srgbClr val="FF0000"/>
                          </a:solidFill>
                          <a:effectLst/>
                          <a:latin typeface="华文楷体" panose="02010600040101010101" pitchFamily="2" charset="-122"/>
                          <a:ea typeface="华文楷体" panose="02010600040101010101" pitchFamily="2" charset="-122"/>
                        </a:rPr>
                        <a:t>用于</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研发</a:t>
                      </a:r>
                      <a:r>
                        <a:rPr lang="zh-CN" altLang="en-US" sz="1500" u="none" strike="noStrike" dirty="0">
                          <a:effectLst/>
                          <a:latin typeface="华文楷体" panose="02010600040101010101" pitchFamily="2" charset="-122"/>
                          <a:ea typeface="华文楷体" panose="02010600040101010101" pitchFamily="2" charset="-122"/>
                        </a:rPr>
                        <a:t>的新购仪器设备</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u="none" strike="noStrike" dirty="0">
                          <a:effectLst/>
                          <a:latin typeface="华文楷体" panose="02010600040101010101" pitchFamily="2" charset="-122"/>
                          <a:ea typeface="华文楷体" panose="02010600040101010101" pitchFamily="2" charset="-122"/>
                        </a:rPr>
                        <a:t>制造业</a:t>
                      </a:r>
                      <a:r>
                        <a:rPr lang="en-US" altLang="zh-CN" sz="1500" u="none" strike="noStrike" dirty="0">
                          <a:effectLst/>
                          <a:latin typeface="华文楷体" panose="02010600040101010101" pitchFamily="2" charset="-122"/>
                          <a:ea typeface="华文楷体" panose="02010600040101010101" pitchFamily="2" charset="-122"/>
                        </a:rPr>
                        <a:t>/</a:t>
                      </a:r>
                      <a:r>
                        <a:rPr lang="zh-CN" altLang="en-US" sz="1500" u="none" strike="noStrike" dirty="0">
                          <a:effectLst/>
                          <a:latin typeface="华文楷体" panose="02010600040101010101" pitchFamily="2" charset="-122"/>
                          <a:ea typeface="华文楷体" panose="02010600040101010101" pitchFamily="2" charset="-122"/>
                        </a:rPr>
                        <a:t>非制造业企业</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固定资产加速折旧由最开始六个行业四个领域扩展到全部制造业；允许一次性扣除的条件也从</a:t>
                      </a:r>
                      <a:r>
                        <a:rPr lang="en-US" altLang="zh-CN" sz="1500" u="none" strike="noStrike" dirty="0">
                          <a:effectLst/>
                          <a:latin typeface="华文楷体" panose="02010600040101010101" pitchFamily="2" charset="-122"/>
                          <a:ea typeface="华文楷体" panose="02010600040101010101" pitchFamily="2" charset="-122"/>
                        </a:rPr>
                        <a:t>100</a:t>
                      </a:r>
                      <a:r>
                        <a:rPr lang="zh-CN" altLang="en-US" sz="1500" u="none" strike="noStrike" dirty="0">
                          <a:effectLst/>
                          <a:latin typeface="华文楷体" panose="02010600040101010101" pitchFamily="2" charset="-122"/>
                          <a:ea typeface="华文楷体" panose="02010600040101010101" pitchFamily="2" charset="-122"/>
                        </a:rPr>
                        <a:t>万提高到</a:t>
                      </a:r>
                      <a:r>
                        <a:rPr lang="en-US" altLang="zh-CN" sz="1500" u="none" strike="noStrike" dirty="0">
                          <a:effectLst/>
                          <a:latin typeface="华文楷体" panose="02010600040101010101" pitchFamily="2" charset="-122"/>
                          <a:ea typeface="华文楷体" panose="02010600040101010101" pitchFamily="2" charset="-122"/>
                        </a:rPr>
                        <a:t>500</a:t>
                      </a:r>
                      <a:r>
                        <a:rPr lang="zh-CN" altLang="en-US" sz="1500" u="none" strike="noStrike" dirty="0">
                          <a:effectLst/>
                          <a:latin typeface="华文楷体" panose="02010600040101010101" pitchFamily="2" charset="-122"/>
                          <a:ea typeface="华文楷体" panose="02010600040101010101" pitchFamily="2" charset="-122"/>
                        </a:rPr>
                        <a:t>万</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a:effectLst/>
                          <a:latin typeface="华文楷体" panose="02010600040101010101" pitchFamily="2" charset="-122"/>
                          <a:ea typeface="华文楷体" panose="02010600040101010101" pitchFamily="2" charset="-122"/>
                        </a:rPr>
                        <a:t>财税</a:t>
                      </a:r>
                      <a:r>
                        <a:rPr lang="en-US" altLang="zh-CN" sz="1500" u="none" strike="noStrike">
                          <a:effectLst/>
                          <a:latin typeface="华文楷体" panose="02010600040101010101" pitchFamily="2" charset="-122"/>
                          <a:ea typeface="华文楷体" panose="02010600040101010101" pitchFamily="2" charset="-122"/>
                        </a:rPr>
                        <a:t>〔2014〕75</a:t>
                      </a:r>
                      <a:r>
                        <a:rPr lang="zh-CN" altLang="en-US" sz="1500" u="none" strike="noStrike">
                          <a:effectLst/>
                          <a:latin typeface="华文楷体" panose="02010600040101010101" pitchFamily="2" charset="-122"/>
                          <a:ea typeface="华文楷体" panose="02010600040101010101" pitchFamily="2" charset="-122"/>
                        </a:rPr>
                        <a:t>号、财税</a:t>
                      </a:r>
                      <a:r>
                        <a:rPr lang="en-US" altLang="zh-CN" sz="1500" u="none" strike="noStrike">
                          <a:effectLst/>
                          <a:latin typeface="华文楷体" panose="02010600040101010101" pitchFamily="2" charset="-122"/>
                          <a:ea typeface="华文楷体" panose="02010600040101010101" pitchFamily="2" charset="-122"/>
                        </a:rPr>
                        <a:t>〔2015〕106</a:t>
                      </a:r>
                      <a:r>
                        <a:rPr lang="zh-CN" altLang="en-US" sz="1500" u="none" strike="noStrike">
                          <a:effectLst/>
                          <a:latin typeface="华文楷体" panose="02010600040101010101" pitchFamily="2" charset="-122"/>
                          <a:ea typeface="华文楷体" panose="02010600040101010101" pitchFamily="2" charset="-122"/>
                        </a:rPr>
                        <a:t>号、财税</a:t>
                      </a:r>
                      <a:r>
                        <a:rPr lang="en-US" altLang="zh-CN" sz="1500" u="none" strike="noStrike">
                          <a:effectLst/>
                          <a:latin typeface="华文楷体" panose="02010600040101010101" pitchFamily="2" charset="-122"/>
                          <a:ea typeface="华文楷体" panose="02010600040101010101" pitchFamily="2" charset="-122"/>
                        </a:rPr>
                        <a:t>〔2018〕54</a:t>
                      </a:r>
                      <a:r>
                        <a:rPr lang="zh-CN" altLang="en-US" sz="1500" u="none" strike="noStrike">
                          <a:effectLst/>
                          <a:latin typeface="华文楷体" panose="02010600040101010101" pitchFamily="2" charset="-122"/>
                          <a:ea typeface="华文楷体" panose="02010600040101010101" pitchFamily="2" charset="-122"/>
                        </a:rPr>
                        <a:t>号、公告</a:t>
                      </a:r>
                      <a:r>
                        <a:rPr lang="en-US" altLang="zh-CN" sz="1500" u="none" strike="noStrike">
                          <a:effectLst/>
                          <a:latin typeface="华文楷体" panose="02010600040101010101" pitchFamily="2" charset="-122"/>
                          <a:ea typeface="华文楷体" panose="02010600040101010101" pitchFamily="2" charset="-122"/>
                        </a:rPr>
                        <a:t>2019</a:t>
                      </a:r>
                      <a:r>
                        <a:rPr lang="zh-CN" altLang="en-US" sz="1500" u="none" strike="noStrike">
                          <a:effectLst/>
                          <a:latin typeface="华文楷体" panose="02010600040101010101" pitchFamily="2" charset="-122"/>
                          <a:ea typeface="华文楷体" panose="02010600040101010101" pitchFamily="2" charset="-122"/>
                        </a:rPr>
                        <a:t>年第</a:t>
                      </a:r>
                      <a:r>
                        <a:rPr lang="en-US" altLang="zh-CN" sz="1500" u="none" strike="noStrike">
                          <a:effectLst/>
                          <a:latin typeface="华文楷体" panose="02010600040101010101" pitchFamily="2" charset="-122"/>
                          <a:ea typeface="华文楷体" panose="02010600040101010101" pitchFamily="2" charset="-122"/>
                        </a:rPr>
                        <a:t>66</a:t>
                      </a:r>
                      <a:r>
                        <a:rPr lang="zh-CN" altLang="en-US" sz="1500" u="none" strike="noStrike">
                          <a:effectLst/>
                          <a:latin typeface="华文楷体" panose="02010600040101010101" pitchFamily="2" charset="-122"/>
                          <a:ea typeface="华文楷体" panose="02010600040101010101" pitchFamily="2" charset="-122"/>
                        </a:rPr>
                        <a:t>号</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a:effectLst/>
                          <a:latin typeface="华文楷体" panose="02010600040101010101" pitchFamily="2" charset="-122"/>
                          <a:ea typeface="华文楷体" panose="02010600040101010101" pitchFamily="2" charset="-122"/>
                        </a:rPr>
                        <a:t>发布公告由原来的</a:t>
                      </a:r>
                      <a:r>
                        <a:rPr lang="en-US" altLang="zh-CN" sz="1500" u="none" strike="noStrike">
                          <a:effectLst/>
                          <a:latin typeface="华文楷体" panose="02010600040101010101" pitchFamily="2" charset="-122"/>
                          <a:ea typeface="华文楷体" panose="02010600040101010101" pitchFamily="2" charset="-122"/>
                        </a:rPr>
                        <a:t>6</a:t>
                      </a:r>
                      <a:r>
                        <a:rPr lang="zh-CN" altLang="en-US" sz="1500" u="none" strike="noStrike">
                          <a:effectLst/>
                          <a:latin typeface="华文楷体" panose="02010600040101010101" pitchFamily="2" charset="-122"/>
                          <a:ea typeface="华文楷体" panose="02010600040101010101" pitchFamily="2" charset="-122"/>
                        </a:rPr>
                        <a:t>行业</a:t>
                      </a:r>
                      <a:r>
                        <a:rPr lang="en-US" altLang="zh-CN" sz="1500" u="none" strike="noStrike">
                          <a:effectLst/>
                          <a:latin typeface="华文楷体" panose="02010600040101010101" pitchFamily="2" charset="-122"/>
                          <a:ea typeface="华文楷体" panose="02010600040101010101" pitchFamily="2" charset="-122"/>
                        </a:rPr>
                        <a:t>4</a:t>
                      </a:r>
                      <a:r>
                        <a:rPr lang="zh-CN" altLang="en-US" sz="1500" u="none" strike="noStrike">
                          <a:effectLst/>
                          <a:latin typeface="华文楷体" panose="02010600040101010101" pitchFamily="2" charset="-122"/>
                          <a:ea typeface="华文楷体" panose="02010600040101010101" pitchFamily="2" charset="-122"/>
                        </a:rPr>
                        <a:t>领域扩展到全部制造业</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r h="1097469">
                <a:tc>
                  <a:txBody>
                    <a:bodyPr/>
                    <a:lstStyle/>
                    <a:p>
                      <a:pPr algn="l" rtl="0" fontAlgn="ctr"/>
                      <a:r>
                        <a:rPr lang="zh-CN" altLang="en-US" sz="1500" u="none" strike="noStrike">
                          <a:effectLst/>
                          <a:latin typeface="华文楷体" panose="02010600040101010101" pitchFamily="2" charset="-122"/>
                          <a:ea typeface="华文楷体" panose="02010600040101010101" pitchFamily="2" charset="-122"/>
                        </a:rPr>
                        <a:t>技术转让、技术开发收入免征增值税和技术转让减免所得税优惠政策</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对单位和个人提供技术转让、技术开发和与之相关的技术咨询、技术服务，免征</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增值税</a:t>
                      </a:r>
                      <a:r>
                        <a:rPr lang="zh-CN" altLang="en-US" sz="1500" u="none" strike="noStrike" dirty="0">
                          <a:effectLst/>
                          <a:latin typeface="华文楷体" panose="02010600040101010101" pitchFamily="2" charset="-122"/>
                          <a:ea typeface="华文楷体" panose="02010600040101010101" pitchFamily="2" charset="-122"/>
                        </a:rPr>
                        <a:t>；居民企业技术转让所得不超过</a:t>
                      </a:r>
                      <a:r>
                        <a:rPr lang="en-US" altLang="zh-CN" sz="1500" b="1" u="none" strike="noStrike" dirty="0">
                          <a:solidFill>
                            <a:srgbClr val="FF0000"/>
                          </a:solidFill>
                          <a:effectLst/>
                          <a:latin typeface="华文楷体" panose="02010600040101010101" pitchFamily="2" charset="-122"/>
                          <a:ea typeface="华文楷体" panose="02010600040101010101" pitchFamily="2" charset="-122"/>
                        </a:rPr>
                        <a:t>500</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万元</a:t>
                      </a:r>
                      <a:r>
                        <a:rPr lang="zh-CN" altLang="en-US" sz="1500" u="none" strike="noStrike" dirty="0">
                          <a:effectLst/>
                          <a:latin typeface="华文楷体" panose="02010600040101010101" pitchFamily="2" charset="-122"/>
                          <a:ea typeface="华文楷体" panose="02010600040101010101" pitchFamily="2" charset="-122"/>
                        </a:rPr>
                        <a:t>的部分，免征企业所得税；超过</a:t>
                      </a:r>
                      <a:r>
                        <a:rPr lang="en-US" altLang="zh-CN" sz="1500" u="none" strike="noStrike" dirty="0">
                          <a:effectLst/>
                          <a:latin typeface="华文楷体" panose="02010600040101010101" pitchFamily="2" charset="-122"/>
                          <a:ea typeface="华文楷体" panose="02010600040101010101" pitchFamily="2" charset="-122"/>
                        </a:rPr>
                        <a:t>500</a:t>
                      </a:r>
                      <a:r>
                        <a:rPr lang="zh-CN" altLang="en-US" sz="1500" u="none" strike="noStrike" dirty="0">
                          <a:effectLst/>
                          <a:latin typeface="华文楷体" panose="02010600040101010101" pitchFamily="2" charset="-122"/>
                          <a:ea typeface="华文楷体" panose="02010600040101010101" pitchFamily="2" charset="-122"/>
                        </a:rPr>
                        <a:t>万元的部分，减半征收企业所得税</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u="none" strike="noStrike" dirty="0" smtClean="0">
                          <a:effectLst/>
                          <a:latin typeface="华文楷体" panose="02010600040101010101" pitchFamily="2" charset="-122"/>
                          <a:ea typeface="华文楷体" panose="02010600040101010101" pitchFamily="2" charset="-122"/>
                        </a:rPr>
                        <a:t>技术</a:t>
                      </a:r>
                      <a:r>
                        <a:rPr lang="zh-CN" altLang="en-US" sz="1500" u="none" strike="noStrike" dirty="0">
                          <a:effectLst/>
                          <a:latin typeface="华文楷体" panose="02010600040101010101" pitchFamily="2" charset="-122"/>
                          <a:ea typeface="华文楷体" panose="02010600040101010101" pitchFamily="2" charset="-122"/>
                        </a:rPr>
                        <a:t>转让等的</a:t>
                      </a:r>
                      <a:r>
                        <a:rPr lang="zh-CN" altLang="en-US" sz="1500" u="none" strike="noStrike" dirty="0" smtClean="0">
                          <a:effectLst/>
                          <a:latin typeface="华文楷体" panose="02010600040101010101" pitchFamily="2" charset="-122"/>
                          <a:ea typeface="华文楷体" panose="02010600040101010101" pitchFamily="2" charset="-122"/>
                        </a:rPr>
                        <a:t>纳税人及居民</a:t>
                      </a:r>
                      <a:r>
                        <a:rPr lang="zh-CN" altLang="en-US" sz="1500" u="none" strike="noStrike" dirty="0">
                          <a:effectLst/>
                          <a:latin typeface="华文楷体" panose="02010600040101010101" pitchFamily="2" charset="-122"/>
                          <a:ea typeface="华文楷体" panose="02010600040101010101" pitchFamily="2" charset="-122"/>
                        </a:rPr>
                        <a:t>企业</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fontAlgn="ctr"/>
                      <a:r>
                        <a:rPr lang="zh-CN" altLang="en-US" sz="1500" u="none" strike="noStrike" dirty="0">
                          <a:effectLst/>
                          <a:latin typeface="华文楷体" panose="02010600040101010101" pitchFamily="2" charset="-122"/>
                          <a:ea typeface="华文楷体" panose="02010600040101010101" pitchFamily="2" charset="-122"/>
                        </a:rPr>
                        <a:t>　</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财税</a:t>
                      </a:r>
                      <a:r>
                        <a:rPr lang="en-US" altLang="zh-CN" sz="1500" u="none" strike="noStrike" dirty="0">
                          <a:effectLst/>
                          <a:latin typeface="华文楷体" panose="02010600040101010101" pitchFamily="2" charset="-122"/>
                          <a:ea typeface="华文楷体" panose="02010600040101010101" pitchFamily="2" charset="-122"/>
                        </a:rPr>
                        <a:t>〔2016〕36</a:t>
                      </a:r>
                      <a:r>
                        <a:rPr lang="zh-CN" altLang="en-US" sz="1500" u="none" strike="noStrike" dirty="0">
                          <a:effectLst/>
                          <a:latin typeface="华文楷体" panose="02010600040101010101" pitchFamily="2" charset="-122"/>
                          <a:ea typeface="华文楷体" panose="02010600040101010101" pitchFamily="2" charset="-122"/>
                        </a:rPr>
                        <a:t>号</a:t>
                      </a:r>
                      <a:r>
                        <a:rPr lang="zh-CN" altLang="en-US" sz="1500" u="none" strike="noStrike" dirty="0" smtClean="0">
                          <a:effectLst/>
                          <a:latin typeface="华文楷体" panose="02010600040101010101" pitchFamily="2" charset="-122"/>
                          <a:ea typeface="华文楷体" panose="02010600040101010101" pitchFamily="2" charset="-122"/>
                        </a:rPr>
                        <a:t>；相关</a:t>
                      </a:r>
                      <a:r>
                        <a:rPr lang="zh-CN" altLang="en-US" sz="1500" u="none" strike="noStrike" dirty="0">
                          <a:effectLst/>
                          <a:latin typeface="华文楷体" panose="02010600040101010101" pitchFamily="2" charset="-122"/>
                          <a:ea typeface="华文楷体" panose="02010600040101010101" pitchFamily="2" charset="-122"/>
                        </a:rPr>
                        <a:t>技术转让所得减免企业所得税有关</a:t>
                      </a:r>
                      <a:r>
                        <a:rPr lang="zh-CN" altLang="en-US" sz="1500" u="none" strike="noStrike" dirty="0" smtClean="0">
                          <a:effectLst/>
                          <a:latin typeface="华文楷体" panose="02010600040101010101" pitchFamily="2" charset="-122"/>
                          <a:ea typeface="华文楷体" panose="02010600040101010101" pitchFamily="2" charset="-122"/>
                        </a:rPr>
                        <a:t>问题公告</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fontAlgn="ctr"/>
                      <a:r>
                        <a:rPr lang="zh-CN" altLang="en-US" sz="1500" u="none" strike="noStrike">
                          <a:effectLst/>
                          <a:latin typeface="华文楷体" panose="02010600040101010101" pitchFamily="2" charset="-122"/>
                          <a:ea typeface="华文楷体" panose="02010600040101010101" pitchFamily="2" charset="-122"/>
                        </a:rPr>
                        <a:t>　</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r h="920644">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科技创新进口税收政策</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对科学研究机构、技术开发机构等单位进口国内不能生产或性能不能满足需求的科学研究、科技开发用品，</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免征进口关税和进口环节增值税、消费税</a:t>
                      </a:r>
                      <a:r>
                        <a:rPr lang="zh-CN" altLang="en-US" sz="1500" u="none" strike="noStrike" dirty="0">
                          <a:effectLst/>
                          <a:latin typeface="华文楷体" panose="02010600040101010101" pitchFamily="2" charset="-122"/>
                          <a:ea typeface="华文楷体" panose="02010600040101010101" pitchFamily="2" charset="-122"/>
                        </a:rPr>
                        <a:t>（免税清单）</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u="none" strike="noStrike" dirty="0">
                          <a:effectLst/>
                          <a:latin typeface="华文楷体" panose="02010600040101010101" pitchFamily="2" charset="-122"/>
                          <a:ea typeface="华文楷体" panose="02010600040101010101" pitchFamily="2" charset="-122"/>
                        </a:rPr>
                        <a:t>各类</a:t>
                      </a:r>
                      <a:r>
                        <a:rPr lang="zh-CN" altLang="en-US" sz="1500" u="none" strike="noStrike" dirty="0" smtClean="0">
                          <a:effectLst/>
                          <a:latin typeface="华文楷体" panose="02010600040101010101" pitchFamily="2" charset="-122"/>
                          <a:ea typeface="华文楷体" panose="02010600040101010101" pitchFamily="2" charset="-122"/>
                        </a:rPr>
                        <a:t>院校、机构</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en-US" altLang="zh-CN" sz="1500" u="none" strike="noStrike" dirty="0">
                          <a:effectLst/>
                          <a:latin typeface="华文楷体" panose="02010600040101010101" pitchFamily="2" charset="-122"/>
                          <a:ea typeface="华文楷体" panose="02010600040101010101" pitchFamily="2" charset="-122"/>
                        </a:rPr>
                        <a:t>2016</a:t>
                      </a:r>
                      <a:r>
                        <a:rPr lang="zh-CN" altLang="en-US" sz="1500" u="none" strike="noStrike" dirty="0">
                          <a:effectLst/>
                          <a:latin typeface="华文楷体" panose="02010600040101010101" pitchFamily="2" charset="-122"/>
                          <a:ea typeface="华文楷体" panose="02010600040101010101" pitchFamily="2" charset="-122"/>
                        </a:rPr>
                        <a:t>年到</a:t>
                      </a:r>
                      <a:r>
                        <a:rPr lang="en-US" altLang="zh-CN" sz="1500" u="none" strike="noStrike" dirty="0">
                          <a:effectLst/>
                          <a:latin typeface="华文楷体" panose="02010600040101010101" pitchFamily="2" charset="-122"/>
                          <a:ea typeface="华文楷体" panose="02010600040101010101" pitchFamily="2" charset="-122"/>
                        </a:rPr>
                        <a:t>2020</a:t>
                      </a:r>
                      <a:r>
                        <a:rPr lang="zh-CN" altLang="en-US" sz="1500" u="none" strike="noStrike" dirty="0">
                          <a:effectLst/>
                          <a:latin typeface="华文楷体" panose="02010600040101010101" pitchFamily="2" charset="-122"/>
                          <a:ea typeface="华文楷体" panose="02010600040101010101" pitchFamily="2" charset="-122"/>
                        </a:rPr>
                        <a:t>年有效期</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财关税</a:t>
                      </a:r>
                      <a:r>
                        <a:rPr lang="en-US" altLang="zh-CN" sz="1500" u="none" strike="noStrike" dirty="0">
                          <a:effectLst/>
                          <a:latin typeface="华文楷体" panose="02010600040101010101" pitchFamily="2" charset="-122"/>
                          <a:ea typeface="华文楷体" panose="02010600040101010101" pitchFamily="2" charset="-122"/>
                        </a:rPr>
                        <a:t>〔2016〕70</a:t>
                      </a:r>
                      <a:r>
                        <a:rPr lang="zh-CN" altLang="en-US" sz="1500" u="none" strike="noStrike" dirty="0">
                          <a:effectLst/>
                          <a:latin typeface="华文楷体" panose="02010600040101010101" pitchFamily="2" charset="-122"/>
                          <a:ea typeface="华文楷体" panose="02010600040101010101" pitchFamily="2" charset="-122"/>
                        </a:rPr>
                        <a:t>号、财关税</a:t>
                      </a:r>
                      <a:r>
                        <a:rPr lang="en-US" altLang="zh-CN" sz="1500" u="none" strike="noStrike" dirty="0">
                          <a:effectLst/>
                          <a:latin typeface="华文楷体" panose="02010600040101010101" pitchFamily="2" charset="-122"/>
                          <a:ea typeface="华文楷体" panose="02010600040101010101" pitchFamily="2" charset="-122"/>
                        </a:rPr>
                        <a:t>〔2016〕72</a:t>
                      </a:r>
                      <a:r>
                        <a:rPr lang="zh-CN" altLang="en-US" sz="1500" u="none" strike="noStrike" dirty="0">
                          <a:effectLst/>
                          <a:latin typeface="华文楷体" panose="02010600040101010101" pitchFamily="2" charset="-122"/>
                          <a:ea typeface="华文楷体" panose="02010600040101010101" pitchFamily="2" charset="-122"/>
                        </a:rPr>
                        <a:t>号</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fontAlgn="ctr"/>
                      <a:r>
                        <a:rPr lang="zh-CN" altLang="en-US" sz="1500" u="none" strike="noStrike" dirty="0">
                          <a:effectLst/>
                          <a:latin typeface="华文楷体" panose="02010600040101010101" pitchFamily="2" charset="-122"/>
                          <a:ea typeface="华文楷体" panose="02010600040101010101" pitchFamily="2" charset="-122"/>
                        </a:rPr>
                        <a:t>　</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48485" y="1811020"/>
            <a:ext cx="9875520" cy="445643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计算所得税时，企业研发费用在按规定据实扣除的基础上，在</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2018</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年</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月</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日至</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2020</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年</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12</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月</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31</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日期间，再按照实际发生额的</a:t>
            </a:r>
            <a:r>
              <a:rPr lang="en-US" altLang="zh-CN"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75%</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在税前加计扣除（形成无形资产的，按照无形资产成本的</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175%</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在税前摊销）。</a:t>
            </a:r>
            <a:endPar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endParaRPr>
          </a:p>
          <a:p>
            <a:pPr marL="457200" indent="-457200" algn="l" rtl="0" fontAlgn="ctr">
              <a:buFont typeface="Arial" panose="020B0604020202020204" pitchFamily="34" charset="0"/>
              <a:buChar char="•"/>
            </a:pPr>
            <a:r>
              <a:rPr lang="zh-CN" altLang="en-US" sz="2800" dirty="0">
                <a:latin typeface="黑体" panose="02010609060101010101" pitchFamily="49" charset="-122"/>
                <a:ea typeface="黑体" panose="02010609060101010101" pitchFamily="49" charset="-122"/>
                <a:cs typeface="黑体" panose="02010609060101010101" pitchFamily="49" charset="-122"/>
              </a:rPr>
              <a:t>适用于所有企业。</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享受范围逐步扩大</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负面清单；费用计算口径逐步扩大</a:t>
            </a:r>
            <a:r>
              <a:rPr lang="zh-CN" altLang="en-US" sz="2800" dirty="0" smtClean="0">
                <a:effectLst/>
                <a:latin typeface="黑体" panose="02010609060101010101" pitchFamily="49" charset="-122"/>
                <a:ea typeface="黑体" panose="02010609060101010101" pitchFamily="49" charset="-122"/>
                <a:cs typeface="黑体" panose="02010609060101010101" pitchFamily="49" charset="-122"/>
                <a:sym typeface="+mn-ea"/>
              </a:rPr>
              <a:t>；申报由</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审批制到备案</a:t>
            </a:r>
            <a:r>
              <a:rPr lang="zh-CN" altLang="en-US" sz="2800" dirty="0" smtClean="0">
                <a:effectLst/>
                <a:latin typeface="黑体" panose="02010609060101010101" pitchFamily="49" charset="-122"/>
                <a:ea typeface="黑体" panose="02010609060101010101" pitchFamily="49" charset="-122"/>
                <a:cs typeface="黑体" panose="02010609060101010101" pitchFamily="49" charset="-122"/>
                <a:sym typeface="+mn-ea"/>
              </a:rPr>
              <a:t>制；有效期到</a:t>
            </a:r>
            <a:r>
              <a:rPr lang="en-US" altLang="zh-CN" sz="2800" dirty="0" smtClean="0">
                <a:effectLst/>
                <a:latin typeface="黑体" panose="02010609060101010101" pitchFamily="49" charset="-122"/>
                <a:ea typeface="黑体" panose="02010609060101010101" pitchFamily="49" charset="-122"/>
                <a:cs typeface="黑体" panose="02010609060101010101" pitchFamily="49" charset="-122"/>
                <a:sym typeface="+mn-ea"/>
              </a:rPr>
              <a:t>2020</a:t>
            </a:r>
            <a:r>
              <a:rPr lang="zh-CN" altLang="en-US" sz="2800" dirty="0" smtClean="0">
                <a:effectLst/>
                <a:latin typeface="黑体" panose="02010609060101010101" pitchFamily="49" charset="-122"/>
                <a:ea typeface="黑体" panose="02010609060101010101" pitchFamily="49" charset="-122"/>
                <a:cs typeface="黑体" panose="02010609060101010101" pitchFamily="49" charset="-122"/>
                <a:sym typeface="+mn-ea"/>
              </a:rPr>
              <a:t>年</a:t>
            </a:r>
            <a:endParaRPr lang="zh-CN" altLang="en-US" sz="2800" b="0" i="0" u="none" strike="noStrike" dirty="0" smtClean="0">
              <a:solidFill>
                <a:srgbClr val="000000"/>
              </a:solidFill>
              <a:effectLst/>
              <a:latin typeface="黑体" panose="02010609060101010101" pitchFamily="49" charset="-122"/>
              <a:ea typeface="黑体" panose="02010609060101010101" pitchFamily="49" charset="-122"/>
              <a:cs typeface="黑体" panose="02010609060101010101" pitchFamily="49" charset="-122"/>
              <a:sym typeface="+mn-ea"/>
            </a:endParaRPr>
          </a:p>
          <a:p>
            <a:pPr marL="457200" indent="-457200" algn="l" rtl="0" fontAlgn="ctr">
              <a:buFont typeface="Arial" panose="020B0604020202020204" pitchFamily="34" charset="0"/>
              <a:buChar char="•"/>
            </a:pP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研发费用加计扣除政策执行指引</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endParaRPr>
          </a:p>
          <a:p>
            <a:pPr marL="457200" indent="-457200" algn="l" rtl="0" fontAlgn="ctr">
              <a:buFont typeface="Arial" panose="020B0604020202020204" pitchFamily="34" charset="0"/>
              <a:buChar char="•"/>
            </a:pP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2018</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年发文扣除比例扩大到</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75%</a:t>
            </a:r>
            <a:endParaRPr lang="en-US" altLang="zh-CN" sz="2800" b="0" i="0" u="none" strike="noStrike">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endParaRPr lang="en-US" altLang="zh-CN" sz="2800" b="0" i="0" u="none" strike="noStrike" dirty="0">
              <a:solidFill>
                <a:srgbClr val="000000"/>
              </a:solidFill>
              <a:effectLst/>
              <a:latin typeface="华文楷体" panose="02010600040101010101" pitchFamily="2" charset="-122"/>
              <a:ea typeface="华文楷体" panose="02010600040101010101" pitchFamily="2" charset="-122"/>
            </a:endParaRPr>
          </a:p>
          <a:p>
            <a:pPr algn="l" rtl="0"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134235" y="1477010"/>
            <a:ext cx="6109970" cy="58293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企业研发费用加计扣除税收优惠政策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811020"/>
            <a:ext cx="9875520" cy="292290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高新技术企业，减按</a:t>
            </a:r>
            <a:r>
              <a:rPr lang="en-US" altLang="zh-CN"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15%</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的税率征收企业所得税</a:t>
            </a:r>
            <a:endParaRPr lang="zh-CN" altLang="en-US" sz="2800" b="0" i="0" u="none" strike="noStrike" dirty="0">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zh-CN" altLang="en-US" sz="2800" dirty="0" smtClean="0">
                <a:effectLst/>
                <a:latin typeface="黑体" panose="02010609060101010101" pitchFamily="49" charset="-122"/>
                <a:ea typeface="黑体" panose="02010609060101010101" pitchFamily="49" charset="-122"/>
                <a:cs typeface="黑体" panose="02010609060101010101" pitchFamily="49" charset="-122"/>
                <a:sym typeface="+mn-ea"/>
              </a:rPr>
              <a:t>国家高新技术企业经过认定</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2008</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年起，已延续</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10</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年；</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2016</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年放宽对中小企业的认定条件和支持的高技术领域</a:t>
            </a:r>
            <a:endParaRPr lang="zh-CN" altLang="en-US" sz="2800" b="0" i="0" u="none" strike="noStrike">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高新技术企业认定管理办法</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800" b="0" i="0" u="none" strike="noStrike">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endParaRPr lang="en-US" altLang="zh-CN" sz="2800" b="0" i="0" u="none" strike="noStrike" dirty="0">
              <a:solidFill>
                <a:srgbClr val="000000"/>
              </a:solidFill>
              <a:effectLst/>
              <a:latin typeface="华文楷体" panose="02010600040101010101" pitchFamily="2" charset="-122"/>
              <a:ea typeface="华文楷体" panose="02010600040101010101" pitchFamily="2" charset="-122"/>
            </a:endParaRPr>
          </a:p>
          <a:p>
            <a:pPr algn="l" rtl="0"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134235" y="1477010"/>
            <a:ext cx="5323205" cy="58293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高新技术企业所得税减免政策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237615"/>
            <a:ext cx="9875520" cy="556196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企业新购进的仪器设备，单位价值不超过</a:t>
            </a:r>
            <a:r>
              <a:rPr lang="en-US" altLang="zh-CN"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500</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万元的，允许</a:t>
            </a:r>
            <a:r>
              <a:rPr lang="zh-CN" altLang="en-US"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一次性</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计入当期成本费用在计算应纳税所得额时</a:t>
            </a:r>
            <a:r>
              <a:rPr lang="zh-CN" altLang="en-US"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扣除</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，不再分年度计算折旧；超过</a:t>
            </a:r>
            <a:r>
              <a:rPr lang="en-US" altLang="zh-CN"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500</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万的可</a:t>
            </a:r>
            <a:r>
              <a:rPr lang="zh-CN" altLang="en-US"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加速</a:t>
            </a:r>
            <a:r>
              <a:rPr lang="zh-CN" altLang="en-US" sz="2800" b="1" dirty="0" smtClean="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折旧</a:t>
            </a:r>
            <a:endParaRPr lang="zh-CN" altLang="en-US" sz="2800" b="1" dirty="0" smtClean="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endParaRPr>
          </a:p>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制造业企业针对</a:t>
            </a:r>
            <a:r>
              <a:rPr lang="zh-CN" altLang="en-US"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所有</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新购仪器设备，其他行业</a:t>
            </a:r>
            <a:r>
              <a:rPr lang="zh-CN" altLang="en-US" sz="2800" dirty="0" smtClean="0">
                <a:effectLst/>
                <a:latin typeface="黑体" panose="02010609060101010101" pitchFamily="49" charset="-122"/>
                <a:ea typeface="黑体" panose="02010609060101010101" pitchFamily="49" charset="-122"/>
                <a:cs typeface="黑体" panose="02010609060101010101" pitchFamily="49" charset="-122"/>
                <a:sym typeface="+mn-ea"/>
              </a:rPr>
              <a:t>企业针对</a:t>
            </a:r>
            <a:r>
              <a:rPr lang="zh-CN" altLang="en-US" sz="2800" b="1" dirty="0" smtClean="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用于</a:t>
            </a:r>
            <a:r>
              <a:rPr lang="zh-CN" altLang="en-US"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研发</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的新购仪器设备</a:t>
            </a:r>
            <a:endParaRPr lang="zh-CN" altLang="en-US" sz="2800" b="0" i="0" u="none" strike="noStrike" dirty="0">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制造业</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非制造业企业</a:t>
            </a:r>
            <a:endParaRPr lang="zh-CN" altLang="en-US" sz="2800" b="0" i="0" u="none" strike="noStrike" dirty="0">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固定资产加速折旧由最开始六个行业四个领域扩展到全部制造业；允许一次性扣除的条件也从</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100</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万提高到</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500</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万</a:t>
            </a:r>
            <a:endPar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endParaRPr>
          </a:p>
          <a:p>
            <a:pPr marL="457200" indent="-457200" algn="l" rtl="0" fontAlgn="ctr">
              <a:buFont typeface="Arial" panose="020B0604020202020204" pitchFamily="34" charset="0"/>
              <a:buChar char="•"/>
            </a:pP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财税</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〔2014〕75</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号、财税</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〔2015〕106</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号、财税</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〔2018〕54</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号、公告</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2019</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年第</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66</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号</a:t>
            </a:r>
            <a:endParaRPr lang="zh-CN" altLang="en-US" sz="2800" b="0" i="0" u="none" strike="noStrike">
              <a:solidFill>
                <a:srgbClr val="000000"/>
              </a:solidFill>
              <a:effectLst/>
              <a:latin typeface="华文楷体" panose="02010600040101010101" pitchFamily="2" charset="-122"/>
              <a:ea typeface="华文楷体" panose="02010600040101010101" pitchFamily="2" charset="-122"/>
            </a:endParaRPr>
          </a:p>
          <a:p>
            <a:pPr marL="457200" indent="-457200" algn="l" rtl="0" fontAlgn="ctr"/>
            <a:endParaRPr lang="en-US" altLang="zh-CN" sz="2800" b="0" i="0" u="none" strike="noStrike" dirty="0">
              <a:solidFill>
                <a:srgbClr val="000000"/>
              </a:solidFill>
              <a:effectLst/>
              <a:latin typeface="华文楷体" panose="02010600040101010101" pitchFamily="2" charset="-122"/>
              <a:ea typeface="华文楷体" panose="02010600040101010101" pitchFamily="2" charset="-122"/>
            </a:endParaRPr>
          </a:p>
          <a:p>
            <a:pPr algn="l" rtl="0"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134235" y="903605"/>
            <a:ext cx="738251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企业研发活动专用仪器设备加速折旧政策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624330"/>
            <a:ext cx="9875520" cy="359981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对单位和个人提供技术转让、技术开发和与之相关的技术咨询、技术服务，免征</a:t>
            </a:r>
            <a:r>
              <a:rPr lang="zh-CN" altLang="en-US" sz="2800" b="1" dirty="0">
                <a:solidFill>
                  <a:srgbClr val="FF0000"/>
                </a:solidFill>
                <a:effectLst/>
                <a:latin typeface="华文楷体" panose="02010600040101010101" pitchFamily="2" charset="-122"/>
                <a:ea typeface="华文楷体" panose="02010600040101010101" pitchFamily="2" charset="-122"/>
                <a:sym typeface="+mn-ea"/>
              </a:rPr>
              <a:t>增值税</a:t>
            </a:r>
            <a:r>
              <a:rPr lang="zh-CN" altLang="en-US" sz="2800" dirty="0">
                <a:effectLst/>
                <a:latin typeface="华文楷体" panose="02010600040101010101" pitchFamily="2" charset="-122"/>
                <a:ea typeface="华文楷体" panose="02010600040101010101" pitchFamily="2" charset="-122"/>
                <a:sym typeface="+mn-ea"/>
              </a:rPr>
              <a:t>；居民企业技术转让所得不超过</a:t>
            </a:r>
            <a:r>
              <a:rPr lang="en-US" altLang="zh-CN" sz="2800" b="1" dirty="0">
                <a:solidFill>
                  <a:srgbClr val="FF0000"/>
                </a:solidFill>
                <a:effectLst/>
                <a:latin typeface="华文楷体" panose="02010600040101010101" pitchFamily="2" charset="-122"/>
                <a:ea typeface="华文楷体" panose="02010600040101010101" pitchFamily="2" charset="-122"/>
                <a:sym typeface="+mn-ea"/>
              </a:rPr>
              <a:t>500</a:t>
            </a:r>
            <a:r>
              <a:rPr lang="zh-CN" altLang="en-US" sz="2800" b="1" dirty="0">
                <a:solidFill>
                  <a:srgbClr val="FF0000"/>
                </a:solidFill>
                <a:effectLst/>
                <a:latin typeface="华文楷体" panose="02010600040101010101" pitchFamily="2" charset="-122"/>
                <a:ea typeface="华文楷体" panose="02010600040101010101" pitchFamily="2" charset="-122"/>
                <a:sym typeface="+mn-ea"/>
              </a:rPr>
              <a:t>万元</a:t>
            </a:r>
            <a:r>
              <a:rPr lang="zh-CN" altLang="en-US" sz="2800" dirty="0">
                <a:effectLst/>
                <a:latin typeface="华文楷体" panose="02010600040101010101" pitchFamily="2" charset="-122"/>
                <a:ea typeface="华文楷体" panose="02010600040101010101" pitchFamily="2" charset="-122"/>
                <a:sym typeface="+mn-ea"/>
              </a:rPr>
              <a:t>的部分，免征企业所得税；超过</a:t>
            </a:r>
            <a:r>
              <a:rPr lang="en-US" altLang="zh-CN" sz="2800" dirty="0">
                <a:effectLst/>
                <a:latin typeface="华文楷体" panose="02010600040101010101" pitchFamily="2" charset="-122"/>
                <a:ea typeface="华文楷体" panose="02010600040101010101" pitchFamily="2" charset="-122"/>
                <a:sym typeface="+mn-ea"/>
              </a:rPr>
              <a:t>500</a:t>
            </a:r>
            <a:r>
              <a:rPr lang="zh-CN" altLang="en-US" sz="2800" dirty="0">
                <a:effectLst/>
                <a:latin typeface="华文楷体" panose="02010600040101010101" pitchFamily="2" charset="-122"/>
                <a:ea typeface="华文楷体" panose="02010600040101010101" pitchFamily="2" charset="-122"/>
                <a:sym typeface="+mn-ea"/>
              </a:rPr>
              <a:t>万元的部分，减半征收企业所得税</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rtl="0" fontAlgn="ctr">
              <a:buFont typeface="Arial" panose="020B0604020202020204" pitchFamily="34" charset="0"/>
              <a:buChar char="•"/>
            </a:pPr>
            <a:r>
              <a:rPr lang="zh-CN" altLang="en-US" sz="2800" dirty="0" smtClean="0">
                <a:effectLst/>
                <a:latin typeface="华文楷体" panose="02010600040101010101" pitchFamily="2" charset="-122"/>
                <a:ea typeface="华文楷体" panose="02010600040101010101" pitchFamily="2" charset="-122"/>
                <a:sym typeface="+mn-ea"/>
              </a:rPr>
              <a:t>技术</a:t>
            </a:r>
            <a:r>
              <a:rPr lang="zh-CN" altLang="en-US" sz="2800" dirty="0">
                <a:effectLst/>
                <a:latin typeface="华文楷体" panose="02010600040101010101" pitchFamily="2" charset="-122"/>
                <a:ea typeface="华文楷体" panose="02010600040101010101" pitchFamily="2" charset="-122"/>
                <a:sym typeface="+mn-ea"/>
              </a:rPr>
              <a:t>转让等的</a:t>
            </a:r>
            <a:r>
              <a:rPr lang="zh-CN" altLang="en-US" sz="2800" dirty="0" smtClean="0">
                <a:effectLst/>
                <a:latin typeface="华文楷体" panose="02010600040101010101" pitchFamily="2" charset="-122"/>
                <a:ea typeface="华文楷体" panose="02010600040101010101" pitchFamily="2" charset="-122"/>
                <a:sym typeface="+mn-ea"/>
              </a:rPr>
              <a:t>纳税人及居民</a:t>
            </a:r>
            <a:r>
              <a:rPr lang="zh-CN" altLang="en-US" sz="2800" dirty="0">
                <a:effectLst/>
                <a:latin typeface="华文楷体" panose="02010600040101010101" pitchFamily="2" charset="-122"/>
                <a:ea typeface="华文楷体" panose="02010600040101010101" pitchFamily="2" charset="-122"/>
                <a:sym typeface="+mn-ea"/>
              </a:rPr>
              <a:t>企业</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财税</a:t>
            </a:r>
            <a:r>
              <a:rPr lang="en-US" altLang="zh-CN" sz="2800" dirty="0">
                <a:effectLst/>
                <a:latin typeface="华文楷体" panose="02010600040101010101" pitchFamily="2" charset="-122"/>
                <a:ea typeface="华文楷体" panose="02010600040101010101" pitchFamily="2" charset="-122"/>
                <a:sym typeface="+mn-ea"/>
              </a:rPr>
              <a:t>〔2016〕36</a:t>
            </a:r>
            <a:r>
              <a:rPr lang="zh-CN" altLang="en-US" sz="2800" dirty="0">
                <a:effectLst/>
                <a:latin typeface="华文楷体" panose="02010600040101010101" pitchFamily="2" charset="-122"/>
                <a:ea typeface="华文楷体" panose="02010600040101010101" pitchFamily="2" charset="-122"/>
                <a:sym typeface="+mn-ea"/>
              </a:rPr>
              <a:t>号</a:t>
            </a:r>
            <a:r>
              <a:rPr lang="zh-CN" altLang="en-US" sz="2800" dirty="0" smtClean="0">
                <a:effectLst/>
                <a:latin typeface="华文楷体" panose="02010600040101010101" pitchFamily="2" charset="-122"/>
                <a:ea typeface="华文楷体" panose="02010600040101010101" pitchFamily="2" charset="-122"/>
                <a:sym typeface="+mn-ea"/>
              </a:rPr>
              <a:t>；相关</a:t>
            </a:r>
            <a:r>
              <a:rPr lang="zh-CN" altLang="en-US" sz="2800" dirty="0">
                <a:effectLst/>
                <a:latin typeface="华文楷体" panose="02010600040101010101" pitchFamily="2" charset="-122"/>
                <a:ea typeface="华文楷体" panose="02010600040101010101" pitchFamily="2" charset="-122"/>
                <a:sym typeface="+mn-ea"/>
              </a:rPr>
              <a:t>技术转让所得减免企业所得税有关</a:t>
            </a:r>
            <a:r>
              <a:rPr lang="zh-CN" altLang="en-US" sz="2800" dirty="0" smtClean="0">
                <a:effectLst/>
                <a:latin typeface="华文楷体" panose="02010600040101010101" pitchFamily="2" charset="-122"/>
                <a:ea typeface="华文楷体" panose="02010600040101010101" pitchFamily="2" charset="-122"/>
                <a:sym typeface="+mn-ea"/>
              </a:rPr>
              <a:t>问题公告</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09140" y="1303655"/>
            <a:ext cx="960882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技术转让、技术开发收入免增值税和技术转让减免所得税</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624330"/>
            <a:ext cx="9875520" cy="322643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对科学研究机构、技术开发机构等单位进口国内不能生产或性能不能满足需求的科学研究、科技开发用品，</a:t>
            </a:r>
            <a:r>
              <a:rPr lang="zh-CN" altLang="en-US" sz="2800" b="1" dirty="0">
                <a:solidFill>
                  <a:srgbClr val="FF0000"/>
                </a:solidFill>
                <a:effectLst/>
                <a:latin typeface="华文楷体" panose="02010600040101010101" pitchFamily="2" charset="-122"/>
                <a:ea typeface="华文楷体" panose="02010600040101010101" pitchFamily="2" charset="-122"/>
                <a:sym typeface="+mn-ea"/>
              </a:rPr>
              <a:t>免征进口关税和进口环节增值税、消费税</a:t>
            </a:r>
            <a:r>
              <a:rPr lang="zh-CN" altLang="en-US" sz="2800" dirty="0">
                <a:effectLst/>
                <a:latin typeface="华文楷体" panose="02010600040101010101" pitchFamily="2" charset="-122"/>
                <a:ea typeface="华文楷体" panose="02010600040101010101" pitchFamily="2" charset="-122"/>
                <a:sym typeface="+mn-ea"/>
              </a:rPr>
              <a:t>（免税清单）</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各类</a:t>
            </a:r>
            <a:r>
              <a:rPr lang="zh-CN" altLang="en-US" sz="2800" dirty="0" smtClean="0">
                <a:effectLst/>
                <a:latin typeface="华文楷体" panose="02010600040101010101" pitchFamily="2" charset="-122"/>
                <a:ea typeface="华文楷体" panose="02010600040101010101" pitchFamily="2" charset="-122"/>
                <a:sym typeface="+mn-ea"/>
              </a:rPr>
              <a:t>院校、机构</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rtl="0" fontAlgn="ctr">
              <a:buFont typeface="Arial" panose="020B0604020202020204" pitchFamily="34" charset="0"/>
              <a:buChar char="•"/>
            </a:pPr>
            <a:r>
              <a:rPr lang="en-US" altLang="zh-CN" sz="2800" dirty="0">
                <a:effectLst/>
                <a:latin typeface="华文楷体" panose="02010600040101010101" pitchFamily="2" charset="-122"/>
                <a:ea typeface="华文楷体" panose="02010600040101010101" pitchFamily="2" charset="-122"/>
                <a:sym typeface="+mn-ea"/>
              </a:rPr>
              <a:t>2016</a:t>
            </a:r>
            <a:r>
              <a:rPr lang="zh-CN" altLang="en-US" sz="2800" dirty="0">
                <a:effectLst/>
                <a:latin typeface="华文楷体" panose="02010600040101010101" pitchFamily="2" charset="-122"/>
                <a:ea typeface="华文楷体" panose="02010600040101010101" pitchFamily="2" charset="-122"/>
                <a:sym typeface="+mn-ea"/>
              </a:rPr>
              <a:t>年到</a:t>
            </a:r>
            <a:r>
              <a:rPr lang="en-US" altLang="zh-CN" sz="2800" dirty="0">
                <a:effectLst/>
                <a:latin typeface="华文楷体" panose="02010600040101010101" pitchFamily="2" charset="-122"/>
                <a:ea typeface="华文楷体" panose="02010600040101010101" pitchFamily="2" charset="-122"/>
                <a:sym typeface="+mn-ea"/>
              </a:rPr>
              <a:t>2020</a:t>
            </a:r>
            <a:r>
              <a:rPr lang="zh-CN" altLang="en-US" sz="2800" dirty="0">
                <a:effectLst/>
                <a:latin typeface="华文楷体" panose="02010600040101010101" pitchFamily="2" charset="-122"/>
                <a:ea typeface="华文楷体" panose="02010600040101010101" pitchFamily="2" charset="-122"/>
                <a:sym typeface="+mn-ea"/>
              </a:rPr>
              <a:t>年有效期</a:t>
            </a:r>
            <a:endParaRPr lang="zh-CN" altLang="en-US" sz="2800" dirty="0">
              <a:effectLst/>
              <a:latin typeface="华文楷体" panose="02010600040101010101" pitchFamily="2" charset="-122"/>
              <a:ea typeface="华文楷体" panose="02010600040101010101" pitchFamily="2" charset="-122"/>
              <a:sym typeface="+mn-ea"/>
            </a:endParaRPr>
          </a:p>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财关税</a:t>
            </a:r>
            <a:r>
              <a:rPr lang="en-US" altLang="zh-CN" sz="2800" dirty="0">
                <a:effectLst/>
                <a:latin typeface="华文楷体" panose="02010600040101010101" pitchFamily="2" charset="-122"/>
                <a:ea typeface="华文楷体" panose="02010600040101010101" pitchFamily="2" charset="-122"/>
                <a:sym typeface="+mn-ea"/>
              </a:rPr>
              <a:t>〔2016〕70</a:t>
            </a:r>
            <a:r>
              <a:rPr lang="zh-CN" altLang="en-US" sz="2800" dirty="0">
                <a:effectLst/>
                <a:latin typeface="华文楷体" panose="02010600040101010101" pitchFamily="2" charset="-122"/>
                <a:ea typeface="华文楷体" panose="02010600040101010101" pitchFamily="2" charset="-122"/>
                <a:sym typeface="+mn-ea"/>
              </a:rPr>
              <a:t>号、财关税</a:t>
            </a:r>
            <a:r>
              <a:rPr lang="en-US" altLang="zh-CN" sz="2800" dirty="0">
                <a:effectLst/>
                <a:latin typeface="华文楷体" panose="02010600040101010101" pitchFamily="2" charset="-122"/>
                <a:ea typeface="华文楷体" panose="02010600040101010101" pitchFamily="2" charset="-122"/>
                <a:sym typeface="+mn-ea"/>
              </a:rPr>
              <a:t>〔2016〕72</a:t>
            </a:r>
            <a:r>
              <a:rPr lang="zh-CN" altLang="en-US" sz="2800" dirty="0">
                <a:effectLst/>
                <a:latin typeface="华文楷体" panose="02010600040101010101" pitchFamily="2" charset="-122"/>
                <a:ea typeface="华文楷体" panose="02010600040101010101" pitchFamily="2" charset="-122"/>
                <a:sym typeface="+mn-ea"/>
              </a:rPr>
              <a:t>号</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rtl="0"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09140" y="1303655"/>
            <a:ext cx="416306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科技创新进口税收政策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灯片编号占位符 1"/>
          <p:cNvSpPr>
            <a:spLocks noGrp="1"/>
          </p:cNvSpPr>
          <p:nvPr>
            <p:ph type="sldNum" sz="quarter" idx="12"/>
          </p:nvPr>
        </p:nvSpPr>
        <p:spPr>
          <a:xfrm>
            <a:off x="9652000" y="6425328"/>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17B424B4-BF6C-4380-94BE-09FB9C23B8FE}" type="slidenum">
              <a:rPr kumimoji="0" lang="zh-CN" altLang="en-US" sz="1400" smtClean="0"/>
            </a:fld>
            <a:endParaRPr kumimoji="0" lang="en-US" altLang="zh-CN" sz="1400" dirty="0" smtClean="0"/>
          </a:p>
        </p:txBody>
      </p:sp>
      <p:sp>
        <p:nvSpPr>
          <p:cNvPr id="12" name="Rectangle 7"/>
          <p:cNvSpPr>
            <a:spLocks noChangeArrowheads="1"/>
          </p:cNvSpPr>
          <p:nvPr/>
        </p:nvSpPr>
        <p:spPr bwMode="auto">
          <a:xfrm>
            <a:off x="1967548" y="813054"/>
            <a:ext cx="9855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1.1 </a:t>
            </a:r>
            <a:r>
              <a:rPr lang="zh-CN" altLang="en-US" b="1" dirty="0" smtClean="0">
                <a:latin typeface="黑体" panose="02010609060101010101" pitchFamily="49" charset="-122"/>
                <a:ea typeface="黑体" panose="02010609060101010101" pitchFamily="49" charset="-122"/>
              </a:rPr>
              <a:t>上报时间</a:t>
            </a:r>
            <a:endParaRPr lang="zh-CN" altLang="en-US" b="1" dirty="0" smtClean="0">
              <a:latin typeface="黑体" panose="02010609060101010101" pitchFamily="49" charset="-122"/>
              <a:ea typeface="黑体" panose="02010609060101010101" pitchFamily="49" charset="-122"/>
            </a:endParaRPr>
          </a:p>
        </p:txBody>
      </p:sp>
      <p:sp>
        <p:nvSpPr>
          <p:cNvPr id="3" name="内容占位符 2"/>
          <p:cNvSpPr>
            <a:spLocks noGrp="1"/>
          </p:cNvSpPr>
          <p:nvPr>
            <p:ph idx="1"/>
          </p:nvPr>
        </p:nvSpPr>
        <p:spPr>
          <a:xfrm>
            <a:off x="1774825" y="1734820"/>
            <a:ext cx="9855200" cy="4114800"/>
          </a:xfrm>
        </p:spPr>
        <p:txBody>
          <a:bodyPr>
            <a:normAutofit/>
          </a:bodyPr>
          <a:p>
            <a:r>
              <a:rPr lang="zh-CN" altLang="en-US" dirty="0" smtClean="0">
                <a:latin typeface="黑体" panose="02010609060101010101" pitchFamily="49" charset="-122"/>
                <a:ea typeface="黑体" panose="02010609060101010101" pitchFamily="49" charset="-122"/>
                <a:cs typeface="黑体" panose="02010609060101010101" pitchFamily="49" charset="-122"/>
              </a:rPr>
              <a:t>调查</a:t>
            </a:r>
            <a:r>
              <a:rPr lang="zh-CN" altLang="en-US" dirty="0">
                <a:latin typeface="黑体" panose="02010609060101010101" pitchFamily="49" charset="-122"/>
                <a:ea typeface="黑体" panose="02010609060101010101" pitchFamily="49" charset="-122"/>
                <a:cs typeface="黑体" panose="02010609060101010101" pitchFamily="49" charset="-122"/>
              </a:rPr>
              <a:t>标准时点为</a:t>
            </a:r>
            <a:r>
              <a:rPr lang="en-US" altLang="zh-CN" dirty="0" smtClean="0">
                <a:latin typeface="黑体" panose="02010609060101010101" pitchFamily="49" charset="-122"/>
                <a:ea typeface="黑体" panose="02010609060101010101" pitchFamily="49" charset="-122"/>
                <a:cs typeface="黑体" panose="02010609060101010101" pitchFamily="49" charset="-122"/>
              </a:rPr>
              <a:t>2019</a:t>
            </a:r>
            <a:r>
              <a:rPr lang="zh-CN" altLang="en-US" dirty="0" smtClean="0">
                <a:latin typeface="黑体" panose="02010609060101010101" pitchFamily="49" charset="-122"/>
                <a:ea typeface="黑体" panose="02010609060101010101" pitchFamily="49" charset="-122"/>
                <a:cs typeface="黑体" panose="02010609060101010101" pitchFamily="49" charset="-122"/>
              </a:rPr>
              <a:t>年</a:t>
            </a:r>
            <a:r>
              <a:rPr lang="en-US" altLang="zh-CN" dirty="0">
                <a:latin typeface="黑体" panose="02010609060101010101" pitchFamily="49" charset="-122"/>
                <a:ea typeface="黑体" panose="02010609060101010101" pitchFamily="49" charset="-122"/>
                <a:cs typeface="黑体" panose="02010609060101010101" pitchFamily="49" charset="-122"/>
              </a:rPr>
              <a:t>12</a:t>
            </a:r>
            <a:r>
              <a:rPr lang="zh-CN" altLang="en-US" dirty="0">
                <a:latin typeface="黑体" panose="02010609060101010101" pitchFamily="49" charset="-122"/>
                <a:ea typeface="黑体" panose="02010609060101010101" pitchFamily="49" charset="-122"/>
                <a:cs typeface="黑体" panose="02010609060101010101" pitchFamily="49" charset="-122"/>
              </a:rPr>
              <a:t>月</a:t>
            </a:r>
            <a:r>
              <a:rPr lang="en-US" altLang="zh-CN" dirty="0">
                <a:latin typeface="黑体" panose="02010609060101010101" pitchFamily="49" charset="-122"/>
                <a:ea typeface="黑体" panose="02010609060101010101" pitchFamily="49" charset="-122"/>
                <a:cs typeface="黑体" panose="02010609060101010101" pitchFamily="49" charset="-122"/>
              </a:rPr>
              <a:t>31</a:t>
            </a:r>
            <a:r>
              <a:rPr lang="zh-CN" altLang="en-US" dirty="0">
                <a:latin typeface="黑体" panose="02010609060101010101" pitchFamily="49" charset="-122"/>
                <a:ea typeface="黑体" panose="02010609060101010101" pitchFamily="49" charset="-122"/>
                <a:cs typeface="黑体" panose="02010609060101010101" pitchFamily="49" charset="-122"/>
              </a:rPr>
              <a:t>日，时期资料为</a:t>
            </a:r>
            <a:r>
              <a:rPr lang="en-US" altLang="zh-CN" dirty="0" smtClean="0">
                <a:latin typeface="黑体" panose="02010609060101010101" pitchFamily="49" charset="-122"/>
                <a:ea typeface="黑体" panose="02010609060101010101" pitchFamily="49" charset="-122"/>
                <a:cs typeface="黑体" panose="02010609060101010101" pitchFamily="49" charset="-122"/>
              </a:rPr>
              <a:t>2019</a:t>
            </a:r>
            <a:r>
              <a:rPr lang="zh-CN" altLang="en-US" dirty="0" smtClean="0">
                <a:latin typeface="黑体" panose="02010609060101010101" pitchFamily="49" charset="-122"/>
                <a:ea typeface="黑体" panose="02010609060101010101" pitchFamily="49" charset="-122"/>
                <a:cs typeface="黑体" panose="02010609060101010101" pitchFamily="49" charset="-122"/>
              </a:rPr>
              <a:t>年度。</a:t>
            </a:r>
            <a:endParaRPr lang="en-US" altLang="zh-CN" dirty="0" smtClean="0">
              <a:latin typeface="黑体" panose="02010609060101010101" pitchFamily="49" charset="-122"/>
              <a:ea typeface="黑体" panose="02010609060101010101" pitchFamily="49" charset="-122"/>
              <a:cs typeface="黑体" panose="02010609060101010101" pitchFamily="49" charset="-122"/>
            </a:endParaRPr>
          </a:p>
          <a:p>
            <a:r>
              <a:rPr lang="en-US" altLang="zh-CN" dirty="0" smtClean="0">
                <a:latin typeface="黑体" panose="02010609060101010101" pitchFamily="49" charset="-122"/>
                <a:ea typeface="黑体" panose="02010609060101010101" pitchFamily="49" charset="-122"/>
                <a:cs typeface="黑体" panose="02010609060101010101" pitchFamily="49" charset="-122"/>
              </a:rPr>
              <a:t>2020</a:t>
            </a:r>
            <a:r>
              <a:rPr lang="zh-CN" altLang="en-US" dirty="0" smtClean="0">
                <a:latin typeface="黑体" panose="02010609060101010101" pitchFamily="49" charset="-122"/>
                <a:ea typeface="黑体" panose="02010609060101010101" pitchFamily="49" charset="-122"/>
                <a:cs typeface="黑体" panose="02010609060101010101" pitchFamily="49" charset="-122"/>
              </a:rPr>
              <a:t>年</a:t>
            </a:r>
            <a:r>
              <a:rPr lang="en-US" altLang="zh-CN" dirty="0">
                <a:latin typeface="黑体" panose="02010609060101010101" pitchFamily="49" charset="-122"/>
                <a:ea typeface="黑体" panose="02010609060101010101" pitchFamily="49" charset="-122"/>
                <a:cs typeface="黑体" panose="02010609060101010101" pitchFamily="49" charset="-122"/>
              </a:rPr>
              <a:t>1</a:t>
            </a:r>
            <a:r>
              <a:rPr lang="zh-CN" altLang="en-US" dirty="0">
                <a:latin typeface="黑体" panose="02010609060101010101" pitchFamily="49" charset="-122"/>
                <a:ea typeface="黑体" panose="02010609060101010101" pitchFamily="49" charset="-122"/>
                <a:cs typeface="黑体" panose="02010609060101010101" pitchFamily="49" charset="-122"/>
              </a:rPr>
              <a:t>月</a:t>
            </a:r>
            <a:r>
              <a:rPr lang="en-US" altLang="zh-CN" dirty="0">
                <a:latin typeface="黑体" panose="02010609060101010101" pitchFamily="49" charset="-122"/>
                <a:ea typeface="黑体" panose="02010609060101010101" pitchFamily="49" charset="-122"/>
                <a:cs typeface="黑体" panose="02010609060101010101" pitchFamily="49" charset="-122"/>
              </a:rPr>
              <a:t>20</a:t>
            </a:r>
            <a:r>
              <a:rPr lang="zh-CN" altLang="en-US" dirty="0">
                <a:latin typeface="黑体" panose="02010609060101010101" pitchFamily="49" charset="-122"/>
                <a:ea typeface="黑体" panose="02010609060101010101" pitchFamily="49" charset="-122"/>
                <a:cs typeface="黑体" panose="02010609060101010101" pitchFamily="49" charset="-122"/>
              </a:rPr>
              <a:t>日</a:t>
            </a:r>
            <a:r>
              <a:rPr lang="en-US" altLang="zh-CN" dirty="0">
                <a:latin typeface="黑体" panose="02010609060101010101" pitchFamily="49" charset="-122"/>
                <a:ea typeface="黑体" panose="02010609060101010101" pitchFamily="49" charset="-122"/>
                <a:cs typeface="黑体" panose="02010609060101010101" pitchFamily="49" charset="-122"/>
              </a:rPr>
              <a:t>0</a:t>
            </a:r>
            <a:r>
              <a:rPr lang="zh-CN" altLang="en-US" dirty="0">
                <a:latin typeface="黑体" panose="02010609060101010101" pitchFamily="49" charset="-122"/>
                <a:ea typeface="黑体" panose="02010609060101010101" pitchFamily="49" charset="-122"/>
                <a:cs typeface="黑体" panose="02010609060101010101" pitchFamily="49" charset="-122"/>
              </a:rPr>
              <a:t>时，网报平台企业端开</a:t>
            </a:r>
            <a:r>
              <a:rPr lang="zh-CN" altLang="en-US" dirty="0" smtClean="0">
                <a:latin typeface="黑体" panose="02010609060101010101" pitchFamily="49" charset="-122"/>
                <a:ea typeface="黑体" panose="02010609060101010101" pitchFamily="49" charset="-122"/>
                <a:cs typeface="黑体" panose="02010609060101010101" pitchFamily="49" charset="-122"/>
              </a:rPr>
              <a:t>网。</a:t>
            </a:r>
            <a:endParaRPr lang="zh-CN" altLang="en-US" dirty="0">
              <a:latin typeface="黑体" panose="02010609060101010101" pitchFamily="49" charset="-122"/>
              <a:ea typeface="黑体" panose="02010609060101010101" pitchFamily="49" charset="-122"/>
              <a:cs typeface="黑体" panose="02010609060101010101" pitchFamily="49" charset="-122"/>
            </a:endParaRPr>
          </a:p>
          <a:p>
            <a:r>
              <a:rPr lang="en-US" altLang="zh-CN" dirty="0" smtClean="0">
                <a:latin typeface="黑体" panose="02010609060101010101" pitchFamily="49" charset="-122"/>
                <a:ea typeface="黑体" panose="02010609060101010101" pitchFamily="49" charset="-122"/>
                <a:cs typeface="黑体" panose="02010609060101010101" pitchFamily="49" charset="-122"/>
              </a:rPr>
              <a:t>2020</a:t>
            </a:r>
            <a:r>
              <a:rPr lang="zh-CN" altLang="en-US" dirty="0" smtClean="0">
                <a:latin typeface="黑体" panose="02010609060101010101" pitchFamily="49" charset="-122"/>
                <a:ea typeface="黑体" panose="02010609060101010101" pitchFamily="49" charset="-122"/>
                <a:cs typeface="黑体" panose="02010609060101010101" pitchFamily="49" charset="-122"/>
              </a:rPr>
              <a:t>年</a:t>
            </a:r>
            <a:r>
              <a:rPr lang="en-US" altLang="zh-CN" dirty="0">
                <a:latin typeface="黑体" panose="02010609060101010101" pitchFamily="49" charset="-122"/>
                <a:ea typeface="黑体" panose="02010609060101010101" pitchFamily="49" charset="-122"/>
                <a:cs typeface="黑体" panose="02010609060101010101" pitchFamily="49" charset="-122"/>
              </a:rPr>
              <a:t>3</a:t>
            </a:r>
            <a:r>
              <a:rPr lang="zh-CN" altLang="en-US" dirty="0">
                <a:latin typeface="黑体" panose="02010609060101010101" pitchFamily="49" charset="-122"/>
                <a:ea typeface="黑体" panose="02010609060101010101" pitchFamily="49" charset="-122"/>
                <a:cs typeface="黑体" panose="02010609060101010101" pitchFamily="49" charset="-122"/>
              </a:rPr>
              <a:t>月</a:t>
            </a:r>
            <a:r>
              <a:rPr lang="en-US" altLang="zh-CN" dirty="0">
                <a:latin typeface="黑体" panose="02010609060101010101" pitchFamily="49" charset="-122"/>
                <a:ea typeface="黑体" panose="02010609060101010101" pitchFamily="49" charset="-122"/>
                <a:cs typeface="黑体" panose="02010609060101010101" pitchFamily="49" charset="-122"/>
              </a:rPr>
              <a:t>10</a:t>
            </a:r>
            <a:r>
              <a:rPr lang="zh-CN" altLang="en-US" dirty="0">
                <a:latin typeface="黑体" panose="02010609060101010101" pitchFamily="49" charset="-122"/>
                <a:ea typeface="黑体" panose="02010609060101010101" pitchFamily="49" charset="-122"/>
                <a:cs typeface="黑体" panose="02010609060101010101" pitchFamily="49" charset="-122"/>
              </a:rPr>
              <a:t>日</a:t>
            </a:r>
            <a:r>
              <a:rPr lang="en-US" altLang="zh-CN" dirty="0">
                <a:latin typeface="黑体" panose="02010609060101010101" pitchFamily="49" charset="-122"/>
                <a:ea typeface="黑体" panose="02010609060101010101" pitchFamily="49" charset="-122"/>
                <a:cs typeface="黑体" panose="02010609060101010101" pitchFamily="49" charset="-122"/>
              </a:rPr>
              <a:t>24</a:t>
            </a:r>
            <a:r>
              <a:rPr lang="zh-CN" altLang="en-US" dirty="0">
                <a:latin typeface="黑体" panose="02010609060101010101" pitchFamily="49" charset="-122"/>
                <a:ea typeface="黑体" panose="02010609060101010101" pitchFamily="49" charset="-122"/>
                <a:cs typeface="黑体" panose="02010609060101010101" pitchFamily="49" charset="-122"/>
              </a:rPr>
              <a:t>时，网报平台企业</a:t>
            </a:r>
            <a:r>
              <a:rPr lang="zh-CN" altLang="en-US" dirty="0" smtClean="0">
                <a:latin typeface="黑体" panose="02010609060101010101" pitchFamily="49" charset="-122"/>
                <a:ea typeface="黑体" panose="02010609060101010101" pitchFamily="49" charset="-122"/>
                <a:cs typeface="黑体" panose="02010609060101010101" pitchFamily="49" charset="-122"/>
              </a:rPr>
              <a:t>端关网。</a:t>
            </a:r>
            <a:endParaRPr lang="zh-CN" altLang="en-US"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8DDCB8D4-1E9A-4385-8D9A-1537D2F8808A}" type="slidenum">
              <a:rPr lang="zh-CN" altLang="en-US" smtClean="0"/>
            </a:fld>
            <a:endParaRPr lang="en-US" altLang="zh-CN"/>
          </a:p>
        </p:txBody>
      </p:sp>
      <p:sp>
        <p:nvSpPr>
          <p:cNvPr id="6" name="文本框 5"/>
          <p:cNvSpPr txBox="1"/>
          <p:nvPr/>
        </p:nvSpPr>
        <p:spPr>
          <a:xfrm>
            <a:off x="5094514" y="0"/>
            <a:ext cx="3336967" cy="461665"/>
          </a:xfrm>
          <a:prstGeom prst="rect">
            <a:avLst/>
          </a:prstGeom>
          <a:noFill/>
        </p:spPr>
        <p:txBody>
          <a:bodyPr wrap="square" rtlCol="0">
            <a:spAutoFit/>
          </a:bodyPr>
          <a:lstStyle/>
          <a:p>
            <a:r>
              <a:rPr lang="zh-CN" altLang="en-US" sz="2400" dirty="0" smtClean="0">
                <a:latin typeface="黑体" panose="02010609060101010101" pitchFamily="49" charset="-122"/>
                <a:ea typeface="黑体" panose="02010609060101010101" pitchFamily="49" charset="-122"/>
              </a:rPr>
              <a:t>其他创新支持政策</a:t>
            </a:r>
            <a:endParaRPr lang="zh-CN" altLang="en-US" sz="2400" dirty="0">
              <a:latin typeface="黑体" panose="02010609060101010101" pitchFamily="49" charset="-122"/>
              <a:ea typeface="黑体" panose="02010609060101010101" pitchFamily="49" charset="-122"/>
            </a:endParaRPr>
          </a:p>
        </p:txBody>
      </p:sp>
      <p:graphicFrame>
        <p:nvGraphicFramePr>
          <p:cNvPr id="3" name="表格 2"/>
          <p:cNvGraphicFramePr>
            <a:graphicFrameLocks noGrp="1"/>
          </p:cNvGraphicFramePr>
          <p:nvPr>
            <p:custDataLst>
              <p:tags r:id="rId1"/>
            </p:custDataLst>
          </p:nvPr>
        </p:nvGraphicFramePr>
        <p:xfrm>
          <a:off x="1413165" y="461667"/>
          <a:ext cx="10778835" cy="6247891"/>
        </p:xfrm>
        <a:graphic>
          <a:graphicData uri="http://schemas.openxmlformats.org/drawingml/2006/table">
            <a:tbl>
              <a:tblPr>
                <a:tableStyleId>{5C22544A-7EE6-4342-B048-85BDC9FD1C3A}</a:tableStyleId>
              </a:tblPr>
              <a:tblGrid>
                <a:gridCol w="1668145"/>
                <a:gridCol w="6240821"/>
                <a:gridCol w="2869869"/>
              </a:tblGrid>
              <a:tr h="325479">
                <a:tc>
                  <a:txBody>
                    <a:bodyPr/>
                    <a:lstStyle/>
                    <a:p>
                      <a:pPr algn="ctr" fontAlgn="ctr"/>
                      <a:r>
                        <a:rPr lang="zh-CN" altLang="en-US" sz="1600" b="1" u="none" strike="noStrike" dirty="0" smtClean="0">
                          <a:effectLst/>
                          <a:latin typeface="华文楷体" panose="02010600040101010101" pitchFamily="2" charset="-122"/>
                          <a:ea typeface="华文楷体" panose="02010600040101010101" pitchFamily="2" charset="-122"/>
                        </a:rPr>
                        <a:t>名 称</a:t>
                      </a:r>
                      <a:endParaRPr lang="zh-CN" altLang="en-US" sz="1600" b="1"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ctr" fontAlgn="ctr"/>
                      <a:r>
                        <a:rPr lang="zh-CN" altLang="en-US" sz="1600" b="1" u="none" strike="noStrike" dirty="0">
                          <a:effectLst/>
                          <a:latin typeface="华文楷体" panose="02010600040101010101" pitchFamily="2" charset="-122"/>
                          <a:ea typeface="华文楷体" panose="02010600040101010101" pitchFamily="2" charset="-122"/>
                        </a:rPr>
                        <a:t>内容涵盖</a:t>
                      </a:r>
                      <a:endParaRPr lang="zh-CN" altLang="en-US" sz="1600" b="1"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ctr" fontAlgn="ctr"/>
                      <a:r>
                        <a:rPr lang="en-US" altLang="zh-CN" sz="1600" b="1" u="none" strike="noStrike" dirty="0">
                          <a:effectLst/>
                          <a:latin typeface="华文楷体" panose="02010600040101010101" pitchFamily="2" charset="-122"/>
                          <a:ea typeface="华文楷体" panose="02010600040101010101" pitchFamily="2" charset="-122"/>
                        </a:rPr>
                        <a:t>2019</a:t>
                      </a:r>
                      <a:r>
                        <a:rPr lang="zh-CN" altLang="en-US" sz="1600" b="1" u="none" strike="noStrike" dirty="0">
                          <a:effectLst/>
                          <a:latin typeface="华文楷体" panose="02010600040101010101" pitchFamily="2" charset="-122"/>
                          <a:ea typeface="华文楷体" panose="02010600040101010101" pitchFamily="2" charset="-122"/>
                        </a:rPr>
                        <a:t>年主要变化</a:t>
                      </a:r>
                      <a:endParaRPr lang="zh-CN" altLang="en-US" sz="1600" b="1"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956506">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鼓励企业吸引和培养人才的相关政策</a:t>
                      </a: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包括支持企业吸引、培养和留住创新人才的政策，符合条件的人才可申办城市入户政策，引进海外优秀人才的政策，激励自主创新的人才评价和奖励制度、鼓励科研人员兼职等，如中办、国办</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关于实行以增加知识价值为导向分配政策的若干意见</a:t>
                      </a:r>
                      <a:r>
                        <a:rPr lang="en-US" altLang="zh-CN" sz="1600" u="none" strike="noStrike" dirty="0">
                          <a:effectLst/>
                          <a:latin typeface="华文楷体" panose="02010600040101010101" pitchFamily="2" charset="-122"/>
                          <a:ea typeface="华文楷体" panose="02010600040101010101" pitchFamily="2" charset="-122"/>
                        </a:rPr>
                        <a:t>》</a:t>
                      </a:r>
                      <a:endParaRPr lang="en-US" altLang="zh-CN"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1431133">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金融支持相关政策 </a:t>
                      </a:r>
                      <a:endParaRPr lang="zh-CN" altLang="en-US"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包括相关的政策性金融贷款、商业性金融贷款、金融服务、创业风险投资、资本市场、保险服务、外汇管理等政策对自主创新的支持等，如银监会</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支持国家重大科技项目政策性金融政策实施细则</a:t>
                      </a:r>
                      <a:r>
                        <a:rPr lang="en-US" altLang="zh-CN" sz="1600" u="none" strike="noStrike" dirty="0" smtClean="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关于商业银行改善和加强对高新技术企业金融服务的指导意见</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；发展改革委等五部委</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关于加强中小企业信用担保体系建设的意见</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，财政部、国家税务总局</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关于实施小微企业普惠性税收减免政策的通知</a:t>
                      </a:r>
                      <a:r>
                        <a:rPr lang="en-US" altLang="zh-CN" sz="1600" u="none" strike="noStrike" dirty="0">
                          <a:effectLst/>
                          <a:latin typeface="华文楷体" panose="02010600040101010101" pitchFamily="2" charset="-122"/>
                          <a:ea typeface="华文楷体" panose="02010600040101010101" pitchFamily="2" charset="-122"/>
                        </a:rPr>
                        <a:t>》</a:t>
                      </a:r>
                      <a:endParaRPr lang="en-US" altLang="zh-CN"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增加并强调</a:t>
                      </a:r>
                      <a:r>
                        <a:rPr lang="en-US" altLang="zh-CN" sz="1600" u="none" strike="noStrike">
                          <a:effectLst/>
                          <a:latin typeface="华文楷体" panose="02010600040101010101" pitchFamily="2" charset="-122"/>
                          <a:ea typeface="华文楷体" panose="02010600040101010101" pitchFamily="2" charset="-122"/>
                        </a:rPr>
                        <a:t>《</a:t>
                      </a:r>
                      <a:r>
                        <a:rPr lang="zh-CN" altLang="en-US" sz="1600" u="none" strike="noStrike">
                          <a:effectLst/>
                          <a:latin typeface="华文楷体" panose="02010600040101010101" pitchFamily="2" charset="-122"/>
                          <a:ea typeface="华文楷体" panose="02010600040101010101" pitchFamily="2" charset="-122"/>
                        </a:rPr>
                        <a:t>关于实施小微企业普惠性税收减免政策的通知</a:t>
                      </a:r>
                      <a:r>
                        <a:rPr lang="en-US" altLang="zh-CN" sz="1600" u="none" strike="noStrike">
                          <a:effectLst/>
                          <a:latin typeface="华文楷体" panose="02010600040101010101" pitchFamily="2" charset="-122"/>
                          <a:ea typeface="华文楷体" panose="02010600040101010101" pitchFamily="2" charset="-122"/>
                        </a:rPr>
                        <a:t>》</a:t>
                      </a:r>
                      <a:endParaRPr lang="en-US" altLang="zh-CN"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956506">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创造和保护知识产权的相关政策</a:t>
                      </a:r>
                      <a:endParaRPr lang="zh-CN" altLang="en-US"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包括对企业申请专利等知识产权保护措施采取补贴、奖励政策，规范知识产权管理，加强对知识产权的法律保护等，如科技部等四部委</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科技计划支持重要技术标准研究与应用的实施细则</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；科技部、财政部</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关于国家科研计划项目研究成果知识产权管理的若干规定</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等</a:t>
                      </a: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endParaRPr lang="zh-CN" altLang="en-US"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956506">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优先发展产业的支持政策</a:t>
                      </a:r>
                      <a:endParaRPr lang="zh-CN" altLang="en-US"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包括鼓励引导发展具有一定技术基础和发展潜力的优势产业、限制低技术产业准入的政策等。如：</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国务院关于加快培育和发展战略性新兴产业的决定</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和</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国务院关于印发进一步鼓励软件产业和集成电路产业发展若干政策的通知</a:t>
                      </a:r>
                      <a:r>
                        <a:rPr lang="en-US" altLang="zh-CN" sz="1600" u="none" strike="noStrike" dirty="0">
                          <a:effectLst/>
                          <a:latin typeface="华文楷体" panose="02010600040101010101" pitchFamily="2" charset="-122"/>
                          <a:ea typeface="华文楷体" panose="02010600040101010101" pitchFamily="2" charset="-122"/>
                        </a:rPr>
                        <a:t>》</a:t>
                      </a:r>
                      <a:endParaRPr lang="en-US" altLang="zh-CN"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增加</a:t>
                      </a:r>
                      <a:r>
                        <a:rPr lang="en-US" altLang="zh-CN" sz="1600" u="none" strike="noStrike">
                          <a:effectLst/>
                          <a:latin typeface="华文楷体" panose="02010600040101010101" pitchFamily="2" charset="-122"/>
                          <a:ea typeface="华文楷体" panose="02010600040101010101" pitchFamily="2" charset="-122"/>
                        </a:rPr>
                        <a:t>《</a:t>
                      </a:r>
                      <a:r>
                        <a:rPr lang="zh-CN" altLang="en-US" sz="1600" u="none" strike="noStrike">
                          <a:effectLst/>
                          <a:latin typeface="华文楷体" panose="02010600040101010101" pitchFamily="2" charset="-122"/>
                          <a:ea typeface="华文楷体" panose="02010600040101010101" pitchFamily="2" charset="-122"/>
                        </a:rPr>
                        <a:t>国务院关于印发进一步鼓励软件产业和集成电路产业发展若干政策的通知</a:t>
                      </a:r>
                      <a:r>
                        <a:rPr lang="en-US" altLang="zh-CN" sz="1600" u="none" strike="noStrike">
                          <a:effectLst/>
                          <a:latin typeface="华文楷体" panose="02010600040101010101" pitchFamily="2" charset="-122"/>
                          <a:ea typeface="华文楷体" panose="02010600040101010101" pitchFamily="2" charset="-122"/>
                        </a:rPr>
                        <a:t>》</a:t>
                      </a:r>
                      <a:endParaRPr lang="en-US" altLang="zh-CN"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956506">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促进科技成果转化的相关政策</a:t>
                      </a:r>
                      <a:endParaRPr lang="zh-CN" altLang="en-US"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包括技术转让所得减免企业所得税政策，国有科技型企业股权和分红激励政策，技术入股税收优惠政策，创业投资企业抵扣应纳税所得额政策等</a:t>
                      </a: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增加财政部、税务总局、科技部</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关于科技人员取得职务科技成果转化现金奖励有关个人所得税政策的通知</a:t>
                      </a:r>
                      <a:r>
                        <a:rPr lang="en-US" altLang="zh-CN" sz="1600" u="none" strike="noStrike" dirty="0">
                          <a:effectLst/>
                          <a:latin typeface="华文楷体" panose="02010600040101010101" pitchFamily="2" charset="-122"/>
                          <a:ea typeface="华文楷体" panose="02010600040101010101" pitchFamily="2" charset="-122"/>
                        </a:rPr>
                        <a:t>》</a:t>
                      </a:r>
                      <a:endParaRPr lang="en-US" altLang="zh-CN"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520672">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关于推进大众创业万众</a:t>
                      </a:r>
                      <a:r>
                        <a:rPr lang="zh-CN" altLang="en-US" sz="1600" u="none" strike="noStrike" dirty="0" smtClean="0">
                          <a:effectLst/>
                          <a:latin typeface="华文楷体" panose="02010600040101010101" pitchFamily="2" charset="-122"/>
                          <a:ea typeface="华文楷体" panose="02010600040101010101" pitchFamily="2" charset="-122"/>
                        </a:rPr>
                        <a:t>创新各项</a:t>
                      </a:r>
                      <a:r>
                        <a:rPr lang="zh-CN" altLang="en-US" sz="1600" u="none" strike="noStrike" dirty="0">
                          <a:effectLst/>
                          <a:latin typeface="华文楷体" panose="02010600040101010101" pitchFamily="2" charset="-122"/>
                          <a:ea typeface="华文楷体" panose="02010600040101010101" pitchFamily="2" charset="-122"/>
                        </a:rPr>
                        <a:t>政策</a:t>
                      </a: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主要指国务院和各地方政府、有关部门针对鼓励大众创业、万众创新所出台的一系列相关政策。</a:t>
                      </a: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增加</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关于推动创新创业高质量发展打造“双创”升级版的意见</a:t>
                      </a:r>
                      <a:r>
                        <a:rPr lang="en-US" altLang="zh-CN" sz="1600" u="none" strike="noStrike" dirty="0">
                          <a:effectLst/>
                          <a:latin typeface="华文楷体" panose="02010600040101010101" pitchFamily="2" charset="-122"/>
                          <a:ea typeface="华文楷体" panose="02010600040101010101" pitchFamily="2" charset="-122"/>
                        </a:rPr>
                        <a:t>》</a:t>
                      </a:r>
                      <a:endParaRPr lang="en-US" altLang="zh-CN"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624330"/>
            <a:ext cx="9875520" cy="278447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包括支持企业吸引、培养和留住创新人才的政策，符合条件的人才可申办城市入户政策，引进海外优秀人才的政策，激励自主创新的人才评价和奖励制度、鼓励科研人员兼职等，如中办、国办</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关于实行以增加知识价值为导向分配政策的若干意见</a:t>
            </a:r>
            <a:r>
              <a:rPr lang="en-US" altLang="zh-CN" sz="2800" dirty="0">
                <a:effectLst/>
                <a:latin typeface="华文楷体" panose="02010600040101010101" pitchFamily="2" charset="-122"/>
                <a:ea typeface="华文楷体" panose="02010600040101010101" pitchFamily="2" charset="-122"/>
                <a:sym typeface="+mn-ea"/>
              </a:rPr>
              <a:t>》</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09140" y="1303655"/>
            <a:ext cx="653669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鼓励企业吸引和培养人才的相关政策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624330"/>
            <a:ext cx="9875520" cy="398716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包括相关的政策性金融贷款、商业性金融贷款、金融服务、创业风险投资、资本市场、保险服务、外汇管理等政策对自主创新的支持等，如银监会</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支持国家重大科技项目政策性金融政策实施细则</a:t>
            </a:r>
            <a:r>
              <a:rPr lang="en-US" altLang="zh-CN" sz="2800" dirty="0" smtClean="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关于商业银行改善和加强对高新技术企业金融服务的指导意见</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；发展改革委等五部委</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关于加强中小企业信用担保体系建设的意见</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，财政部、国家税务总局</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关于实施小微企业普惠性税收减免政策的通知</a:t>
            </a:r>
            <a:r>
              <a:rPr lang="en-US" altLang="zh-CN" sz="2800" dirty="0">
                <a:effectLst/>
                <a:latin typeface="华文楷体" panose="02010600040101010101" pitchFamily="2" charset="-122"/>
                <a:ea typeface="华文楷体" panose="02010600040101010101" pitchFamily="2" charset="-122"/>
                <a:sym typeface="+mn-ea"/>
              </a:rPr>
              <a:t>》</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1995805" y="1303655"/>
            <a:ext cx="3828415"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sym typeface="+mn-ea"/>
              </a:rPr>
              <a:t>金融支持相关政策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624330"/>
            <a:ext cx="9875520" cy="289496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包括对企业申请专利等知识产权保护措施采取补贴、奖励政策，规范知识产权管理，加强对知识产权的法律保护等，如科技部等四部委</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科技计划支持重要技术标准研究与应用的实施细则</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；科技部、财政部</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关于国家科研计划项目研究成果知识产权管理的若干规定</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等</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65020" y="1344930"/>
            <a:ext cx="5417185"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创造和保护知识产权的相关政策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594485"/>
            <a:ext cx="9875520" cy="366903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包括鼓励引导发展具有一定技术基础和发展潜力的优势产业、限制低技术产业准入的政策等。如：</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国务院关于加快培育和发展战略性新兴产业的决定</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和</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国务院关于印发进一步鼓励软件产业和集成电路产业发展若干政策的通知</a:t>
            </a:r>
            <a:r>
              <a:rPr lang="en-US" altLang="zh-CN" sz="2800" dirty="0">
                <a:effectLst/>
                <a:latin typeface="华文楷体" panose="02010600040101010101" pitchFamily="2" charset="-122"/>
                <a:ea typeface="华文楷体" panose="02010600040101010101" pitchFamily="2" charset="-122"/>
                <a:sym typeface="+mn-ea"/>
              </a:rPr>
              <a:t>》</a:t>
            </a:r>
            <a:endParaRPr lang="en-US" altLang="zh-CN" sz="2800" dirty="0">
              <a:effectLst/>
              <a:latin typeface="华文楷体" panose="02010600040101010101" pitchFamily="2" charset="-122"/>
              <a:ea typeface="华文楷体" panose="02010600040101010101" pitchFamily="2" charset="-122"/>
              <a:sym typeface="+mn-ea"/>
            </a:endParaRPr>
          </a:p>
          <a:p>
            <a:pPr marL="457200" indent="-457200" algn="l" fontAlgn="ctr">
              <a:buFont typeface="Arial" panose="020B0604020202020204" pitchFamily="34" charset="0"/>
              <a:buChar char="•"/>
            </a:pPr>
            <a:r>
              <a:rPr lang="zh-CN" altLang="en-US" sz="2800">
                <a:effectLst/>
                <a:latin typeface="华文楷体" panose="02010600040101010101" pitchFamily="2" charset="-122"/>
                <a:ea typeface="华文楷体" panose="02010600040101010101" pitchFamily="2" charset="-122"/>
                <a:sym typeface="+mn-ea"/>
              </a:rPr>
              <a:t>增加</a:t>
            </a:r>
            <a:r>
              <a:rPr lang="en-US" altLang="zh-CN" sz="2800">
                <a:effectLst/>
                <a:latin typeface="华文楷体" panose="02010600040101010101" pitchFamily="2" charset="-122"/>
                <a:ea typeface="华文楷体" panose="02010600040101010101" pitchFamily="2" charset="-122"/>
                <a:sym typeface="+mn-ea"/>
              </a:rPr>
              <a:t>《</a:t>
            </a:r>
            <a:r>
              <a:rPr lang="zh-CN" altLang="en-US" sz="2800">
                <a:effectLst/>
                <a:latin typeface="华文楷体" panose="02010600040101010101" pitchFamily="2" charset="-122"/>
                <a:ea typeface="华文楷体" panose="02010600040101010101" pitchFamily="2" charset="-122"/>
                <a:sym typeface="+mn-ea"/>
              </a:rPr>
              <a:t>国务院关于印发进一步鼓励软件产业和集成电路产业发展若干政策的通知</a:t>
            </a:r>
            <a:r>
              <a:rPr lang="en-US" altLang="zh-CN" sz="2800">
                <a:effectLst/>
                <a:latin typeface="华文楷体" panose="02010600040101010101" pitchFamily="2" charset="-122"/>
                <a:ea typeface="华文楷体" panose="02010600040101010101" pitchFamily="2" charset="-122"/>
                <a:sym typeface="+mn-ea"/>
              </a:rPr>
              <a:t>》</a:t>
            </a:r>
            <a:endParaRPr lang="en-US" altLang="zh-CN" sz="2800" b="0" i="0" u="none" strike="noStrike">
              <a:solidFill>
                <a:srgbClr val="000000"/>
              </a:solidFill>
              <a:effectLst/>
              <a:latin typeface="华文楷体" panose="02010600040101010101" pitchFamily="2" charset="-122"/>
              <a:ea typeface="华文楷体" panose="02010600040101010101" pitchFamily="2" charset="-122"/>
            </a:endParaRPr>
          </a:p>
          <a:p>
            <a:pPr marL="457200" indent="-457200" algn="l"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65020" y="1344930"/>
            <a:ext cx="487807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优先发展产业的支持政策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77695" y="1624330"/>
            <a:ext cx="9875520" cy="27025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包括技术转让所得减免企业所得税政策，国有科技型企业股权和分红激励政策，技术入股税收优惠政策，创业投资企业抵扣应纳税所得额政策等</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增加财政部、税务总局、科技部</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关于科技人员取得职务科技成果转化现金奖励有关个人所得税政策的通知</a:t>
            </a:r>
            <a:r>
              <a:rPr lang="en-US" altLang="zh-CN" sz="2800" dirty="0">
                <a:effectLst/>
                <a:latin typeface="华文楷体" panose="02010600040101010101" pitchFamily="2" charset="-122"/>
                <a:ea typeface="华文楷体" panose="02010600040101010101" pitchFamily="2" charset="-122"/>
                <a:sym typeface="+mn-ea"/>
              </a:rPr>
              <a:t>》</a:t>
            </a:r>
            <a:endParaRPr lang="en-US" altLang="zh-CN"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65020" y="1344930"/>
            <a:ext cx="487807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促进科技成果转化等相关政策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48485" y="1624330"/>
            <a:ext cx="9875520" cy="221869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主要指国务院和各地方政府、有关部门针对鼓励大众创业、万众创新所出台的一系列相关政策</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增加</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关于推动创新创业高质量发展打造“双创”升级版的意见</a:t>
            </a:r>
            <a:endParaRPr lang="en-US" altLang="zh-CN"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65020" y="1344930"/>
            <a:ext cx="740664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关于推进大众创业万众创新的各项政策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Line 4"/>
          <p:cNvSpPr>
            <a:spLocks noChangeShapeType="1"/>
          </p:cNvSpPr>
          <p:nvPr/>
        </p:nvSpPr>
        <p:spPr bwMode="auto">
          <a:xfrm flipV="1">
            <a:off x="2939370" y="2204563"/>
            <a:ext cx="5838825" cy="9525"/>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2696482" y="2107726"/>
            <a:ext cx="182563" cy="182562"/>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49" name="Text Box 8"/>
          <p:cNvSpPr txBox="1">
            <a:spLocks noChangeArrowheads="1"/>
          </p:cNvSpPr>
          <p:nvPr/>
        </p:nvSpPr>
        <p:spPr bwMode="auto">
          <a:xfrm>
            <a:off x="3028950" y="1292225"/>
            <a:ext cx="6490335"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三</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其他需要说明的几个问题</a:t>
            </a:r>
            <a:endParaRPr lang="zh-CN" altLang="en-US" sz="3600" dirty="0">
              <a:solidFill>
                <a:srgbClr val="000000"/>
              </a:solidFill>
              <a:latin typeface="黑体" panose="02010609060101010101" pitchFamily="49" charset="-122"/>
              <a:ea typeface="黑体" panose="02010609060101010101" pitchFamily="49" charset="-122"/>
            </a:endParaRPr>
          </a:p>
        </p:txBody>
      </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dirty="0" smtClean="0"/>
          </a:p>
        </p:txBody>
      </p:sp>
      <p:sp>
        <p:nvSpPr>
          <p:cNvPr id="4" name="文本框 3"/>
          <p:cNvSpPr txBox="1"/>
          <p:nvPr/>
        </p:nvSpPr>
        <p:spPr>
          <a:xfrm>
            <a:off x="3197575" y="2463894"/>
            <a:ext cx="5580620" cy="3784600"/>
          </a:xfrm>
          <a:prstGeom prst="rect">
            <a:avLst/>
          </a:prstGeom>
          <a:noFill/>
        </p:spPr>
        <p:txBody>
          <a:bodyPr wrap="square" rtlCol="0">
            <a:spAutoFit/>
          </a:bodyPr>
          <a:lstStyle/>
          <a:p>
            <a:pPr>
              <a:lnSpc>
                <a:spcPct val="150000"/>
              </a:lnSpc>
            </a:pPr>
            <a:r>
              <a:rPr lang="en-US" altLang="zh-CN" sz="2400" dirty="0" smtClean="0">
                <a:latin typeface="黑体" panose="02010609060101010101" pitchFamily="49" charset="-122"/>
                <a:ea typeface="黑体" panose="02010609060101010101" pitchFamily="49" charset="-122"/>
              </a:rPr>
              <a:t>1.1  </a:t>
            </a:r>
            <a:r>
              <a:rPr lang="zh-CN" altLang="en-US" sz="2400" dirty="0" smtClean="0">
                <a:latin typeface="黑体" panose="02010609060101010101" pitchFamily="49" charset="-122"/>
                <a:ea typeface="黑体" panose="02010609060101010101" pitchFamily="49" charset="-122"/>
              </a:rPr>
              <a:t>创新的判断</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1.2  </a:t>
            </a:r>
            <a:r>
              <a:rPr lang="zh-CN" altLang="en-US" sz="2400" dirty="0" smtClean="0">
                <a:latin typeface="黑体" panose="02010609060101010101" pitchFamily="49" charset="-122"/>
                <a:ea typeface="黑体" panose="02010609060101010101" pitchFamily="49" charset="-122"/>
              </a:rPr>
              <a:t>法人在地原则</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1.3  </a:t>
            </a:r>
            <a:r>
              <a:rPr lang="zh-CN" altLang="en-US" sz="2400" dirty="0" smtClean="0">
                <a:latin typeface="黑体" panose="02010609060101010101" pitchFamily="49" charset="-122"/>
                <a:ea typeface="黑体" panose="02010609060101010101" pitchFamily="49" charset="-122"/>
              </a:rPr>
              <a:t>产品创新</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1.4  </a:t>
            </a:r>
            <a:r>
              <a:rPr lang="zh-CN" altLang="en-US" sz="2400" dirty="0" smtClean="0">
                <a:latin typeface="黑体" panose="02010609060101010101" pitchFamily="49" charset="-122"/>
                <a:ea typeface="黑体" panose="02010609060101010101" pitchFamily="49" charset="-122"/>
              </a:rPr>
              <a:t>新产品</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1.5  </a:t>
            </a:r>
            <a:r>
              <a:rPr lang="zh-CN" altLang="en-US" sz="2400" dirty="0">
                <a:latin typeface="黑体" panose="02010609060101010101" pitchFamily="49" charset="-122"/>
                <a:ea typeface="黑体" panose="02010609060101010101" pitchFamily="49" charset="-122"/>
                <a:sym typeface="+mn-ea"/>
              </a:rPr>
              <a:t>新颖度类别的含义</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1.6  </a:t>
            </a:r>
            <a:r>
              <a:rPr lang="zh-CN" altLang="en-US" sz="2400" dirty="0">
                <a:latin typeface="黑体" panose="02010609060101010101" pitchFamily="49" charset="-122"/>
                <a:ea typeface="黑体" panose="02010609060101010101" pitchFamily="49" charset="-122"/>
                <a:sym typeface="+mn-ea"/>
              </a:rPr>
              <a:t>服务业企业的产品（服务）创新</a:t>
            </a:r>
            <a:endParaRPr lang="en-US" altLang="zh-CN" sz="2400" dirty="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灯片编号占位符 1"/>
          <p:cNvSpPr>
            <a:spLocks noGrp="1"/>
          </p:cNvSpPr>
          <p:nvPr>
            <p:ph type="sldNum" sz="quarter" idx="12"/>
          </p:nvPr>
        </p:nvSpPr>
        <p:spPr>
          <a:xfrm>
            <a:off x="9652000" y="519625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789FACA7-BFD1-4B0C-8C66-B6A58A97F5F1}" type="slidenum">
              <a:rPr kumimoji="0" lang="zh-CN" altLang="en-US" sz="1400" smtClean="0"/>
            </a:fld>
            <a:endParaRPr kumimoji="0" lang="en-US" altLang="zh-CN" sz="1400" smtClean="0"/>
          </a:p>
        </p:txBody>
      </p:sp>
      <p:sp>
        <p:nvSpPr>
          <p:cNvPr id="7" name="任意多边形 6"/>
          <p:cNvSpPr/>
          <p:nvPr/>
        </p:nvSpPr>
        <p:spPr>
          <a:xfrm>
            <a:off x="1848485" y="1423670"/>
            <a:ext cx="9875520" cy="293497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cs typeface="黑体" panose="02010609060101010101" pitchFamily="49" charset="-122"/>
              </a:rPr>
              <a:t> </a:t>
            </a:r>
            <a:r>
              <a:rPr lang="zh-CN" altLang="zh-CN" sz="2800" dirty="0">
                <a:latin typeface="黑体" panose="02010609060101010101" pitchFamily="49" charset="-122"/>
                <a:ea typeface="黑体" panose="02010609060101010101" pitchFamily="49" charset="-122"/>
                <a:cs typeface="黑体" panose="02010609060101010101" pitchFamily="49" charset="-122"/>
                <a:sym typeface="+mn-ea"/>
              </a:rPr>
              <a:t>有多种营业活动的企业应根据全部营业活动的情况填报，创新及相关情况并不局限在企业主营活动上。</a:t>
            </a:r>
            <a:endParaRPr lang="zh-CN" altLang="zh-CN" sz="2800" dirty="0">
              <a:latin typeface="黑体" panose="02010609060101010101" pitchFamily="49" charset="-122"/>
              <a:ea typeface="黑体" panose="02010609060101010101" pitchFamily="49" charset="-122"/>
              <a:cs typeface="黑体" panose="02010609060101010101" pitchFamily="49" charset="-122"/>
            </a:endParaRPr>
          </a:p>
          <a:p>
            <a:pPr marL="71755" indent="-71755">
              <a:buFont typeface="Arial" panose="020B0604020202020204" pitchFamily="34" charset="0"/>
              <a:buChar char="•"/>
              <a:defRPr/>
            </a:pPr>
            <a:r>
              <a:rPr lang="zh-CN" altLang="zh-CN" sz="2800" dirty="0">
                <a:latin typeface="黑体" panose="02010609060101010101" pitchFamily="49" charset="-122"/>
                <a:ea typeface="黑体" panose="02010609060101010101" pitchFamily="49" charset="-122"/>
                <a:cs typeface="黑体" panose="02010609060101010101" pitchFamily="49" charset="-122"/>
                <a:sym typeface="+mn-ea"/>
              </a:rPr>
              <a:t> 相应地，对各种创新及相关情况的判断，都是从整个企业而言出发的，只要企业的众多产品或活动中有一项符合，即可判断为“是”，而不用考虑其他不符合要求的情况。</a:t>
            </a:r>
            <a:endParaRPr lang="en-US" altLang="zh-CN" sz="2800" dirty="0">
              <a:latin typeface="黑体" panose="02010609060101010101" pitchFamily="49" charset="-122"/>
              <a:ea typeface="黑体" panose="02010609060101010101" pitchFamily="49" charset="-122"/>
              <a:cs typeface="黑体" panose="02010609060101010101" pitchFamily="49" charset="-122"/>
            </a:endParaRPr>
          </a:p>
        </p:txBody>
      </p:sp>
      <p:sp>
        <p:nvSpPr>
          <p:cNvPr id="9" name="任意多边形 8"/>
          <p:cNvSpPr/>
          <p:nvPr/>
        </p:nvSpPr>
        <p:spPr>
          <a:xfrm>
            <a:off x="2300605" y="1172845"/>
            <a:ext cx="251523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创新的判断</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灯片编号占位符 1"/>
          <p:cNvSpPr>
            <a:spLocks noGrp="1"/>
          </p:cNvSpPr>
          <p:nvPr>
            <p:ph type="sldNum" sz="quarter" idx="12"/>
          </p:nvPr>
        </p:nvSpPr>
        <p:spPr>
          <a:xfrm>
            <a:off x="9652000" y="519625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789FACA7-BFD1-4B0C-8C66-B6A58A97F5F1}" type="slidenum">
              <a:rPr kumimoji="0" lang="zh-CN" altLang="en-US" sz="1400" smtClean="0"/>
            </a:fld>
            <a:endParaRPr kumimoji="0" lang="en-US" altLang="zh-CN" sz="1400" smtClean="0"/>
          </a:p>
        </p:txBody>
      </p:sp>
      <p:sp>
        <p:nvSpPr>
          <p:cNvPr id="7" name="任意多边形 6"/>
          <p:cNvSpPr/>
          <p:nvPr/>
        </p:nvSpPr>
        <p:spPr>
          <a:xfrm>
            <a:off x="1833880" y="1423670"/>
            <a:ext cx="9875520" cy="293497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a:t>
            </a:r>
            <a:r>
              <a:rPr lang="zh-CN" altLang="en-US" sz="2800" dirty="0">
                <a:latin typeface="黑体" panose="02010609060101010101" pitchFamily="49" charset="-122"/>
                <a:ea typeface="黑体" panose="02010609060101010101" pitchFamily="49" charset="-122"/>
                <a:sym typeface="+mn-ea"/>
              </a:rPr>
              <a:t>本调查遵循统计上的法人在地原则，填报内容也限于本企业法人的情况。集团内的母公司和子公司以及视同法人的企业尤其应注意。例如，某项创新是由具有法人资格的集团子公司实现的，则该项创新的有关情况应由子公司填报，母公司不应重复填报相应内容。</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00605" y="1172845"/>
            <a:ext cx="251523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法人在地原则</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7"/>
          <p:cNvSpPr>
            <a:spLocks noChangeArrowheads="1"/>
          </p:cNvSpPr>
          <p:nvPr/>
        </p:nvSpPr>
        <p:spPr bwMode="auto">
          <a:xfrm>
            <a:off x="1922463" y="688356"/>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1.2 </a:t>
            </a:r>
            <a:r>
              <a:rPr lang="zh-CN" altLang="en-US" b="1" dirty="0" smtClean="0">
                <a:latin typeface="黑体" panose="02010609060101010101" pitchFamily="49" charset="-122"/>
                <a:ea typeface="黑体" panose="02010609060101010101" pitchFamily="49" charset="-122"/>
              </a:rPr>
              <a:t>调查范围</a:t>
            </a:r>
            <a:endParaRPr lang="en-US" altLang="zh-CN" b="1" dirty="0">
              <a:latin typeface="黑体" panose="02010609060101010101" pitchFamily="49" charset="-122"/>
              <a:ea typeface="黑体" panose="02010609060101010101" pitchFamily="49" charset="-122"/>
            </a:endParaRPr>
          </a:p>
        </p:txBody>
      </p:sp>
      <p:sp>
        <p:nvSpPr>
          <p:cNvPr id="9224" name="灯片编号占位符 1"/>
          <p:cNvSpPr>
            <a:spLocks noGrp="1"/>
          </p:cNvSpPr>
          <p:nvPr>
            <p:ph type="sldNum" sz="quarter" idx="12"/>
          </p:nvPr>
        </p:nvSpPr>
        <p:spPr>
          <a:xfrm>
            <a:off x="9237663" y="5690675"/>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DE10A9DA-5FC7-4473-BBAD-DBEEEFFB863A}" type="slidenum">
              <a:rPr kumimoji="0" lang="zh-CN" altLang="en-US" sz="1400" smtClean="0"/>
            </a:fld>
            <a:endParaRPr kumimoji="0" lang="en-US" altLang="zh-CN" sz="1400" dirty="0" smtClean="0"/>
          </a:p>
        </p:txBody>
      </p:sp>
      <p:sp>
        <p:nvSpPr>
          <p:cNvPr id="5" name="文本框 4"/>
          <p:cNvSpPr txBox="1"/>
          <p:nvPr/>
        </p:nvSpPr>
        <p:spPr>
          <a:xfrm>
            <a:off x="1922780" y="1709420"/>
            <a:ext cx="9390380" cy="3470910"/>
          </a:xfrm>
          <a:prstGeom prst="rect">
            <a:avLst/>
          </a:prstGeom>
          <a:noFill/>
        </p:spPr>
        <p:txBody>
          <a:bodyPr wrap="square" rtlCol="0">
            <a:spAutoFit/>
          </a:bodyPr>
          <a:p>
            <a:pPr marL="0" lvl="1" indent="-457200" defTabSz="755650">
              <a:lnSpc>
                <a:spcPct val="90000"/>
              </a:lnSpc>
              <a:spcAft>
                <a:spcPct val="15000"/>
              </a:spcAft>
              <a:buFont typeface="Arial" panose="020B0604020202020204" pitchFamily="34" charset="0"/>
              <a:buChar char="•"/>
              <a:defRPr/>
            </a:pPr>
            <a:r>
              <a:rPr lang="zh-CN" altLang="en-US" sz="3200" dirty="0">
                <a:latin typeface="黑体" panose="02010609060101010101" pitchFamily="49" charset="-122"/>
                <a:ea typeface="黑体" panose="02010609060101010101" pitchFamily="49" charset="-122"/>
                <a:sym typeface="+mn-ea"/>
              </a:rPr>
              <a:t>规模以上工业企业；</a:t>
            </a:r>
            <a:endParaRPr lang="zh-CN" altLang="en-US" sz="3200" dirty="0">
              <a:latin typeface="黑体" panose="02010609060101010101" pitchFamily="49" charset="-122"/>
              <a:ea typeface="黑体" panose="02010609060101010101" pitchFamily="49" charset="-122"/>
            </a:endParaRPr>
          </a:p>
          <a:p>
            <a:pPr lvl="1" indent="-457200" defTabSz="755650">
              <a:lnSpc>
                <a:spcPct val="90000"/>
              </a:lnSpc>
              <a:spcAft>
                <a:spcPct val="15000"/>
              </a:spcAft>
              <a:buFont typeface="Arial" panose="020B0604020202020204" pitchFamily="34" charset="0"/>
              <a:buChar char="•"/>
              <a:defRPr/>
            </a:pPr>
            <a:r>
              <a:rPr lang="zh-CN" altLang="en-US" sz="3200" dirty="0">
                <a:latin typeface="黑体" panose="02010609060101010101" pitchFamily="49" charset="-122"/>
                <a:ea typeface="黑体" panose="02010609060101010101" pitchFamily="49" charset="-122"/>
                <a:sym typeface="+mn-ea"/>
              </a:rPr>
              <a:t>特、一、二级总承包、专业承包建筑业企业；</a:t>
            </a:r>
            <a:endParaRPr lang="en-US" altLang="zh-CN" sz="3200" dirty="0">
              <a:latin typeface="黑体" panose="02010609060101010101" pitchFamily="49" charset="-122"/>
              <a:ea typeface="黑体" panose="02010609060101010101" pitchFamily="49" charset="-122"/>
            </a:endParaRPr>
          </a:p>
          <a:p>
            <a:pPr lvl="1" indent="-457200" defTabSz="755650">
              <a:lnSpc>
                <a:spcPct val="90000"/>
              </a:lnSpc>
              <a:spcAft>
                <a:spcPct val="15000"/>
              </a:spcAft>
              <a:buFont typeface="Arial" panose="020B0604020202020204" pitchFamily="34" charset="0"/>
              <a:buChar char="•"/>
              <a:defRPr/>
            </a:pPr>
            <a:r>
              <a:rPr lang="zh-CN" altLang="en-US" sz="3200" dirty="0">
                <a:latin typeface="黑体" panose="02010609060101010101" pitchFamily="49" charset="-122"/>
                <a:ea typeface="黑体" panose="02010609060101010101" pitchFamily="49" charset="-122"/>
                <a:sym typeface="+mn-ea"/>
              </a:rPr>
              <a:t>限额以上批发和零售业企业，规模以上交通运输、仓储和邮政业，信息传输、软件和信息技术服务业，租赁和商务服务业，科学研究和技术服务业，水利、环境和公共设施管理业企业</a:t>
            </a:r>
            <a:endParaRPr lang="zh-CN" altLang="en-US" sz="3200" dirty="0">
              <a:latin typeface="黑体" panose="02010609060101010101" pitchFamily="49" charset="-122"/>
              <a:ea typeface="黑体" panose="02010609060101010101" pitchFamily="49" charset="-122"/>
            </a:endParaRPr>
          </a:p>
          <a:p>
            <a:endParaRPr lang="zh-CN" alt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灯片编号占位符 1"/>
          <p:cNvSpPr>
            <a:spLocks noGrp="1"/>
          </p:cNvSpPr>
          <p:nvPr>
            <p:ph type="sldNum" sz="quarter" idx="12"/>
          </p:nvPr>
        </p:nvSpPr>
        <p:spPr>
          <a:xfrm>
            <a:off x="9652000" y="519625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789FACA7-BFD1-4B0C-8C66-B6A58A97F5F1}" type="slidenum">
              <a:rPr kumimoji="0" lang="zh-CN" altLang="en-US" sz="1400" smtClean="0"/>
            </a:fld>
            <a:endParaRPr kumimoji="0" lang="en-US" altLang="zh-CN" sz="1400" smtClean="0"/>
          </a:p>
        </p:txBody>
      </p:sp>
      <p:sp>
        <p:nvSpPr>
          <p:cNvPr id="7" name="任意多边形 6"/>
          <p:cNvSpPr/>
          <p:nvPr/>
        </p:nvSpPr>
        <p:spPr>
          <a:xfrm>
            <a:off x="1833880" y="1222375"/>
            <a:ext cx="9875520" cy="482854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成功推向市场是产品创新实现的必要条件。推向市场即意    味着具有了经济价值，创新的实现要与经济价值实现联系在一起。</a:t>
            </a:r>
            <a:endParaRPr lang="zh-CN" altLang="zh-CN" sz="2800" dirty="0">
              <a:latin typeface="黑体" panose="02010609060101010101" pitchFamily="49" charset="-122"/>
              <a:ea typeface="黑体" panose="02010609060101010101" pitchFamily="49" charset="-122"/>
            </a:endParaRPr>
          </a:p>
          <a:p>
            <a:pPr marL="71755" indent="-71755">
              <a:buFont typeface="Arial" panose="020B0604020202020204" pitchFamily="34" charset="0"/>
              <a:buChar char="•"/>
              <a:defRPr/>
            </a:pPr>
            <a:r>
              <a:rPr lang="zh-CN" altLang="zh-CN" sz="2800" dirty="0">
                <a:latin typeface="黑体" panose="02010609060101010101" pitchFamily="49" charset="-122"/>
                <a:ea typeface="黑体" panose="02010609060101010101" pitchFamily="49" charset="-122"/>
                <a:sym typeface="+mn-ea"/>
              </a:rPr>
              <a:t> 推向市场可能有多种方式，例如根据订单或母公司的要求设计制造产品，并不意味着一定要在自由竞争市场上出现。</a:t>
            </a:r>
            <a:endParaRPr lang="zh-CN" altLang="zh-CN" sz="2800" dirty="0">
              <a:latin typeface="黑体" panose="02010609060101010101" pitchFamily="49" charset="-122"/>
              <a:ea typeface="黑体" panose="02010609060101010101" pitchFamily="49" charset="-122"/>
            </a:endParaRPr>
          </a:p>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创新并不一定要形成交易，即使销售失败可算作成功推向市场，因此对于工业企业可能存在暂时有产品创新但无新产品销售收入的情况</a:t>
            </a:r>
            <a:endParaRPr lang="zh-CN" altLang="en-US" sz="2800" dirty="0">
              <a:latin typeface="黑体" panose="02010609060101010101" pitchFamily="49" charset="-122"/>
              <a:ea typeface="黑体" panose="02010609060101010101" pitchFamily="49" charset="-122"/>
            </a:endParaRPr>
          </a:p>
          <a:p>
            <a:pPr marL="71755" indent="-71755">
              <a:buFont typeface="Arial" panose="020B0604020202020204" pitchFamily="34" charset="0"/>
              <a:buChar char="•"/>
              <a:defRPr/>
            </a:pPr>
            <a:r>
              <a:rPr lang="zh-CN" altLang="zh-CN" sz="2800" dirty="0">
                <a:latin typeface="黑体" panose="02010609060101010101" pitchFamily="49" charset="-122"/>
                <a:ea typeface="黑体" panose="02010609060101010101" pitchFamily="49" charset="-122"/>
                <a:sym typeface="+mn-ea"/>
              </a:rPr>
              <a:t> 作为技术储备未推向市场的新产品原型可算作创新活动，但暂不算作产品创新。</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00605" y="986155"/>
            <a:ext cx="189420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产品创新</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灯片编号占位符 1"/>
          <p:cNvSpPr>
            <a:spLocks noGrp="1"/>
          </p:cNvSpPr>
          <p:nvPr>
            <p:ph type="sldNum" sz="quarter" idx="12"/>
          </p:nvPr>
        </p:nvSpPr>
        <p:spPr>
          <a:xfrm>
            <a:off x="9652000" y="519625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789FACA7-BFD1-4B0C-8C66-B6A58A97F5F1}" type="slidenum">
              <a:rPr kumimoji="0" lang="zh-CN" altLang="en-US" sz="1400" smtClean="0"/>
            </a:fld>
            <a:endParaRPr kumimoji="0" lang="en-US" altLang="zh-CN" sz="1400" smtClean="0"/>
          </a:p>
        </p:txBody>
      </p:sp>
      <p:sp>
        <p:nvSpPr>
          <p:cNvPr id="7" name="任意多边形 6"/>
          <p:cNvSpPr/>
          <p:nvPr/>
        </p:nvSpPr>
        <p:spPr>
          <a:xfrm>
            <a:off x="1833245" y="1707515"/>
            <a:ext cx="9875520" cy="240982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0" indent="0">
              <a:buFont typeface="Arial" panose="020B0604020202020204" pitchFamily="34" charset="0"/>
              <a:buNone/>
              <a:defRPr/>
            </a:pPr>
            <a:r>
              <a:rPr lang="zh-CN" altLang="en-US" sz="2800" dirty="0">
                <a:latin typeface="黑体" panose="02010609060101010101" pitchFamily="49" charset="-122"/>
                <a:ea typeface="黑体" panose="02010609060101010101" pitchFamily="49" charset="-122"/>
              </a:rPr>
              <a:t> 一般认为，企业创新调查与研发年报中的新产品概念是一致的。但也存在极端个例，需注意创新调查中新产品指报告期当年为新产品，并且对新产品的技术含量要求低，可以不是自己研发而外部引进的新产品。</a:t>
            </a:r>
            <a:endParaRPr lang="zh-CN" altLang="en-US" sz="2800" dirty="0">
              <a:latin typeface="黑体" panose="02010609060101010101" pitchFamily="49" charset="-122"/>
              <a:ea typeface="黑体" panose="02010609060101010101" pitchFamily="49" charset="-122"/>
            </a:endParaRPr>
          </a:p>
          <a:p>
            <a:pPr marL="0" indent="0">
              <a:buFont typeface="Arial" panose="020B0604020202020204" pitchFamily="34" charset="0"/>
              <a:buNone/>
              <a:defRPr/>
            </a:pP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00605" y="1399540"/>
            <a:ext cx="163131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新产品</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灯片编号占位符 1"/>
          <p:cNvSpPr>
            <a:spLocks noGrp="1"/>
          </p:cNvSpPr>
          <p:nvPr>
            <p:ph type="sldNum" sz="quarter" idx="12"/>
          </p:nvPr>
        </p:nvSpPr>
        <p:spPr>
          <a:xfrm>
            <a:off x="9652000" y="6097588"/>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A932E9A5-FCD6-4A73-B573-8F73223C4122}" type="slidenum">
              <a:rPr kumimoji="0" lang="zh-CN" altLang="en-US" sz="1400" smtClean="0"/>
            </a:fld>
            <a:endParaRPr kumimoji="0" lang="en-US" altLang="zh-CN" sz="1400" smtClean="0"/>
          </a:p>
        </p:txBody>
      </p:sp>
      <p:sp>
        <p:nvSpPr>
          <p:cNvPr id="7" name="任意多边形 6"/>
          <p:cNvSpPr/>
          <p:nvPr/>
        </p:nvSpPr>
        <p:spPr>
          <a:xfrm>
            <a:off x="1998980" y="1224280"/>
            <a:ext cx="9681845" cy="325882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新颖度问题并不只针对某一种产品，而是本企业各种产品的总体情况。新颖度与产品或工艺的技术水平高低没有必然关系。</a:t>
            </a:r>
            <a:endParaRPr lang="en-US" altLang="zh-CN" sz="2800" dirty="0">
              <a:latin typeface="黑体" panose="02010609060101010101" pitchFamily="49" charset="-122"/>
              <a:ea typeface="黑体" panose="02010609060101010101" pitchFamily="49" charset="-122"/>
            </a:endParaRPr>
          </a:p>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a:t>
            </a:r>
            <a:r>
              <a:rPr lang="zh-CN" altLang="zh-CN" sz="2800" dirty="0">
                <a:latin typeface="黑体" panose="02010609060101010101" pitchFamily="49" charset="-122"/>
                <a:ea typeface="黑体" panose="02010609060101010101" pitchFamily="49" charset="-122"/>
                <a:sym typeface="+mn-ea"/>
              </a:rPr>
              <a:t>例如，如果某种产品对于本企业而言已经不是全新或有重大改进的了，即使它拥有全球领先的技术水准，也不能认定为企业新，更不可能是国际市场新</a:t>
            </a:r>
            <a:r>
              <a:rPr lang="zh-CN" altLang="zh-CN" sz="2800" dirty="0" smtClean="0">
                <a:latin typeface="黑体" panose="02010609060101010101" pitchFamily="49" charset="-122"/>
                <a:ea typeface="黑体" panose="02010609060101010101" pitchFamily="49" charset="-122"/>
                <a:sym typeface="+mn-ea"/>
              </a:rPr>
              <a:t>。</a:t>
            </a:r>
            <a:endParaRPr lang="en-US" altLang="zh-CN" sz="2800" dirty="0" smtClean="0">
              <a:latin typeface="黑体" panose="02010609060101010101" pitchFamily="49" charset="-122"/>
              <a:ea typeface="黑体" panose="02010609060101010101" pitchFamily="49" charset="-122"/>
            </a:endParaRPr>
          </a:p>
          <a:p>
            <a:pPr marL="0" indent="0">
              <a:buFont typeface="Arial" panose="020B0604020202020204" pitchFamily="34" charset="0"/>
              <a:buNone/>
              <a:defRPr/>
            </a:pP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13351" y="973138"/>
            <a:ext cx="362902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新颖度类别的含义</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灯片编号占位符 1"/>
          <p:cNvSpPr>
            <a:spLocks noGrp="1"/>
          </p:cNvSpPr>
          <p:nvPr>
            <p:ph type="sldNum" sz="quarter" idx="12"/>
          </p:nvPr>
        </p:nvSpPr>
        <p:spPr>
          <a:xfrm>
            <a:off x="9652000" y="6097588"/>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E8FD91C5-5140-4573-BA18-4DFF4B8F9259}" type="slidenum">
              <a:rPr kumimoji="0" lang="zh-CN" altLang="en-US" sz="1400" smtClean="0"/>
            </a:fld>
            <a:endParaRPr kumimoji="0" lang="en-US" altLang="zh-CN" sz="1400" smtClean="0"/>
          </a:p>
        </p:txBody>
      </p:sp>
      <p:sp>
        <p:nvSpPr>
          <p:cNvPr id="7" name="任意多边形 6"/>
          <p:cNvSpPr/>
          <p:nvPr/>
        </p:nvSpPr>
        <p:spPr>
          <a:xfrm>
            <a:off x="1999026" y="1197837"/>
            <a:ext cx="9637712" cy="463550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服务业企业可能有产品创新，也可能有服务创新，这里的产品的规范说法应该是货物。货物和服务的区分在于是否有型，是否可被销毁掉。比如互联网企业会开发出有型的软件，也能提供无形的技术服务，都可作为其产品创新的内容。</a:t>
            </a:r>
            <a:endParaRPr lang="en-US" altLang="zh-CN" sz="2800" dirty="0">
              <a:latin typeface="黑体" panose="02010609060101010101" pitchFamily="49" charset="-122"/>
              <a:ea typeface="黑体" panose="02010609060101010101" pitchFamily="49" charset="-122"/>
            </a:endParaRPr>
          </a:p>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一项新的商业模式的应用，通常要从实现创新的企业的性质来判定，要看创新的是服务本身还是营销方式。</a:t>
            </a:r>
            <a:r>
              <a:rPr lang="zh-CN" altLang="en-US" sz="2800" dirty="0" smtClean="0">
                <a:latin typeface="黑体" panose="02010609060101010101" pitchFamily="49" charset="-122"/>
                <a:ea typeface="黑体" panose="02010609060101010101" pitchFamily="49" charset="-122"/>
              </a:rPr>
              <a:t>比如对</a:t>
            </a:r>
            <a:r>
              <a:rPr lang="zh-CN" altLang="en-US" sz="2800" dirty="0">
                <a:latin typeface="黑体" panose="02010609060101010101" pitchFamily="49" charset="-122"/>
                <a:ea typeface="黑体" panose="02010609060101010101" pitchFamily="49" charset="-122"/>
              </a:rPr>
              <a:t>提供电子商务平台的企业，销售服务本身就是它们的产品，改变其网站功能是产品创新</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13351" y="947012"/>
            <a:ext cx="5440362"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服务业企业的产品（服务）创新</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内容占位符 2"/>
          <p:cNvSpPr>
            <a:spLocks noGrp="1"/>
          </p:cNvSpPr>
          <p:nvPr>
            <p:ph idx="1"/>
          </p:nvPr>
        </p:nvSpPr>
        <p:spPr>
          <a:xfrm>
            <a:off x="1433513" y="2227263"/>
            <a:ext cx="9855200" cy="1770062"/>
          </a:xfrm>
        </p:spPr>
        <p:txBody>
          <a:bodyPr/>
          <a:lstStyle/>
          <a:p>
            <a:pPr marL="0" indent="0" eaLnBrk="1" hangingPunct="1">
              <a:buFontTx/>
              <a:buNone/>
            </a:pPr>
            <a:r>
              <a:rPr lang="zh-CN" altLang="en-US" sz="6600" smtClean="0"/>
              <a:t>                </a:t>
            </a:r>
            <a:r>
              <a:rPr lang="zh-CN" altLang="en-US" sz="8000" smtClean="0">
                <a:latin typeface="黑体" panose="02010609060101010101" pitchFamily="49" charset="-122"/>
                <a:ea typeface="黑体" panose="02010609060101010101" pitchFamily="49" charset="-122"/>
                <a:cs typeface="Arial Unicode MS" panose="020B0604020202020204" charset="-122"/>
              </a:rPr>
              <a:t>谢谢！</a:t>
            </a:r>
            <a:endParaRPr lang="zh-CN" altLang="en-US" sz="8000" smtClean="0">
              <a:latin typeface="黑体" panose="02010609060101010101" pitchFamily="49" charset="-122"/>
              <a:ea typeface="黑体" panose="02010609060101010101" pitchFamily="49" charset="-122"/>
              <a:cs typeface="Arial Unicode MS" panose="020B0604020202020204" charset="-122"/>
            </a:endParaRPr>
          </a:p>
        </p:txBody>
      </p:sp>
      <p:sp>
        <p:nvSpPr>
          <p:cNvPr id="93190"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695212DD-B633-4978-98A3-05049F42D6F9}" type="slidenum">
              <a:rPr kumimoji="0" lang="zh-CN" altLang="en-US" sz="1400" smtClean="0"/>
            </a:fld>
            <a:endParaRPr kumimoji="0" lang="en-US" altLang="zh-CN" sz="14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7"/>
          <p:cNvSpPr>
            <a:spLocks noChangeArrowheads="1"/>
          </p:cNvSpPr>
          <p:nvPr/>
        </p:nvSpPr>
        <p:spPr bwMode="auto">
          <a:xfrm>
            <a:off x="1922463" y="351171"/>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1.3 </a:t>
            </a:r>
            <a:r>
              <a:rPr lang="zh-CN" altLang="en-US" b="1" dirty="0">
                <a:sym typeface="+mn-ea"/>
              </a:rPr>
              <a:t>报送地址</a:t>
            </a:r>
            <a:endParaRPr lang="zh-CN" altLang="en-US" b="1" dirty="0" smtClean="0">
              <a:latin typeface="黑体" panose="02010609060101010101" pitchFamily="49" charset="-122"/>
              <a:ea typeface="黑体" panose="02010609060101010101" pitchFamily="49" charset="-122"/>
            </a:endParaRPr>
          </a:p>
        </p:txBody>
      </p:sp>
      <p:sp>
        <p:nvSpPr>
          <p:cNvPr id="9224" name="灯片编号占位符 1"/>
          <p:cNvSpPr>
            <a:spLocks noGrp="1"/>
          </p:cNvSpPr>
          <p:nvPr>
            <p:ph type="sldNum" sz="quarter" idx="12"/>
          </p:nvPr>
        </p:nvSpPr>
        <p:spPr>
          <a:xfrm>
            <a:off x="9237663" y="5690675"/>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DE10A9DA-5FC7-4473-BBAD-DBEEEFFB863A}" type="slidenum">
              <a:rPr kumimoji="0" lang="zh-CN" altLang="en-US" sz="1400" smtClean="0"/>
            </a:fld>
            <a:endParaRPr kumimoji="0" lang="en-US" altLang="zh-CN" sz="1400" dirty="0" smtClean="0"/>
          </a:p>
        </p:txBody>
      </p:sp>
      <p:sp>
        <p:nvSpPr>
          <p:cNvPr id="2" name="文本框 1"/>
          <p:cNvSpPr txBox="1"/>
          <p:nvPr/>
        </p:nvSpPr>
        <p:spPr>
          <a:xfrm>
            <a:off x="1922780" y="1699260"/>
            <a:ext cx="10195560" cy="607695"/>
          </a:xfrm>
          <a:prstGeom prst="rect">
            <a:avLst/>
          </a:prstGeom>
          <a:noFill/>
        </p:spPr>
        <p:txBody>
          <a:bodyPr wrap="square" rtlCol="0">
            <a:spAutoFit/>
          </a:bodyPr>
          <a:p>
            <a:pPr marL="457200" indent="-457200">
              <a:lnSpc>
                <a:spcPct val="120000"/>
              </a:lnSpc>
              <a:buFont typeface="Arial" panose="020B0604020202020204" pitchFamily="34" charset="0"/>
              <a:buChar char="•"/>
            </a:pPr>
            <a:r>
              <a:rPr lang="zh-CN" altLang="en-US" sz="2800" b="1" dirty="0">
                <a:sym typeface="+mn-ea"/>
              </a:rPr>
              <a:t>http://lwzb.gdstats.gov.cn/bjstat_web/yyaq/loginca.jsp</a:t>
            </a:r>
            <a:endParaRPr lang="zh-CN" altLang="en-US" sz="2800"/>
          </a:p>
        </p:txBody>
      </p:sp>
      <p:sp>
        <p:nvSpPr>
          <p:cNvPr id="3" name="文本框 2"/>
          <p:cNvSpPr txBox="1"/>
          <p:nvPr/>
        </p:nvSpPr>
        <p:spPr>
          <a:xfrm>
            <a:off x="1758315" y="2959735"/>
            <a:ext cx="10140315" cy="1076325"/>
          </a:xfrm>
          <a:prstGeom prst="rect">
            <a:avLst/>
          </a:prstGeom>
          <a:noFill/>
        </p:spPr>
        <p:txBody>
          <a:bodyPr wrap="square" rtlCol="0">
            <a:spAutoFit/>
          </a:bodyPr>
          <a:p>
            <a:pPr marL="457200" indent="-457200">
              <a:buFont typeface="Arial" panose="020B0604020202020204" pitchFamily="34" charset="0"/>
              <a:buChar char="•"/>
            </a:pPr>
            <a:r>
              <a:rPr lang="en-US" altLang="zh-CN" sz="3200">
                <a:latin typeface="黑体" panose="02010609060101010101" pitchFamily="49" charset="-122"/>
                <a:ea typeface="黑体" panose="02010609060101010101" pitchFamily="49" charset="-122"/>
                <a:cs typeface="黑体" panose="02010609060101010101" pitchFamily="49" charset="-122"/>
              </a:rPr>
              <a:t>“</a:t>
            </a:r>
            <a:r>
              <a:rPr lang="zh-CN" altLang="en-US" sz="3200">
                <a:latin typeface="黑体" panose="02010609060101010101" pitchFamily="49" charset="-122"/>
                <a:ea typeface="黑体" panose="02010609060101010101" pitchFamily="49" charset="-122"/>
                <a:cs typeface="黑体" panose="02010609060101010101" pitchFamily="49" charset="-122"/>
              </a:rPr>
              <a:t>广州市统计局</a:t>
            </a:r>
            <a:r>
              <a:rPr lang="en-US" altLang="zh-CN" sz="3200">
                <a:latin typeface="黑体" panose="02010609060101010101" pitchFamily="49" charset="-122"/>
                <a:ea typeface="黑体" panose="02010609060101010101" pitchFamily="49" charset="-122"/>
                <a:cs typeface="黑体" panose="02010609060101010101" pitchFamily="49" charset="-122"/>
              </a:rPr>
              <a:t>”——“统计联网直报（广东）”——“</a:t>
            </a:r>
            <a:r>
              <a:rPr lang="zh-CN" altLang="en-US" sz="3200">
                <a:latin typeface="黑体" panose="02010609060101010101" pitchFamily="49" charset="-122"/>
                <a:ea typeface="黑体" panose="02010609060101010101" pitchFamily="49" charset="-122"/>
                <a:cs typeface="黑体" panose="02010609060101010101" pitchFamily="49" charset="-122"/>
              </a:rPr>
              <a:t>基层单位入口</a:t>
            </a:r>
            <a:r>
              <a:rPr lang="en-US" altLang="zh-CN" sz="3200">
                <a:latin typeface="黑体" panose="02010609060101010101" pitchFamily="49" charset="-122"/>
                <a:ea typeface="黑体" panose="02010609060101010101" pitchFamily="49" charset="-122"/>
                <a:cs typeface="黑体" panose="02010609060101010101" pitchFamily="49" charset="-122"/>
              </a:rPr>
              <a:t>”</a:t>
            </a:r>
            <a:endParaRPr lang="en-US" altLang="zh-CN" sz="3200">
              <a:latin typeface="黑体" panose="02010609060101010101" pitchFamily="49" charset="-122"/>
              <a:ea typeface="黑体" panose="02010609060101010101" pitchFamily="49" charset="-122"/>
              <a:cs typeface="黑体" panose="02010609060101010101" pitchFamily="49" charset="-122"/>
            </a:endParaRPr>
          </a:p>
        </p:txBody>
      </p:sp>
      <p:pic>
        <p:nvPicPr>
          <p:cNvPr id="4" name="图片 3" descr="1Q`Z51Z{9NTKC00LY45K6%2"/>
          <p:cNvPicPr>
            <a:picLocks noChangeAspect="1"/>
          </p:cNvPicPr>
          <p:nvPr/>
        </p:nvPicPr>
        <p:blipFill>
          <a:blip r:embed="rId1"/>
          <a:stretch>
            <a:fillRect/>
          </a:stretch>
        </p:blipFill>
        <p:spPr>
          <a:xfrm>
            <a:off x="2139950" y="4035425"/>
            <a:ext cx="8190865" cy="2331085"/>
          </a:xfrm>
          <a:prstGeom prst="rect">
            <a:avLst/>
          </a:prstGeom>
        </p:spPr>
      </p:pic>
      <p:sp>
        <p:nvSpPr>
          <p:cNvPr id="6" name="椭圆 5"/>
          <p:cNvSpPr/>
          <p:nvPr/>
        </p:nvSpPr>
        <p:spPr>
          <a:xfrm>
            <a:off x="2336800" y="5069205"/>
            <a:ext cx="1670050" cy="513715"/>
          </a:xfrm>
          <a:prstGeom prst="ellipse">
            <a:avLst/>
          </a:prstGeom>
          <a:noFill/>
          <a:ln>
            <a:solidFill>
              <a:srgbClr val="FF0000"/>
            </a:solidFill>
          </a:ln>
          <a:extLst>
            <a:ext uri="{909E8E84-426E-40DD-AFC4-6F175D3DCCD1}">
              <a14:hiddenFill xmlns:a14="http://schemas.microsoft.com/office/drawing/2010/main">
                <a:solidFill>
                  <a:schemeClr val="lt1">
                    <a:alpha val="90000"/>
                    <a:hueOff val="0"/>
                    <a:satOff val="0"/>
                    <a:lumOff val="0"/>
                    <a:alphaOff val="0"/>
                  </a:schemeClr>
                </a:solidFill>
              </a14:hiddenFill>
            </a:ext>
          </a:extLst>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defRPr/>
            </a:pP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224" grpId="0" animBg="1"/>
      <p:bldP spid="3"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灯片编号占位符 1"/>
          <p:cNvSpPr>
            <a:spLocks noGrp="1"/>
          </p:cNvSpPr>
          <p:nvPr>
            <p:ph type="sldNum" sz="quarter" idx="12"/>
          </p:nvPr>
        </p:nvSpPr>
        <p:spPr>
          <a:xfrm>
            <a:off x="9652000" y="611906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6D125100-7D7F-4AED-9BD6-9D325E4546A0}" type="slidenum">
              <a:rPr kumimoji="0" lang="zh-CN" altLang="en-US" sz="1400" smtClean="0"/>
            </a:fld>
            <a:endParaRPr kumimoji="0" lang="en-US" altLang="zh-CN" sz="1400" smtClean="0"/>
          </a:p>
        </p:txBody>
      </p:sp>
      <p:sp>
        <p:nvSpPr>
          <p:cNvPr id="13320" name="Rectangle 7"/>
          <p:cNvSpPr>
            <a:spLocks noChangeArrowheads="1"/>
          </p:cNvSpPr>
          <p:nvPr/>
        </p:nvSpPr>
        <p:spPr bwMode="auto">
          <a:xfrm>
            <a:off x="1509713" y="399502"/>
            <a:ext cx="9855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b="1" dirty="0">
                <a:latin typeface="黑体" panose="02010609060101010101" pitchFamily="49" charset="-122"/>
                <a:ea typeface="黑体" panose="02010609060101010101" pitchFamily="49" charset="-122"/>
              </a:rPr>
              <a:t>  </a:t>
            </a:r>
            <a:r>
              <a:rPr lang="en-US" altLang="zh-CN" b="1" dirty="0" smtClean="0">
                <a:latin typeface="黑体" panose="02010609060101010101" pitchFamily="49" charset="-122"/>
                <a:ea typeface="黑体" panose="02010609060101010101" pitchFamily="49" charset="-122"/>
              </a:rPr>
              <a:t>1.4 </a:t>
            </a:r>
            <a:r>
              <a:rPr lang="zh-CN" altLang="en-US" b="1" dirty="0" smtClean="0">
                <a:latin typeface="黑体" panose="02010609060101010101" pitchFamily="49" charset="-122"/>
                <a:ea typeface="黑体" panose="02010609060101010101" pitchFamily="49" charset="-122"/>
              </a:rPr>
              <a:t>调查表式</a:t>
            </a:r>
            <a:endParaRPr lang="en-US" altLang="zh-CN" b="1" dirty="0">
              <a:latin typeface="黑体" panose="02010609060101010101" pitchFamily="49" charset="-122"/>
              <a:ea typeface="黑体" panose="02010609060101010101" pitchFamily="49" charset="-122"/>
            </a:endParaRPr>
          </a:p>
        </p:txBody>
      </p:sp>
      <p:sp>
        <p:nvSpPr>
          <p:cNvPr id="3" name="文本框 2"/>
          <p:cNvSpPr txBox="1"/>
          <p:nvPr/>
        </p:nvSpPr>
        <p:spPr>
          <a:xfrm>
            <a:off x="1762760" y="1424940"/>
            <a:ext cx="9349740" cy="5015865"/>
          </a:xfrm>
          <a:prstGeom prst="rect">
            <a:avLst/>
          </a:prstGeom>
          <a:noFill/>
        </p:spPr>
        <p:txBody>
          <a:bodyPr wrap="square" rtlCol="0">
            <a:spAutoFit/>
          </a:bodyPr>
          <a:p>
            <a:pPr marL="457200" indent="-457200">
              <a:spcBef>
                <a:spcPct val="0"/>
              </a:spcBef>
              <a:buFont typeface="Arial" panose="020B0604020202020204" pitchFamily="34" charset="0"/>
              <a:buChar char="•"/>
              <a:defRPr/>
            </a:pPr>
            <a:r>
              <a:rPr lang="zh-CN" altLang="zh-CN" sz="3200" dirty="0" smtClean="0">
                <a:solidFill>
                  <a:srgbClr val="000000"/>
                </a:solidFill>
                <a:latin typeface="黑体" panose="02010609060101010101" pitchFamily="49" charset="-122"/>
                <a:ea typeface="黑体" panose="02010609060101010101" pitchFamily="49" charset="-122"/>
                <a:sym typeface="+mn-ea"/>
              </a:rPr>
              <a:t>工业企业创新情况</a:t>
            </a:r>
            <a:r>
              <a:rPr lang="en-US" altLang="zh-CN" sz="3200" dirty="0" smtClean="0">
                <a:solidFill>
                  <a:srgbClr val="000000"/>
                </a:solidFill>
                <a:latin typeface="黑体" panose="02010609060101010101" pitchFamily="49" charset="-122"/>
                <a:ea typeface="黑体" panose="02010609060101010101" pitchFamily="49" charset="-122"/>
                <a:sym typeface="+mn-ea"/>
              </a:rPr>
              <a:t>(L121</a:t>
            </a:r>
            <a:r>
              <a:rPr lang="zh-CN" altLang="zh-CN"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en-US" altLang="zh-CN" sz="3200" dirty="0" smtClean="0">
                <a:solidFill>
                  <a:srgbClr val="000000"/>
                </a:solidFill>
                <a:latin typeface="黑体" panose="02010609060101010101" pitchFamily="49" charset="-122"/>
                <a:ea typeface="黑体" panose="02010609060101010101" pitchFamily="49" charset="-122"/>
                <a:sym typeface="+mn-ea"/>
              </a:rPr>
              <a:t>  </a:t>
            </a:r>
            <a:r>
              <a:rPr lang="zh-CN" altLang="zh-CN" sz="3200" dirty="0" smtClean="0">
                <a:solidFill>
                  <a:srgbClr val="000000"/>
                </a:solidFill>
                <a:latin typeface="黑体" panose="02010609060101010101" pitchFamily="49" charset="-122"/>
                <a:ea typeface="黑体" panose="02010609060101010101" pitchFamily="49" charset="-122"/>
                <a:sym typeface="+mn-ea"/>
              </a:rPr>
              <a:t>工业企业创新调查企业家问卷（</a:t>
            </a:r>
            <a:r>
              <a:rPr lang="en-US" altLang="zh-CN" sz="3200" dirty="0" smtClean="0">
                <a:solidFill>
                  <a:srgbClr val="000000"/>
                </a:solidFill>
                <a:latin typeface="黑体" panose="02010609060101010101" pitchFamily="49" charset="-122"/>
                <a:ea typeface="黑体" panose="02010609060101010101" pitchFamily="49" charset="-122"/>
                <a:sym typeface="+mn-ea"/>
              </a:rPr>
              <a:t>L122</a:t>
            </a:r>
            <a:r>
              <a:rPr lang="zh-CN" altLang="zh-CN"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marL="457200" indent="-457200">
              <a:spcBef>
                <a:spcPct val="0"/>
              </a:spcBef>
              <a:buFont typeface="Arial" panose="020B0604020202020204" pitchFamily="34" charset="0"/>
              <a:buChar char="•"/>
              <a:defRPr/>
            </a:pPr>
            <a:r>
              <a:rPr lang="zh-CN" altLang="en-US" sz="3200" dirty="0" smtClean="0">
                <a:solidFill>
                  <a:srgbClr val="000000"/>
                </a:solidFill>
                <a:latin typeface="黑体" panose="02010609060101010101" pitchFamily="49" charset="-122"/>
                <a:ea typeface="黑体" panose="02010609060101010101" pitchFamily="49" charset="-122"/>
                <a:sym typeface="+mn-ea"/>
              </a:rPr>
              <a:t>建筑业企业创新情况</a:t>
            </a:r>
            <a:r>
              <a:rPr lang="en-US" altLang="zh-CN" sz="3200" dirty="0" smtClean="0">
                <a:solidFill>
                  <a:srgbClr val="000000"/>
                </a:solidFill>
                <a:latin typeface="黑体" panose="02010609060101010101" pitchFamily="49" charset="-122"/>
                <a:ea typeface="黑体" panose="02010609060101010101" pitchFamily="49" charset="-122"/>
                <a:sym typeface="+mn-ea"/>
              </a:rPr>
              <a:t>(L123</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dirty="0" smtClean="0">
                <a:solidFill>
                  <a:srgbClr val="000000"/>
                </a:solidFill>
                <a:latin typeface="黑体" panose="02010609060101010101" pitchFamily="49" charset="-122"/>
                <a:ea typeface="黑体" panose="02010609060101010101" pitchFamily="49" charset="-122"/>
                <a:sym typeface="+mn-ea"/>
              </a:rPr>
              <a:t>  建筑业企业创新调查企业家问卷（</a:t>
            </a:r>
            <a:r>
              <a:rPr lang="en-US" altLang="zh-CN" sz="3200" dirty="0" smtClean="0">
                <a:solidFill>
                  <a:srgbClr val="000000"/>
                </a:solidFill>
                <a:latin typeface="黑体" panose="02010609060101010101" pitchFamily="49" charset="-122"/>
                <a:ea typeface="黑体" panose="02010609060101010101" pitchFamily="49" charset="-122"/>
                <a:sym typeface="+mn-ea"/>
              </a:rPr>
              <a:t>L124</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marL="457200" indent="-457200">
              <a:spcBef>
                <a:spcPct val="0"/>
              </a:spcBef>
              <a:buFont typeface="Arial" panose="020B0604020202020204" pitchFamily="34" charset="0"/>
              <a:buChar char="•"/>
              <a:defRPr/>
            </a:pPr>
            <a:r>
              <a:rPr lang="zh-CN" altLang="en-US" sz="3200" dirty="0" smtClean="0">
                <a:solidFill>
                  <a:srgbClr val="000000"/>
                </a:solidFill>
                <a:latin typeface="黑体" panose="02010609060101010101" pitchFamily="49" charset="-122"/>
                <a:ea typeface="黑体" panose="02010609060101010101" pitchFamily="49" charset="-122"/>
                <a:sym typeface="+mn-ea"/>
              </a:rPr>
              <a:t>服务业企业创新情况</a:t>
            </a:r>
            <a:r>
              <a:rPr lang="en-US" altLang="zh-CN" sz="3200" dirty="0" smtClean="0">
                <a:solidFill>
                  <a:srgbClr val="000000"/>
                </a:solidFill>
                <a:latin typeface="黑体" panose="02010609060101010101" pitchFamily="49" charset="-122"/>
                <a:ea typeface="黑体" panose="02010609060101010101" pitchFamily="49" charset="-122"/>
                <a:sym typeface="+mn-ea"/>
              </a:rPr>
              <a:t>(L125</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dirty="0" smtClean="0">
                <a:solidFill>
                  <a:srgbClr val="000000"/>
                </a:solidFill>
                <a:latin typeface="黑体" panose="02010609060101010101" pitchFamily="49" charset="-122"/>
                <a:ea typeface="黑体" panose="02010609060101010101" pitchFamily="49" charset="-122"/>
                <a:sym typeface="+mn-ea"/>
              </a:rPr>
              <a:t>  服务业企业创新调查企业家问卷（</a:t>
            </a:r>
            <a:r>
              <a:rPr lang="en-US" altLang="zh-CN" sz="3200" dirty="0" smtClean="0">
                <a:solidFill>
                  <a:srgbClr val="000000"/>
                </a:solidFill>
                <a:latin typeface="黑体" panose="02010609060101010101" pitchFamily="49" charset="-122"/>
                <a:ea typeface="黑体" panose="02010609060101010101" pitchFamily="49" charset="-122"/>
                <a:sym typeface="+mn-ea"/>
              </a:rPr>
              <a:t>L126</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lang="zh-CN" altLang="en-US" sz="3200" dirty="0" smtClean="0">
              <a:solidFill>
                <a:srgbClr val="000000"/>
              </a:solidFill>
              <a:latin typeface="黑体" panose="02010609060101010101" pitchFamily="49" charset="-122"/>
              <a:ea typeface="黑体" panose="02010609060101010101" pitchFamily="49" charset="-122"/>
              <a:sym typeface="+mn-ea"/>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i="1" dirty="0" smtClean="0">
                <a:solidFill>
                  <a:srgbClr val="000000"/>
                </a:solidFill>
                <a:latin typeface="黑体" panose="02010609060101010101" pitchFamily="49" charset="-122"/>
                <a:ea typeface="黑体" panose="02010609060101010101" pitchFamily="49" charset="-122"/>
                <a:sym typeface="+mn-ea"/>
              </a:rPr>
              <a:t>  注：套表</a:t>
            </a:r>
            <a:endParaRPr lang="zh-CN" alt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p:cNvCxnSpPr/>
          <p:nvPr/>
        </p:nvCxnSpPr>
        <p:spPr bwMode="auto">
          <a:xfrm>
            <a:off x="9472209" y="2170859"/>
            <a:ext cx="0" cy="238839"/>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24" name="直接连接符 23"/>
          <p:cNvCxnSpPr/>
          <p:nvPr/>
        </p:nvCxnSpPr>
        <p:spPr bwMode="auto">
          <a:xfrm>
            <a:off x="3058641" y="2847346"/>
            <a:ext cx="8850" cy="2056595"/>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13320" name="Rectangle 7"/>
          <p:cNvSpPr>
            <a:spLocks noChangeArrowheads="1"/>
          </p:cNvSpPr>
          <p:nvPr/>
        </p:nvSpPr>
        <p:spPr bwMode="auto">
          <a:xfrm>
            <a:off x="1509713" y="399502"/>
            <a:ext cx="9855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dirty="0">
                <a:latin typeface="黑体" panose="02010609060101010101" pitchFamily="49" charset="-122"/>
                <a:ea typeface="黑体" panose="02010609060101010101" pitchFamily="49" charset="-122"/>
              </a:rPr>
              <a:t>  </a:t>
            </a:r>
            <a:r>
              <a:rPr lang="en-US" altLang="zh-CN" sz="2800" dirty="0" smtClean="0">
                <a:latin typeface="黑体" panose="02010609060101010101" pitchFamily="49" charset="-122"/>
                <a:ea typeface="黑体" panose="02010609060101010101" pitchFamily="49" charset="-122"/>
              </a:rPr>
              <a:t>1.4</a:t>
            </a:r>
            <a:r>
              <a:rPr lang="zh-CN" altLang="en-US" sz="2800" dirty="0" smtClean="0">
                <a:latin typeface="黑体" panose="02010609060101010101" pitchFamily="49" charset="-122"/>
                <a:ea typeface="黑体" panose="02010609060101010101" pitchFamily="49" charset="-122"/>
              </a:rPr>
              <a:t>调查表式</a:t>
            </a:r>
            <a:endParaRPr lang="en-US" altLang="zh-CN" sz="2800" dirty="0">
              <a:latin typeface="黑体" panose="02010609060101010101" pitchFamily="49" charset="-122"/>
              <a:ea typeface="黑体" panose="02010609060101010101" pitchFamily="49" charset="-122"/>
            </a:endParaRPr>
          </a:p>
        </p:txBody>
      </p:sp>
      <p:sp>
        <p:nvSpPr>
          <p:cNvPr id="4" name="圆角矩形 3"/>
          <p:cNvSpPr/>
          <p:nvPr/>
        </p:nvSpPr>
        <p:spPr bwMode="auto">
          <a:xfrm>
            <a:off x="5267766" y="1362134"/>
            <a:ext cx="2707879" cy="646986"/>
          </a:xfrm>
          <a:prstGeom prst="roundRect">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3200" i="0" u="none" strike="noStrike" cap="none" normalizeH="0" baseline="0" dirty="0" smtClean="0">
                <a:solidFill>
                  <a:srgbClr val="FFFFFF"/>
                </a:solidFill>
                <a:effectLst/>
                <a:latin typeface="黑体" panose="02010609060101010101" pitchFamily="49" charset="-122"/>
                <a:ea typeface="黑体" panose="02010609060101010101" pitchFamily="49" charset="-122"/>
              </a:rPr>
              <a:t>企业创新调查</a:t>
            </a:r>
            <a:endParaRPr kumimoji="1" lang="zh-CN" altLang="en-US" sz="32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4" name="圆角矩形 13"/>
          <p:cNvSpPr/>
          <p:nvPr/>
        </p:nvSpPr>
        <p:spPr bwMode="auto">
          <a:xfrm>
            <a:off x="2705540" y="2270748"/>
            <a:ext cx="2384346" cy="578882"/>
          </a:xfrm>
          <a:prstGeom prst="roundRect">
            <a:avLst/>
          </a:prstGeom>
          <a:solidFill>
            <a:srgbClr val="0099CC"/>
          </a:solidFill>
          <a:ln w="9525" cap="flat" cmpd="sng" algn="ctr">
            <a:noFill/>
            <a:prstDash val="solid"/>
            <a:round/>
            <a:headEnd type="none" w="med" len="med"/>
            <a:tailEnd type="none" w="med" len="med"/>
          </a:ln>
          <a:effectLst/>
        </p:spPr>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rPr>
              <a:t>企业创新情况</a:t>
            </a:r>
            <a:endPar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5" name="圆角矩形 14"/>
          <p:cNvSpPr/>
          <p:nvPr/>
        </p:nvSpPr>
        <p:spPr bwMode="auto">
          <a:xfrm>
            <a:off x="8591967" y="2320989"/>
            <a:ext cx="2018328" cy="578882"/>
          </a:xfrm>
          <a:prstGeom prst="round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rPr>
              <a:t>企业家问卷</a:t>
            </a:r>
            <a:endPar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6" name="圆角矩形 15"/>
          <p:cNvSpPr/>
          <p:nvPr/>
        </p:nvSpPr>
        <p:spPr bwMode="auto">
          <a:xfrm>
            <a:off x="1958659" y="3148233"/>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产品创新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7" name="圆角矩形 16"/>
          <p:cNvSpPr/>
          <p:nvPr/>
        </p:nvSpPr>
        <p:spPr bwMode="auto">
          <a:xfrm>
            <a:off x="1958658" y="4311871"/>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smtClean="0">
                <a:solidFill>
                  <a:srgbClr val="FFFFFF"/>
                </a:solidFill>
                <a:latin typeface="黑体" panose="02010609060101010101" pitchFamily="49" charset="-122"/>
                <a:ea typeface="黑体" panose="02010609060101010101" pitchFamily="49" charset="-122"/>
              </a:rPr>
              <a:t>组织创新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9" name="圆角矩形 18"/>
          <p:cNvSpPr/>
          <p:nvPr/>
        </p:nvSpPr>
        <p:spPr bwMode="auto">
          <a:xfrm>
            <a:off x="1958657" y="4883439"/>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营销创新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25" name="圆角矩形 24"/>
          <p:cNvSpPr/>
          <p:nvPr/>
        </p:nvSpPr>
        <p:spPr bwMode="auto">
          <a:xfrm>
            <a:off x="1958659" y="3719801"/>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工艺创新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8" name="文本框 7"/>
          <p:cNvSpPr txBox="1"/>
          <p:nvPr/>
        </p:nvSpPr>
        <p:spPr>
          <a:xfrm>
            <a:off x="5401897" y="3056961"/>
            <a:ext cx="2235279" cy="369332"/>
          </a:xfrm>
          <a:prstGeom prst="rect">
            <a:avLst/>
          </a:prstGeom>
          <a:noFill/>
        </p:spPr>
        <p:txBody>
          <a:bodyPr wrap="square" rtlCol="0">
            <a:spAutoFit/>
          </a:bodyPr>
          <a:lstStyle/>
          <a:p>
            <a:r>
              <a:rPr lang="zh-CN" altLang="en-US" dirty="0" smtClean="0"/>
              <a:t>正在进行或终止</a:t>
            </a:r>
            <a:endParaRPr lang="zh-CN" altLang="en-US" dirty="0"/>
          </a:p>
        </p:txBody>
      </p:sp>
      <p:sp>
        <p:nvSpPr>
          <p:cNvPr id="27" name="文本框 26"/>
          <p:cNvSpPr txBox="1"/>
          <p:nvPr/>
        </p:nvSpPr>
        <p:spPr>
          <a:xfrm>
            <a:off x="5379750" y="3411604"/>
            <a:ext cx="2235279" cy="369332"/>
          </a:xfrm>
          <a:prstGeom prst="rect">
            <a:avLst/>
          </a:prstGeom>
          <a:noFill/>
        </p:spPr>
        <p:txBody>
          <a:bodyPr wrap="square" rtlCol="0">
            <a:spAutoFit/>
          </a:bodyPr>
          <a:lstStyle/>
          <a:p>
            <a:r>
              <a:rPr lang="zh-CN" altLang="en-US" dirty="0" smtClean="0"/>
              <a:t>活动类型</a:t>
            </a:r>
            <a:endParaRPr lang="zh-CN" altLang="en-US" dirty="0"/>
          </a:p>
        </p:txBody>
      </p:sp>
      <p:sp>
        <p:nvSpPr>
          <p:cNvPr id="28" name="文本框 27"/>
          <p:cNvSpPr txBox="1"/>
          <p:nvPr/>
        </p:nvSpPr>
        <p:spPr>
          <a:xfrm>
            <a:off x="5401898" y="3773515"/>
            <a:ext cx="2235279" cy="369332"/>
          </a:xfrm>
          <a:prstGeom prst="rect">
            <a:avLst/>
          </a:prstGeom>
          <a:noFill/>
        </p:spPr>
        <p:txBody>
          <a:bodyPr wrap="square" rtlCol="0">
            <a:spAutoFit/>
          </a:bodyPr>
          <a:lstStyle/>
          <a:p>
            <a:r>
              <a:rPr lang="zh-CN" altLang="en-US" dirty="0" smtClean="0"/>
              <a:t>信息来源</a:t>
            </a:r>
            <a:endParaRPr lang="zh-CN" altLang="en-US" dirty="0"/>
          </a:p>
        </p:txBody>
      </p:sp>
      <p:sp>
        <p:nvSpPr>
          <p:cNvPr id="29" name="文本框 28"/>
          <p:cNvSpPr txBox="1"/>
          <p:nvPr/>
        </p:nvSpPr>
        <p:spPr>
          <a:xfrm>
            <a:off x="5401897" y="4113465"/>
            <a:ext cx="2235279" cy="369332"/>
          </a:xfrm>
          <a:prstGeom prst="rect">
            <a:avLst/>
          </a:prstGeom>
          <a:noFill/>
        </p:spPr>
        <p:txBody>
          <a:bodyPr wrap="square" rtlCol="0">
            <a:spAutoFit/>
          </a:bodyPr>
          <a:lstStyle/>
          <a:p>
            <a:r>
              <a:rPr lang="zh-CN" altLang="en-US" dirty="0" smtClean="0"/>
              <a:t>创新合作</a:t>
            </a:r>
            <a:endParaRPr lang="zh-CN" altLang="en-US" dirty="0"/>
          </a:p>
        </p:txBody>
      </p:sp>
      <p:sp>
        <p:nvSpPr>
          <p:cNvPr id="30" name="文本框 29"/>
          <p:cNvSpPr txBox="1"/>
          <p:nvPr/>
        </p:nvSpPr>
        <p:spPr>
          <a:xfrm>
            <a:off x="5401898" y="4503105"/>
            <a:ext cx="2235279" cy="369332"/>
          </a:xfrm>
          <a:prstGeom prst="rect">
            <a:avLst/>
          </a:prstGeom>
          <a:noFill/>
        </p:spPr>
        <p:txBody>
          <a:bodyPr wrap="square" rtlCol="0">
            <a:spAutoFit/>
          </a:bodyPr>
          <a:lstStyle/>
          <a:p>
            <a:r>
              <a:rPr lang="zh-CN" altLang="en-US" dirty="0" smtClean="0"/>
              <a:t>知识产权</a:t>
            </a:r>
            <a:endParaRPr lang="zh-CN" altLang="en-US" dirty="0"/>
          </a:p>
        </p:txBody>
      </p:sp>
      <p:sp>
        <p:nvSpPr>
          <p:cNvPr id="31" name="文本框 30"/>
          <p:cNvSpPr txBox="1"/>
          <p:nvPr/>
        </p:nvSpPr>
        <p:spPr>
          <a:xfrm>
            <a:off x="5401898" y="4837291"/>
            <a:ext cx="2235279" cy="369332"/>
          </a:xfrm>
          <a:prstGeom prst="rect">
            <a:avLst/>
          </a:prstGeom>
          <a:noFill/>
        </p:spPr>
        <p:txBody>
          <a:bodyPr wrap="square" rtlCol="0">
            <a:spAutoFit/>
          </a:bodyPr>
          <a:lstStyle/>
          <a:p>
            <a:r>
              <a:rPr lang="zh-CN" altLang="en-US" dirty="0" smtClean="0"/>
              <a:t>阻碍因素</a:t>
            </a:r>
            <a:endParaRPr lang="zh-CN" altLang="en-US" dirty="0"/>
          </a:p>
        </p:txBody>
      </p:sp>
      <p:sp>
        <p:nvSpPr>
          <p:cNvPr id="32" name="圆角矩形 31"/>
          <p:cNvSpPr/>
          <p:nvPr/>
        </p:nvSpPr>
        <p:spPr bwMode="auto">
          <a:xfrm>
            <a:off x="3854029" y="3304651"/>
            <a:ext cx="1304073" cy="783193"/>
          </a:xfrm>
          <a:prstGeom prst="roundRect">
            <a:avLst/>
          </a:prstGeom>
          <a:no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effectLst/>
                <a:latin typeface="黑体" panose="02010609060101010101" pitchFamily="49" charset="-122"/>
                <a:ea typeface="黑体" panose="02010609060101010101" pitchFamily="49" charset="-122"/>
              </a:rPr>
              <a:t>产品或工艺创新</a:t>
            </a:r>
            <a:endParaRPr kumimoji="1" lang="zh-CN" altLang="en-US" sz="2000" i="0" u="none" strike="noStrike" cap="none" normalizeH="0" baseline="0" dirty="0" smtClean="0">
              <a:effectLst/>
              <a:latin typeface="黑体" panose="02010609060101010101" pitchFamily="49" charset="-122"/>
              <a:ea typeface="黑体" panose="02010609060101010101" pitchFamily="49" charset="-122"/>
            </a:endParaRPr>
          </a:p>
        </p:txBody>
      </p:sp>
      <p:cxnSp>
        <p:nvCxnSpPr>
          <p:cNvPr id="33" name="直接连接符 32"/>
          <p:cNvCxnSpPr/>
          <p:nvPr/>
        </p:nvCxnSpPr>
        <p:spPr bwMode="auto">
          <a:xfrm>
            <a:off x="4347199" y="2163948"/>
            <a:ext cx="5125010" cy="13823"/>
          </a:xfrm>
          <a:prstGeom prst="line">
            <a:avLst/>
          </a:prstGeom>
          <a:ln w="1905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7" name="直接连接符 36"/>
          <p:cNvCxnSpPr/>
          <p:nvPr/>
        </p:nvCxnSpPr>
        <p:spPr bwMode="auto">
          <a:xfrm flipH="1">
            <a:off x="6621705" y="1924650"/>
            <a:ext cx="1" cy="261628"/>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1" name="直接连接符 40"/>
          <p:cNvCxnSpPr/>
          <p:nvPr/>
        </p:nvCxnSpPr>
        <p:spPr bwMode="auto">
          <a:xfrm flipH="1">
            <a:off x="4358112" y="2177771"/>
            <a:ext cx="22835" cy="130983"/>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3" name="直接连接符 42"/>
          <p:cNvCxnSpPr>
            <a:stCxn id="16" idx="3"/>
          </p:cNvCxnSpPr>
          <p:nvPr/>
        </p:nvCxnSpPr>
        <p:spPr bwMode="auto">
          <a:xfrm>
            <a:off x="3452420" y="3369570"/>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7" name="直接连接符 46"/>
          <p:cNvCxnSpPr/>
          <p:nvPr/>
        </p:nvCxnSpPr>
        <p:spPr bwMode="auto">
          <a:xfrm>
            <a:off x="3452418" y="3920776"/>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8" name="直接连接符 47"/>
          <p:cNvCxnSpPr/>
          <p:nvPr/>
        </p:nvCxnSpPr>
        <p:spPr bwMode="auto">
          <a:xfrm flipH="1">
            <a:off x="3653276" y="3343265"/>
            <a:ext cx="22150" cy="592251"/>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52" name="直接连接符 51"/>
          <p:cNvCxnSpPr/>
          <p:nvPr/>
        </p:nvCxnSpPr>
        <p:spPr bwMode="auto">
          <a:xfrm>
            <a:off x="3653276" y="3680404"/>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50" name="左大括号 49"/>
          <p:cNvSpPr/>
          <p:nvPr/>
        </p:nvSpPr>
        <p:spPr bwMode="auto">
          <a:xfrm>
            <a:off x="5196788" y="3104676"/>
            <a:ext cx="230664" cy="1349206"/>
          </a:xfrm>
          <a:prstGeom prst="leftBrace">
            <a:avLst/>
          </a:prstGeom>
          <a:noFill/>
          <a:ln w="28575" cap="flat" cmpd="sng" algn="ctr">
            <a:solidFill>
              <a:srgbClr val="0099CC"/>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56" name="圆角矩形 55"/>
          <p:cNvSpPr/>
          <p:nvPr/>
        </p:nvSpPr>
        <p:spPr bwMode="auto">
          <a:xfrm>
            <a:off x="7583059" y="3363255"/>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创新影响</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57" name="圆角矩形 56"/>
          <p:cNvSpPr/>
          <p:nvPr/>
        </p:nvSpPr>
        <p:spPr bwMode="auto">
          <a:xfrm>
            <a:off x="10034178" y="3353751"/>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政策效果</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cxnSp>
        <p:nvCxnSpPr>
          <p:cNvPr id="59" name="直接连接符 58"/>
          <p:cNvCxnSpPr/>
          <p:nvPr/>
        </p:nvCxnSpPr>
        <p:spPr bwMode="auto">
          <a:xfrm>
            <a:off x="9493613" y="2847346"/>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64" name="直接连接符 11263"/>
          <p:cNvCxnSpPr/>
          <p:nvPr/>
        </p:nvCxnSpPr>
        <p:spPr bwMode="auto">
          <a:xfrm>
            <a:off x="8163885" y="3154791"/>
            <a:ext cx="3555896" cy="20436"/>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bwMode="auto">
          <a:xfrm>
            <a:off x="8131538" y="3154207"/>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bwMode="auto">
          <a:xfrm>
            <a:off x="10360388" y="3203307"/>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7782364" y="4189070"/>
            <a:ext cx="1184759" cy="369332"/>
          </a:xfrm>
          <a:prstGeom prst="rect">
            <a:avLst/>
          </a:prstGeom>
          <a:noFill/>
        </p:spPr>
        <p:txBody>
          <a:bodyPr wrap="square" rtlCol="0">
            <a:spAutoFit/>
          </a:bodyPr>
          <a:lstStyle/>
          <a:p>
            <a:r>
              <a:rPr lang="zh-CN" altLang="en-US" dirty="0" smtClean="0"/>
              <a:t>产品创新</a:t>
            </a:r>
            <a:endParaRPr lang="zh-CN" altLang="en-US" dirty="0"/>
          </a:p>
        </p:txBody>
      </p:sp>
      <p:sp>
        <p:nvSpPr>
          <p:cNvPr id="72" name="文本框 71"/>
          <p:cNvSpPr txBox="1"/>
          <p:nvPr/>
        </p:nvSpPr>
        <p:spPr>
          <a:xfrm>
            <a:off x="7746010" y="4540829"/>
            <a:ext cx="1221113" cy="369332"/>
          </a:xfrm>
          <a:prstGeom prst="rect">
            <a:avLst/>
          </a:prstGeom>
          <a:noFill/>
        </p:spPr>
        <p:txBody>
          <a:bodyPr wrap="square" rtlCol="0">
            <a:spAutoFit/>
          </a:bodyPr>
          <a:lstStyle/>
          <a:p>
            <a:r>
              <a:rPr lang="zh-CN" altLang="en-US" dirty="0" smtClean="0"/>
              <a:t>工艺创新</a:t>
            </a:r>
            <a:endParaRPr lang="zh-CN" altLang="en-US" dirty="0"/>
          </a:p>
        </p:txBody>
      </p:sp>
      <p:sp>
        <p:nvSpPr>
          <p:cNvPr id="73" name="文本框 72"/>
          <p:cNvSpPr txBox="1"/>
          <p:nvPr/>
        </p:nvSpPr>
        <p:spPr>
          <a:xfrm>
            <a:off x="7714532" y="5662030"/>
            <a:ext cx="2219661" cy="1015663"/>
          </a:xfrm>
          <a:prstGeom prst="rect">
            <a:avLst/>
          </a:prstGeom>
          <a:noFill/>
          <a:ln>
            <a:solidFill>
              <a:schemeClr val="accent4"/>
            </a:solidFill>
            <a:prstDash val="dashDot"/>
          </a:ln>
        </p:spPr>
        <p:txBody>
          <a:bodyPr wrap="square" rtlCol="0">
            <a:spAutoFit/>
          </a:bodyPr>
          <a:lstStyle/>
          <a:p>
            <a:r>
              <a:rPr lang="zh-CN" altLang="en-US" sz="2000" dirty="0" smtClean="0">
                <a:solidFill>
                  <a:srgbClr val="FF0000"/>
                </a:solidFill>
              </a:rPr>
              <a:t>本年删除对“组织创新”</a:t>
            </a:r>
            <a:r>
              <a:rPr lang="zh-CN" altLang="en-US" sz="2000" dirty="0">
                <a:solidFill>
                  <a:srgbClr val="FF0000"/>
                </a:solidFill>
              </a:rPr>
              <a:t>和 </a:t>
            </a:r>
            <a:r>
              <a:rPr lang="zh-CN" altLang="en-US" sz="2000" dirty="0" smtClean="0">
                <a:solidFill>
                  <a:srgbClr val="FF0000"/>
                </a:solidFill>
              </a:rPr>
              <a:t>“营销创新”影响的判断</a:t>
            </a:r>
            <a:endParaRPr lang="zh-CN" altLang="en-US" sz="2000" dirty="0">
              <a:solidFill>
                <a:srgbClr val="FF0000"/>
              </a:solidFill>
            </a:endParaRPr>
          </a:p>
        </p:txBody>
      </p:sp>
      <p:sp>
        <p:nvSpPr>
          <p:cNvPr id="75" name="文本框 74"/>
          <p:cNvSpPr txBox="1"/>
          <p:nvPr/>
        </p:nvSpPr>
        <p:spPr>
          <a:xfrm>
            <a:off x="7782364" y="4952783"/>
            <a:ext cx="1198965" cy="369332"/>
          </a:xfrm>
          <a:prstGeom prst="rect">
            <a:avLst/>
          </a:prstGeom>
          <a:noFill/>
        </p:spPr>
        <p:txBody>
          <a:bodyPr wrap="square" rtlCol="0">
            <a:spAutoFit/>
          </a:bodyPr>
          <a:lstStyle/>
          <a:p>
            <a:r>
              <a:rPr lang="zh-CN" altLang="en-US" dirty="0" smtClean="0"/>
              <a:t>成功因素</a:t>
            </a:r>
            <a:endParaRPr lang="zh-CN" altLang="en-US" dirty="0"/>
          </a:p>
        </p:txBody>
      </p:sp>
      <p:sp>
        <p:nvSpPr>
          <p:cNvPr id="77" name="左大括号 76"/>
          <p:cNvSpPr/>
          <p:nvPr/>
        </p:nvSpPr>
        <p:spPr bwMode="auto">
          <a:xfrm>
            <a:off x="7592819" y="4323323"/>
            <a:ext cx="128305" cy="2050622"/>
          </a:xfrm>
          <a:prstGeom prst="leftBrace">
            <a:avLst/>
          </a:prstGeom>
          <a:noFill/>
          <a:ln w="19050" cap="flat" cmpd="sng" algn="ctr">
            <a:solidFill>
              <a:srgbClr val="33CCFF"/>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78" name="文本框 77"/>
          <p:cNvSpPr txBox="1"/>
          <p:nvPr/>
        </p:nvSpPr>
        <p:spPr>
          <a:xfrm>
            <a:off x="9881375" y="4197958"/>
            <a:ext cx="2235279" cy="369332"/>
          </a:xfrm>
          <a:prstGeom prst="rect">
            <a:avLst/>
          </a:prstGeom>
          <a:noFill/>
        </p:spPr>
        <p:txBody>
          <a:bodyPr wrap="square" rtlCol="0">
            <a:spAutoFit/>
          </a:bodyPr>
          <a:lstStyle/>
          <a:p>
            <a:r>
              <a:rPr lang="zh-CN" altLang="en-US" dirty="0" smtClean="0"/>
              <a:t>内部措施效果</a:t>
            </a:r>
            <a:endParaRPr lang="zh-CN" altLang="en-US" dirty="0"/>
          </a:p>
        </p:txBody>
      </p:sp>
      <p:sp>
        <p:nvSpPr>
          <p:cNvPr id="79" name="文本框 78"/>
          <p:cNvSpPr txBox="1"/>
          <p:nvPr/>
        </p:nvSpPr>
        <p:spPr>
          <a:xfrm>
            <a:off x="9859228" y="4552601"/>
            <a:ext cx="2235279" cy="369332"/>
          </a:xfrm>
          <a:prstGeom prst="rect">
            <a:avLst/>
          </a:prstGeom>
          <a:noFill/>
        </p:spPr>
        <p:txBody>
          <a:bodyPr wrap="square" rtlCol="0">
            <a:spAutoFit/>
          </a:bodyPr>
          <a:lstStyle/>
          <a:p>
            <a:r>
              <a:rPr lang="en-US" altLang="zh-CN" dirty="0" smtClean="0"/>
              <a:t>11</a:t>
            </a:r>
            <a:r>
              <a:rPr lang="zh-CN" altLang="en-US" dirty="0" smtClean="0"/>
              <a:t>项政策效果</a:t>
            </a:r>
            <a:endParaRPr lang="zh-CN" altLang="en-US" dirty="0"/>
          </a:p>
        </p:txBody>
      </p:sp>
      <p:sp>
        <p:nvSpPr>
          <p:cNvPr id="84" name="左大括号 83"/>
          <p:cNvSpPr/>
          <p:nvPr/>
        </p:nvSpPr>
        <p:spPr bwMode="auto">
          <a:xfrm>
            <a:off x="9697703" y="4347254"/>
            <a:ext cx="150452" cy="507772"/>
          </a:xfrm>
          <a:prstGeom prst="leftBrace">
            <a:avLst/>
          </a:prstGeom>
          <a:noFill/>
          <a:ln w="19050" cap="flat" cmpd="sng" algn="ctr">
            <a:solidFill>
              <a:srgbClr val="33CCFF"/>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85" name="文本框 84"/>
          <p:cNvSpPr txBox="1"/>
          <p:nvPr/>
        </p:nvSpPr>
        <p:spPr>
          <a:xfrm>
            <a:off x="7899255" y="5261920"/>
            <a:ext cx="1198965" cy="400110"/>
          </a:xfrm>
          <a:prstGeom prst="rect">
            <a:avLst/>
          </a:prstGeom>
          <a:noFill/>
        </p:spPr>
        <p:txBody>
          <a:bodyPr wrap="square" rtlCol="0">
            <a:spAutoFit/>
          </a:bodyPr>
          <a:lstStyle/>
          <a:p>
            <a:r>
              <a:rPr lang="en-US" altLang="zh-CN" sz="2000" b="1" dirty="0" smtClean="0"/>
              <a:t>……</a:t>
            </a:r>
            <a:endParaRPr lang="zh-CN" altLang="en-US" sz="2000" b="1" dirty="0"/>
          </a:p>
        </p:txBody>
      </p:sp>
      <p:sp>
        <p:nvSpPr>
          <p:cNvPr id="86" name="圆角矩形 85"/>
          <p:cNvSpPr/>
          <p:nvPr/>
        </p:nvSpPr>
        <p:spPr bwMode="auto">
          <a:xfrm>
            <a:off x="11227163" y="3337178"/>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smtClean="0">
                <a:solidFill>
                  <a:srgbClr val="FFFFFF"/>
                </a:solidFill>
                <a:latin typeface="黑体" panose="02010609060101010101" pitchFamily="49" charset="-122"/>
                <a:ea typeface="黑体" panose="02010609060101010101" pitchFamily="49" charset="-122"/>
              </a:rPr>
              <a:t>战略</a:t>
            </a:r>
            <a:r>
              <a:rPr kumimoji="1" lang="zh-CN" altLang="en-US" sz="2000" dirty="0">
                <a:solidFill>
                  <a:srgbClr val="FFFFFF"/>
                </a:solidFill>
                <a:latin typeface="黑体" panose="02010609060101010101" pitchFamily="49" charset="-122"/>
                <a:ea typeface="黑体" panose="02010609060101010101" pitchFamily="49" charset="-122"/>
              </a:rPr>
              <a:t>规划</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cxnSp>
        <p:nvCxnSpPr>
          <p:cNvPr id="88" name="直接连接符 87"/>
          <p:cNvCxnSpPr/>
          <p:nvPr/>
        </p:nvCxnSpPr>
        <p:spPr bwMode="auto">
          <a:xfrm>
            <a:off x="11709581" y="3194851"/>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bwMode="auto">
          <a:xfrm>
            <a:off x="5164342" y="3772908"/>
            <a:ext cx="135335" cy="1561"/>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11270" name="右箭头 11269"/>
          <p:cNvSpPr/>
          <p:nvPr/>
        </p:nvSpPr>
        <p:spPr bwMode="auto">
          <a:xfrm>
            <a:off x="5838392" y="2365612"/>
            <a:ext cx="1566626" cy="333502"/>
          </a:xfrm>
          <a:prstGeom prst="rightArrow">
            <a:avLst/>
          </a:prstGeom>
          <a:solidFill>
            <a:schemeClr val="accent2"/>
          </a:solidFill>
          <a:ln w="9525" cap="flat" cmpd="sng" algn="ctr">
            <a:solidFill>
              <a:schemeClr val="accent2"/>
            </a:solidFill>
            <a:prstDash val="solid"/>
            <a:round/>
            <a:headEnd type="none" w="med" len="med"/>
            <a:tailEnd type="none" w="med" len="med"/>
          </a:ln>
          <a:effectLst/>
        </p:spPr>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97" name="圆角矩形 96"/>
          <p:cNvSpPr/>
          <p:nvPr/>
        </p:nvSpPr>
        <p:spPr bwMode="auto">
          <a:xfrm>
            <a:off x="8799059" y="3363254"/>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a:solidFill>
                  <a:srgbClr val="FFFFFF"/>
                </a:solidFill>
                <a:latin typeface="黑体" panose="02010609060101010101" pitchFamily="49" charset="-122"/>
                <a:ea typeface="黑体" panose="02010609060101010101" pitchFamily="49" charset="-122"/>
              </a:rPr>
              <a:t>基本信息</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cxnSp>
        <p:nvCxnSpPr>
          <p:cNvPr id="98" name="直接连接符 97"/>
          <p:cNvCxnSpPr/>
          <p:nvPr/>
        </p:nvCxnSpPr>
        <p:spPr bwMode="auto">
          <a:xfrm>
            <a:off x="9281477" y="3174207"/>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左大括号 1"/>
          <p:cNvSpPr/>
          <p:nvPr/>
        </p:nvSpPr>
        <p:spPr bwMode="auto">
          <a:xfrm>
            <a:off x="5267766" y="4567290"/>
            <a:ext cx="111984" cy="639333"/>
          </a:xfrm>
          <a:prstGeom prst="leftBrace">
            <a:avLst/>
          </a:prstGeom>
          <a:ln w="28575">
            <a:prstDash val="dash"/>
            <a:headEnd type="none" w="med" len="med"/>
            <a:tailEnd type="none" w="med" len="med"/>
          </a:ln>
        </p:spPr>
        <p:style>
          <a:lnRef idx="1">
            <a:schemeClr val="accent2"/>
          </a:lnRef>
          <a:fillRef idx="0">
            <a:schemeClr val="accent2"/>
          </a:fillRef>
          <a:effectRef idx="0">
            <a:schemeClr val="accent2"/>
          </a:effectRef>
          <a:fontRef idx="minor">
            <a:schemeClr val="tx1"/>
          </a:fontRef>
        </p:style>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3" name="文本框 2"/>
          <p:cNvSpPr txBox="1"/>
          <p:nvPr/>
        </p:nvSpPr>
        <p:spPr>
          <a:xfrm>
            <a:off x="10696353" y="2215543"/>
            <a:ext cx="1420301"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dirty="0">
                <a:latin typeface="黑体" panose="02010609060101010101" pitchFamily="49" charset="-122"/>
                <a:ea typeface="黑体" panose="02010609060101010101" pitchFamily="49" charset="-122"/>
              </a:rPr>
              <a:t>基于</a:t>
            </a:r>
            <a:r>
              <a:rPr lang="zh-CN" altLang="en-US" dirty="0" smtClean="0">
                <a:latin typeface="黑体" panose="02010609060101010101" pitchFamily="49" charset="-122"/>
                <a:ea typeface="黑体" panose="02010609060101010101" pitchFamily="49" charset="-122"/>
              </a:rPr>
              <a:t>“企业家”的判断</a:t>
            </a:r>
            <a:endParaRPr lang="zh-CN" altLang="en-US" dirty="0">
              <a:latin typeface="黑体" panose="02010609060101010101" pitchFamily="49" charset="-122"/>
              <a:ea typeface="黑体" panose="02010609060101010101" pitchFamily="49" charset="-122"/>
            </a:endParaRPr>
          </a:p>
        </p:txBody>
      </p:sp>
      <p:sp>
        <p:nvSpPr>
          <p:cNvPr id="5" name="圆角矩形 4"/>
          <p:cNvSpPr/>
          <p:nvPr/>
        </p:nvSpPr>
        <p:spPr bwMode="auto">
          <a:xfrm>
            <a:off x="1820574" y="3026268"/>
            <a:ext cx="1751263" cy="2470798"/>
          </a:xfrm>
          <a:prstGeom prst="roundRect">
            <a:avLst/>
          </a:prstGeom>
          <a:noFill/>
          <a:ln>
            <a:solidFill>
              <a:srgbClr val="66CCFF"/>
            </a:solidFill>
            <a:prstDash val="lgDash"/>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6" name="圆角矩形 5"/>
          <p:cNvSpPr/>
          <p:nvPr/>
        </p:nvSpPr>
        <p:spPr bwMode="auto">
          <a:xfrm>
            <a:off x="1389488" y="5484299"/>
            <a:ext cx="3700398" cy="1328023"/>
          </a:xfrm>
          <a:prstGeom prst="roundRect">
            <a:avLst/>
          </a:prstGeom>
          <a:no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i="0" u="none" strike="noStrike" cap="none" normalizeH="0" baseline="0" dirty="0" smtClean="0">
                <a:ln>
                  <a:noFill/>
                </a:ln>
                <a:solidFill>
                  <a:schemeClr val="tx1"/>
                </a:solidFill>
                <a:effectLst/>
                <a:latin typeface="+mn-ea"/>
                <a:ea typeface="+mn-ea"/>
              </a:rPr>
              <a:t>“新”对本企业必须是新的，</a:t>
            </a:r>
            <a:endParaRPr kumimoji="1" lang="en-US" altLang="zh-CN" i="0" u="none" strike="noStrike" cap="none" normalizeH="0" baseline="0" dirty="0" smtClean="0">
              <a:ln>
                <a:noFill/>
              </a:ln>
              <a:solidFill>
                <a:schemeClr val="tx1"/>
              </a:solidFill>
              <a:effectLst/>
              <a:latin typeface="+mn-ea"/>
              <a:ea typeface="+mn-ea"/>
            </a:endParaRPr>
          </a:p>
          <a:p>
            <a:pPr marL="0" marR="0" indent="0" algn="l" defTabSz="914400" rtl="0" eaLnBrk="1" fontAlgn="base" latinLnBrk="0" hangingPunct="1">
              <a:lnSpc>
                <a:spcPct val="100000"/>
              </a:lnSpc>
              <a:spcBef>
                <a:spcPct val="0"/>
              </a:spcBef>
              <a:spcAft>
                <a:spcPct val="0"/>
              </a:spcAft>
              <a:buClrTx/>
              <a:buSzTx/>
              <a:buFontTx/>
              <a:buNone/>
            </a:pPr>
            <a:r>
              <a:rPr kumimoji="1" lang="en-US" altLang="zh-CN" dirty="0">
                <a:latin typeface="+mn-ea"/>
                <a:ea typeface="+mn-ea"/>
              </a:rPr>
              <a:t> </a:t>
            </a:r>
            <a:r>
              <a:rPr kumimoji="1" lang="en-US" altLang="zh-CN" dirty="0" smtClean="0">
                <a:latin typeface="+mn-ea"/>
                <a:ea typeface="+mn-ea"/>
              </a:rPr>
              <a:t>    </a:t>
            </a:r>
            <a:r>
              <a:rPr kumimoji="1" lang="zh-CN" altLang="en-US" i="0" u="none" strike="noStrike" cap="none" normalizeH="0" baseline="0" dirty="0" smtClean="0">
                <a:ln>
                  <a:noFill/>
                </a:ln>
                <a:solidFill>
                  <a:schemeClr val="tx1"/>
                </a:solidFill>
                <a:effectLst/>
                <a:latin typeface="+mn-ea"/>
                <a:ea typeface="+mn-ea"/>
              </a:rPr>
              <a:t> 新颖度可分层次；</a:t>
            </a:r>
            <a:endParaRPr kumimoji="1" lang="en-US" altLang="zh-CN" i="0" u="none" strike="noStrike" cap="none" normalizeH="0" baseline="0" dirty="0" smtClean="0">
              <a:ln>
                <a:noFill/>
              </a:ln>
              <a:solidFill>
                <a:schemeClr val="tx1"/>
              </a:solidFill>
              <a:effectLst/>
              <a:latin typeface="+mn-ea"/>
              <a:ea typeface="+mn-ea"/>
            </a:endParaRPr>
          </a:p>
          <a:p>
            <a:pPr eaLnBrk="1" hangingPunct="1"/>
            <a:r>
              <a:rPr kumimoji="1" lang="zh-CN" altLang="en-US" dirty="0" smtClean="0">
                <a:latin typeface="+mn-ea"/>
              </a:rPr>
              <a:t>“新”</a:t>
            </a:r>
            <a:r>
              <a:rPr kumimoji="1" lang="zh-CN" altLang="en-US" i="0" u="none" strike="noStrike" cap="none" normalizeH="0" baseline="0" dirty="0" smtClean="0">
                <a:ln>
                  <a:noFill/>
                </a:ln>
                <a:solidFill>
                  <a:schemeClr val="tx1"/>
                </a:solidFill>
                <a:effectLst/>
                <a:latin typeface="+mn-ea"/>
                <a:ea typeface="+mn-ea"/>
              </a:rPr>
              <a:t>全新的或重大改进的；</a:t>
            </a:r>
            <a:endParaRPr kumimoji="1" lang="en-US" altLang="zh-CN" i="0" u="none" strike="noStrike" cap="none" normalizeH="0" baseline="0" dirty="0" smtClean="0">
              <a:ln>
                <a:noFill/>
              </a:ln>
              <a:solidFill>
                <a:schemeClr val="tx1"/>
              </a:solidFill>
              <a:effectLst/>
              <a:latin typeface="+mn-ea"/>
              <a:ea typeface="+mn-ea"/>
            </a:endParaRPr>
          </a:p>
          <a:p>
            <a:pPr eaLnBrk="1" hangingPunct="1"/>
            <a:r>
              <a:rPr kumimoji="1" lang="zh-CN" altLang="en-US" dirty="0" smtClean="0">
                <a:latin typeface="+mn-ea"/>
                <a:ea typeface="+mn-ea"/>
              </a:rPr>
              <a:t>组织创新</a:t>
            </a:r>
            <a:r>
              <a:rPr kumimoji="1" lang="en-US" altLang="zh-CN" dirty="0" smtClean="0">
                <a:latin typeface="+mn-ea"/>
                <a:ea typeface="+mn-ea"/>
              </a:rPr>
              <a:t>3</a:t>
            </a:r>
            <a:r>
              <a:rPr kumimoji="1" lang="zh-CN" altLang="en-US" dirty="0" smtClean="0">
                <a:latin typeface="+mn-ea"/>
                <a:ea typeface="+mn-ea"/>
              </a:rPr>
              <a:t>类、营销创新</a:t>
            </a:r>
            <a:r>
              <a:rPr kumimoji="1" lang="en-US" altLang="zh-CN" dirty="0" smtClean="0">
                <a:latin typeface="+mn-ea"/>
                <a:ea typeface="+mn-ea"/>
              </a:rPr>
              <a:t>4</a:t>
            </a:r>
            <a:r>
              <a:rPr kumimoji="1" lang="zh-CN" altLang="en-US" dirty="0" smtClean="0">
                <a:latin typeface="+mn-ea"/>
                <a:ea typeface="+mn-ea"/>
              </a:rPr>
              <a:t>类表现</a:t>
            </a:r>
            <a:r>
              <a:rPr kumimoji="1" lang="en-US" altLang="zh-CN" dirty="0" smtClean="0">
                <a:latin typeface="+mn-ea"/>
                <a:ea typeface="+mn-ea"/>
              </a:rPr>
              <a:t>   </a:t>
            </a:r>
            <a:endParaRPr kumimoji="1" lang="zh-CN" altLang="en-US" i="0" u="none" strike="noStrike" cap="none" normalizeH="0" baseline="0" dirty="0" smtClean="0">
              <a:ln>
                <a:noFill/>
              </a:ln>
              <a:solidFill>
                <a:schemeClr val="tx1"/>
              </a:solidFill>
              <a:effectLst/>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27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9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0"/>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59"/>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1264"/>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69"/>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70"/>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86"/>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88"/>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97"/>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98"/>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6"/>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71"/>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72"/>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73"/>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75"/>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77"/>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84"/>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85"/>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78"/>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15" grpId="0" animBg="1"/>
      <p:bldP spid="16" grpId="0" animBg="1"/>
      <p:bldP spid="17" grpId="0" animBg="1"/>
      <p:bldP spid="19" grpId="0" animBg="1"/>
      <p:bldP spid="25" grpId="0" animBg="1"/>
      <p:bldP spid="8" grpId="0"/>
      <p:bldP spid="27" grpId="0"/>
      <p:bldP spid="28" grpId="0"/>
      <p:bldP spid="29" grpId="0"/>
      <p:bldP spid="30" grpId="0"/>
      <p:bldP spid="31" grpId="0"/>
      <p:bldP spid="32" grpId="0" animBg="1"/>
      <p:bldP spid="50" grpId="0" animBg="1"/>
      <p:bldP spid="56" grpId="0" animBg="1"/>
      <p:bldP spid="57" grpId="0" animBg="1"/>
      <p:bldP spid="71" grpId="0"/>
      <p:bldP spid="72" grpId="0"/>
      <p:bldP spid="73" grpId="0" animBg="1"/>
      <p:bldP spid="75" grpId="0"/>
      <p:bldP spid="77" grpId="0" animBg="1"/>
      <p:bldP spid="78" grpId="0"/>
      <p:bldP spid="79" grpId="0"/>
      <p:bldP spid="84" grpId="0" animBg="1"/>
      <p:bldP spid="85" grpId="0"/>
      <p:bldP spid="86" grpId="0" animBg="1"/>
      <p:bldP spid="11270" grpId="0" animBg="1"/>
      <p:bldP spid="97" grpId="0" animBg="1"/>
      <p:bldP spid="2" grpId="0" animBg="1"/>
      <p:bldP spid="5" grpId="0" animBg="1"/>
      <p:bldP spid="6" grpId="0" animBg="1"/>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p:cNvSpPr>
            <a:spLocks noGrp="1"/>
          </p:cNvSpPr>
          <p:nvPr>
            <p:ph type="sldNum" sz="quarter" idx="12"/>
          </p:nvPr>
        </p:nvSpPr>
        <p:spPr>
          <a:xfrm>
            <a:off x="9652000" y="624840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150A95A5-BC9E-40B4-BD30-C0815B326581}" type="slidenum">
              <a:rPr kumimoji="0" lang="zh-CN" altLang="en-US" sz="1400" smtClean="0"/>
            </a:fld>
            <a:endParaRPr kumimoji="0" lang="en-US" altLang="zh-CN" sz="1400" smtClean="0"/>
          </a:p>
        </p:txBody>
      </p:sp>
      <p:pic>
        <p:nvPicPr>
          <p:cNvPr id="3" name="图片 2"/>
          <p:cNvPicPr>
            <a:picLocks noChangeAspect="1"/>
          </p:cNvPicPr>
          <p:nvPr/>
        </p:nvPicPr>
        <p:blipFill>
          <a:blip r:embed="rId1"/>
          <a:stretch>
            <a:fillRect/>
          </a:stretch>
        </p:blipFill>
        <p:spPr>
          <a:xfrm>
            <a:off x="1488440" y="107315"/>
            <a:ext cx="10215245" cy="6246495"/>
          </a:xfrm>
          <a:prstGeom prst="rect">
            <a:avLst/>
          </a:prstGeom>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TABLE_BEAUTIFY" val="smartTable{187569d3-a0f8-4e91-8ee7-1559e97496d9}"/>
</p:tagLst>
</file>

<file path=ppt/tags/tag2.xml><?xml version="1.0" encoding="utf-8"?>
<p:tagLst xmlns:p="http://schemas.openxmlformats.org/presentationml/2006/main">
  <p:tag name="KSO_WM_UNIT_TABLE_BEAUTIFY" val="smartTable{d622735b-76a1-4dee-ae38-01c9fbb704b5}"/>
</p:tagLst>
</file>

<file path=ppt/tags/tag3.xml><?xml version="1.0" encoding="utf-8"?>
<p:tagLst xmlns:p="http://schemas.openxmlformats.org/presentationml/2006/main">
  <p:tag name="KSO_WM_UNIT_TABLE_BEAUTIFY" val="smartTable{09dbee27-2c3c-4c87-8fdf-d6d3763b1026}"/>
</p:tagLst>
</file>

<file path=ppt/tags/tag4.xml><?xml version="1.0" encoding="utf-8"?>
<p:tagLst xmlns:p="http://schemas.openxmlformats.org/presentationml/2006/main">
  <p:tag name="KSO_WM_UNIT_TABLE_BEAUTIFY" val="smartTable{26c13ba8-8068-4a7d-81ca-46caaba9b6a5}"/>
</p:tagLst>
</file>

<file path=ppt/tags/tag5.xml><?xml version="1.0" encoding="utf-8"?>
<p:tagLst xmlns:p="http://schemas.openxmlformats.org/presentationml/2006/main">
  <p:tag name="KSO_WM_UNIT_TABLE_BEAUTIFY" val="smartTable{e803e5a4-1912-49a4-a3c8-488e254e372c}"/>
</p:tagLst>
</file>

<file path=ppt/tags/tag6.xml><?xml version="1.0" encoding="utf-8"?>
<p:tagLst xmlns:p="http://schemas.openxmlformats.org/presentationml/2006/main">
  <p:tag name="KSO_WM_UNIT_TABLE_BEAUTIFY" val="smartTable{ae40bba5-d824-4014-ae36-7cf4e732f215}"/>
</p:tagLst>
</file>

<file path=ppt/theme/theme1.xml><?xml version="1.0" encoding="utf-8"?>
<a:theme xmlns:a="http://schemas.openxmlformats.org/drawingml/2006/main" name="NBS">
  <a:themeElements>
    <a:clrScheme name="国家统计局宏观数据库介绍（演示）zhongxi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国家统计局宏观数据库介绍（演示）zhongxin">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lIns="278563" tIns="354076" rIns="278563" bIns="120904" spcCol="1270"/>
      <a:lstStyle>
        <a:defPPr lvl="1" indent="-457200" defTabSz="755650">
          <a:lnSpc>
            <a:spcPct val="90000"/>
          </a:lnSpc>
          <a:spcAft>
            <a:spcPct val="15000"/>
          </a:spcAft>
          <a:buFont typeface="Arial" panose="020B0604020202020204" pitchFamily="34" charset="0"/>
          <a:buChar char="•"/>
          <a:defRPr/>
        </a:defPPr>
      </a:lstStyle>
      <a: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b" anchorCtr="1" compatLnSpc="1">
        <a:spAutoFit/>
      </a:bodyPr>
      <a:lstStyle>
        <a:defPPr marL="0" marR="0" indent="0" algn="l" defTabSz="914400" rtl="0" eaLnBrk="1" fontAlgn="base" latinLnBrk="0" hangingPunct="1">
          <a:lnSpc>
            <a:spcPct val="100000"/>
          </a:lnSpc>
          <a:spcBef>
            <a:spcPct val="0"/>
          </a:spcBef>
          <a:spcAft>
            <a:spcPct val="0"/>
          </a:spcAft>
          <a:buClrTx/>
          <a:buSzTx/>
          <a:buFontTx/>
          <a:buNone/>
          <a:def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defRPr>
        </a:defPPr>
      </a:lstStyle>
    </a:lnDef>
  </a:objectDefaults>
  <a:extraClrSchemeLst>
    <a:extraClrScheme>
      <a:clrScheme name="国家统计局宏观数据库介绍（演示）zhongxi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国家统计局宏观数据库介绍（演示）zhongxi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国家统计局宏观数据库介绍（演示）zhongxi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国家统计局宏观数据库介绍（演示）zhongxi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国家统计局宏观数据库介绍（演示）zhongxi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国家统计局宏观数据库介绍（演示）zhongxi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国家统计局宏观数据库介绍（演示）zhongxi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NBS</Template>
  <TotalTime>0</TotalTime>
  <Words>8966</Words>
  <Application>WPS 演示</Application>
  <PresentationFormat>宽屏</PresentationFormat>
  <Paragraphs>669</Paragraphs>
  <Slides>54</Slides>
  <Notes>51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54</vt:i4>
      </vt:variant>
    </vt:vector>
  </HeadingPairs>
  <TitlesOfParts>
    <vt:vector size="66" baseType="lpstr">
      <vt:lpstr>Arial</vt:lpstr>
      <vt:lpstr>宋体</vt:lpstr>
      <vt:lpstr>Wingdings</vt:lpstr>
      <vt:lpstr>Times New Roman</vt:lpstr>
      <vt:lpstr>方正彩云简体</vt:lpstr>
      <vt:lpstr>Calibri</vt:lpstr>
      <vt:lpstr>黑体</vt:lpstr>
      <vt:lpstr>仿宋_GB2312</vt:lpstr>
      <vt:lpstr>微软雅黑</vt:lpstr>
      <vt:lpstr>Arial Unicode MS</vt:lpstr>
      <vt:lpstr>华文楷体</vt:lpstr>
      <vt:lpstr>NBS</vt:lpstr>
      <vt:lpstr>2019年企业创新调查制度 说明及实施要点 </vt:lpstr>
      <vt:lpstr>目   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2.1 指标解释 </vt:lpstr>
      <vt:lpstr>产品（服务）创新案例</vt:lpstr>
      <vt:lpstr>2.1 指标解释 </vt:lpstr>
      <vt:lpstr>工艺（流程）创新案例</vt:lpstr>
      <vt:lpstr>2.1 指标解释 </vt:lpstr>
      <vt:lpstr>PowerPoint 演示文稿</vt:lpstr>
      <vt:lpstr>2.1 指标解释 </vt:lpstr>
      <vt:lpstr>2.1 指标解释 </vt:lpstr>
      <vt:lpstr>2.1 指标解释 </vt:lpstr>
      <vt:lpstr>2.1 指标解释 </vt:lpstr>
      <vt:lpstr>组织（管理）创新案例 </vt:lpstr>
      <vt:lpstr>2.1 指标解释 </vt:lpstr>
      <vt:lpstr>营销创新案例</vt:lpstr>
      <vt:lpstr>2.1 指标解释 </vt:lpstr>
      <vt:lpstr>PowerPoint 演示文稿</vt:lpstr>
      <vt:lpstr>PowerPoint 演示文稿</vt:lpstr>
      <vt:lpstr>2.2 相关政策 </vt:lpstr>
      <vt:lpstr>2.2 相关政策 </vt:lpstr>
      <vt:lpstr>2.2 相关政策 </vt:lpstr>
      <vt:lpstr>2.2 相关政策 </vt:lpstr>
      <vt:lpstr>2.2 相关政策 </vt:lpstr>
      <vt:lpstr>PowerPoint 演示文稿</vt:lpstr>
      <vt:lpstr>2.2 相关政策 </vt:lpstr>
      <vt:lpstr>2.2 相关政策 </vt:lpstr>
      <vt:lpstr>2.2 相关政策 </vt:lpstr>
      <vt:lpstr>2.2 相关政策 </vt:lpstr>
      <vt:lpstr>2.2 相关政策 </vt:lpstr>
      <vt:lpstr>2.2 相关政策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国家统计局</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2016年全国规模以下企业创新调查方案</dc:title>
  <dc:creator>罗秋实:</dc:creator>
  <cp:lastModifiedBy>邓思玉</cp:lastModifiedBy>
  <cp:revision>620</cp:revision>
  <cp:lastPrinted>2017-09-29T08:57:00Z</cp:lastPrinted>
  <dcterms:created xsi:type="dcterms:W3CDTF">2016-09-21T01:54:00Z</dcterms:created>
  <dcterms:modified xsi:type="dcterms:W3CDTF">2019-12-13T09:28:45Z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2052-11.1.0.9209</vt:lpwstr>
  </property>
</Properties>
</file>