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599" r:id="rId3"/>
    <p:sldId id="600" r:id="rId4"/>
    <p:sldId id="601" r:id="rId5"/>
    <p:sldId id="602" r:id="rId6"/>
    <p:sldId id="650" r:id="rId7"/>
    <p:sldId id="651" r:id="rId8"/>
    <p:sldId id="652" r:id="rId9"/>
    <p:sldId id="606" r:id="rId10"/>
    <p:sldId id="696" r:id="rId11"/>
    <p:sldId id="697" r:id="rId12"/>
    <p:sldId id="608" r:id="rId13"/>
    <p:sldId id="811" r:id="rId14"/>
    <p:sldId id="609" r:id="rId15"/>
    <p:sldId id="610" r:id="rId16"/>
    <p:sldId id="699" r:id="rId17"/>
    <p:sldId id="613" r:id="rId18"/>
    <p:sldId id="614" r:id="rId19"/>
    <p:sldId id="701" r:id="rId20"/>
    <p:sldId id="812" r:id="rId21"/>
    <p:sldId id="615" r:id="rId22"/>
    <p:sldId id="702" r:id="rId23"/>
    <p:sldId id="813" r:id="rId24"/>
    <p:sldId id="703" r:id="rId25"/>
    <p:sldId id="814" r:id="rId26"/>
    <p:sldId id="616" r:id="rId27"/>
    <p:sldId id="815" r:id="rId28"/>
    <p:sldId id="618" r:id="rId29"/>
    <p:sldId id="816" r:id="rId30"/>
    <p:sldId id="619" r:id="rId31"/>
    <p:sldId id="736" r:id="rId32"/>
    <p:sldId id="761" r:id="rId33"/>
    <p:sldId id="620" r:id="rId34"/>
    <p:sldId id="817" r:id="rId35"/>
    <p:sldId id="621" r:id="rId36"/>
    <p:sldId id="622" r:id="rId37"/>
    <p:sldId id="623" r:id="rId38"/>
    <p:sldId id="762" r:id="rId39"/>
    <p:sldId id="624" r:id="rId40"/>
    <p:sldId id="763" r:id="rId42"/>
    <p:sldId id="625" r:id="rId43"/>
    <p:sldId id="788" r:id="rId44"/>
    <p:sldId id="626" r:id="rId45"/>
    <p:sldId id="789" r:id="rId46"/>
    <p:sldId id="627" r:id="rId47"/>
    <p:sldId id="790" r:id="rId48"/>
    <p:sldId id="628" r:id="rId49"/>
    <p:sldId id="792" r:id="rId50"/>
    <p:sldId id="791" r:id="rId51"/>
    <p:sldId id="629" r:id="rId52"/>
    <p:sldId id="630" r:id="rId53"/>
    <p:sldId id="793" r:id="rId54"/>
    <p:sldId id="631" r:id="rId55"/>
    <p:sldId id="632" r:id="rId56"/>
    <p:sldId id="818" r:id="rId57"/>
    <p:sldId id="819" r:id="rId58"/>
    <p:sldId id="636" r:id="rId59"/>
    <p:sldId id="739" r:id="rId60"/>
    <p:sldId id="740" r:id="rId61"/>
    <p:sldId id="633" r:id="rId62"/>
    <p:sldId id="634" r:id="rId63"/>
    <p:sldId id="741" r:id="rId64"/>
    <p:sldId id="645" r:id="rId65"/>
    <p:sldId id="646" r:id="rId66"/>
    <p:sldId id="648" r:id="rId67"/>
    <p:sldId id="598" r:id="rId68"/>
  </p:sldIdLst>
  <p:sldSz cx="9144000" cy="6858000" type="screen4x3"/>
  <p:notesSz cx="6797675" cy="9926320"/>
  <p:kinsoku lang="zh-CN" invalStChars="!),.:;?]}、。—ˇ¨〃々～‖…’”〕〉》」』〗】∶！＂＇），．：；？］｀｜｝·" invalEndChars="([{‘“〔〈《「『〖【（［｛．·"/>
  <p:defaultTextStyle>
    <a:defPPr>
      <a:defRPr lang="zh-CN"/>
    </a:defPPr>
    <a:lvl1pPr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36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36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36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3600" kern="1200">
        <a:solidFill>
          <a:schemeClr val="tx1"/>
        </a:solidFill>
        <a:latin typeface="Times New Roman" panose="02020603050405020304" pitchFamily="18"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9933"/>
    <a:srgbClr val="FF6699"/>
    <a:srgbClr val="FFCC66"/>
    <a:srgbClr val="FFFF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564" y="-90"/>
      </p:cViewPr>
      <p:guideLst>
        <p:guide orient="horz" pos="213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2" Type="http://schemas.openxmlformats.org/officeDocument/2006/relationships/commentAuthors" Target="commentAuthors.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5.xml"/><Relationship Id="rId69" Type="http://schemas.openxmlformats.org/officeDocument/2006/relationships/presProps" Target="presProps.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notesMaster" Target="notesMasters/notesMaster1.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44813" cy="495300"/>
          </a:xfrm>
          <a:prstGeom prst="rect">
            <a:avLst/>
          </a:prstGeom>
          <a:noFill/>
          <a:ln>
            <a:noFill/>
          </a:ln>
          <a:effectLst/>
        </p:spPr>
        <p:txBody>
          <a:bodyPr vert="horz" wrap="square" lIns="91440" tIns="45720" rIns="91440" bIns="45720" numCol="1" anchor="t" anchorCtr="0" compatLnSpc="1"/>
          <a:lstStyle>
            <a:lvl1pPr algn="l"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2051" name="Rectangle 3"/>
          <p:cNvSpPr>
            <a:spLocks noGrp="1" noChangeArrowheads="1"/>
          </p:cNvSpPr>
          <p:nvPr>
            <p:ph type="dt" idx="1"/>
          </p:nvPr>
        </p:nvSpPr>
        <p:spPr bwMode="auto">
          <a:xfrm>
            <a:off x="3849688" y="0"/>
            <a:ext cx="2946400" cy="495300"/>
          </a:xfrm>
          <a:prstGeom prst="rect">
            <a:avLst/>
          </a:prstGeom>
          <a:noFill/>
          <a:ln>
            <a:noFill/>
          </a:ln>
          <a:effectLst/>
        </p:spPr>
        <p:txBody>
          <a:bodyPr vert="horz" wrap="square" lIns="91440" tIns="45720" rIns="91440" bIns="45720" numCol="1" anchor="t" anchorCtr="0" compatLnSpc="1"/>
          <a:lstStyle>
            <a:lvl1pPr algn="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a:p>
        </p:txBody>
      </p:sp>
      <p:sp>
        <p:nvSpPr>
          <p:cNvPr id="13316" name="Rectangle 4"/>
          <p:cNvSpPr>
            <a:spLocks noGrp="1" noRot="1" noChangeAspect="1" noChangeArrowheads="1"/>
          </p:cNvSpPr>
          <p:nvPr>
            <p:ph type="sldImg" idx="2"/>
          </p:nvPr>
        </p:nvSpPr>
        <p:spPr bwMode="auto">
          <a:xfrm>
            <a:off x="917575" y="744538"/>
            <a:ext cx="4962525"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Rectangle 5"/>
          <p:cNvSpPr>
            <a:spLocks noGrp="1" noRot="1" noChangeArrowheads="1"/>
          </p:cNvSpPr>
          <p:nvPr>
            <p:ph type="body" sz="quarter" idx="3"/>
          </p:nvPr>
        </p:nvSpPr>
        <p:spPr bwMode="auto">
          <a:xfrm>
            <a:off x="677863" y="4714875"/>
            <a:ext cx="5440362" cy="4468813"/>
          </a:xfrm>
          <a:prstGeom prst="rect">
            <a:avLst/>
          </a:prstGeom>
          <a:noFill/>
          <a:ln>
            <a:noFill/>
          </a:ln>
          <a:effectLst/>
        </p:spPr>
        <p:txBody>
          <a:bodyPr vert="horz" wrap="square" lIns="91440" tIns="45720" rIns="91440" bIns="45720" numCol="1" anchor="ctr"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2054" name="Rectangle 6"/>
          <p:cNvSpPr>
            <a:spLocks noGrp="1" noChangeArrowheads="1"/>
          </p:cNvSpPr>
          <p:nvPr>
            <p:ph type="ftr" sz="quarter" idx="4"/>
          </p:nvPr>
        </p:nvSpPr>
        <p:spPr bwMode="auto">
          <a:xfrm>
            <a:off x="0" y="9428163"/>
            <a:ext cx="2944813" cy="496887"/>
          </a:xfrm>
          <a:prstGeom prst="rect">
            <a:avLst/>
          </a:prstGeom>
          <a:noFill/>
          <a:ln>
            <a:noFill/>
          </a:ln>
          <a:effectLst/>
        </p:spPr>
        <p:txBody>
          <a:bodyPr vert="horz" wrap="square" lIns="91440" tIns="45720" rIns="91440" bIns="45720" numCol="1" anchor="b" anchorCtr="0" compatLnSpc="1"/>
          <a:lstStyle>
            <a:lvl1pPr algn="l"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a:p>
        </p:txBody>
      </p:sp>
      <p:sp>
        <p:nvSpPr>
          <p:cNvPr id="2055" name="Rectangle 7"/>
          <p:cNvSpPr>
            <a:spLocks noGrp="1" noChangeArrowheads="1"/>
          </p:cNvSpPr>
          <p:nvPr>
            <p:ph type="sldNum" sz="quarter" idx="5"/>
          </p:nvPr>
        </p:nvSpPr>
        <p:spPr bwMode="auto">
          <a:xfrm>
            <a:off x="3849688" y="9428163"/>
            <a:ext cx="2946400" cy="496887"/>
          </a:xfrm>
          <a:prstGeom prst="rect">
            <a:avLst/>
          </a:prstGeom>
          <a:noFill/>
          <a:ln>
            <a:noFill/>
          </a:ln>
          <a:effectLst/>
        </p:spPr>
        <p:txBody>
          <a:bodyPr vert="horz" wrap="square" lIns="91440" tIns="45720" rIns="91440" bIns="45720" numCol="1" anchor="b" anchorCtr="0" compatLnSpc="1"/>
          <a:lstStyle>
            <a:lvl1pPr algn="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fld id="{6A51FE9C-7B09-4261-9874-FD99019F3239}"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6DE52D6F-971D-4930-906D-E74D18E2C27A}" type="slidenum">
              <a:rPr lang="zh-CN" altLang="en-US"/>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DEFEF1E5-72CE-4B2A-9B10-FDE9B9CF206D}" type="slidenum">
              <a:rPr lang="zh-CN" altLang="en-US"/>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609600"/>
            <a:ext cx="184785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609600"/>
            <a:ext cx="539115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F3D81A28-75AF-49FF-870B-EBDD2DFAF2A5}" type="slidenum">
              <a:rPr lang="zh-CN" altLang="en-US"/>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FA9C7594-E91F-44F2-B633-3282CFAD92C6}" type="slidenum">
              <a:rPr lang="zh-CN" altLang="en-US"/>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18A0A921-6351-4D6A-9C2F-587120EC3FC6}" type="slidenum">
              <a:rPr lang="zh-CN" altLang="en-US"/>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1981200"/>
            <a:ext cx="3619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838700" y="1981200"/>
            <a:ext cx="3619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CF10E38B-217E-4AB2-AE51-B7EE6FC026F7}" type="slidenum">
              <a:rPr lang="zh-CN" altLang="en-US"/>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endParaRPr lang="en-US"/>
          </a:p>
        </p:txBody>
      </p:sp>
      <p:sp>
        <p:nvSpPr>
          <p:cNvPr id="8" name="Rectangle 6"/>
          <p:cNvSpPr>
            <a:spLocks noGrp="1" noChangeArrowheads="1"/>
          </p:cNvSpPr>
          <p:nvPr>
            <p:ph type="ftr" sz="quarter" idx="11"/>
          </p:nvPr>
        </p:nvSpPr>
        <p:spPr/>
        <p:txBody>
          <a:bodyPr/>
          <a:lstStyle>
            <a:lvl1pPr>
              <a:defRPr/>
            </a:lvl1pPr>
          </a:lstStyle>
          <a:p>
            <a:pPr>
              <a:defRPr/>
            </a:pPr>
            <a:endParaRPr lang="en-US"/>
          </a:p>
        </p:txBody>
      </p:sp>
      <p:sp>
        <p:nvSpPr>
          <p:cNvPr id="9" name="Rectangle 7"/>
          <p:cNvSpPr>
            <a:spLocks noGrp="1" noChangeArrowheads="1"/>
          </p:cNvSpPr>
          <p:nvPr>
            <p:ph type="sldNum" sz="quarter" idx="12"/>
          </p:nvPr>
        </p:nvSpPr>
        <p:spPr/>
        <p:txBody>
          <a:bodyPr/>
          <a:lstStyle>
            <a:lvl1pPr>
              <a:defRPr/>
            </a:lvl1pPr>
          </a:lstStyle>
          <a:p>
            <a:pPr>
              <a:defRPr/>
            </a:pPr>
            <a:fld id="{362BA347-4971-420E-A624-47AEB184F77B}" type="slidenum">
              <a:rPr lang="zh-CN" altLang="en-US"/>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endParaRPr lang="en-US"/>
          </a:p>
        </p:txBody>
      </p:sp>
      <p:sp>
        <p:nvSpPr>
          <p:cNvPr id="4" name="Rectangle 6"/>
          <p:cNvSpPr>
            <a:spLocks noGrp="1" noChangeArrowheads="1"/>
          </p:cNvSpPr>
          <p:nvPr>
            <p:ph type="ftr" sz="quarter" idx="11"/>
          </p:nvPr>
        </p:nvSpPr>
        <p:spPr/>
        <p:txBody>
          <a:bodyPr/>
          <a:lstStyle>
            <a:lvl1pPr>
              <a:defRPr/>
            </a:lvl1pPr>
          </a:lstStyle>
          <a:p>
            <a:pPr>
              <a:defRPr/>
            </a:pPr>
            <a:endParaRPr lang="en-US"/>
          </a:p>
        </p:txBody>
      </p:sp>
      <p:sp>
        <p:nvSpPr>
          <p:cNvPr id="5" name="Rectangle 7"/>
          <p:cNvSpPr>
            <a:spLocks noGrp="1" noChangeArrowheads="1"/>
          </p:cNvSpPr>
          <p:nvPr>
            <p:ph type="sldNum" sz="quarter" idx="12"/>
          </p:nvPr>
        </p:nvSpPr>
        <p:spPr/>
        <p:txBody>
          <a:bodyPr/>
          <a:lstStyle>
            <a:lvl1pPr>
              <a:defRPr/>
            </a:lvl1pPr>
          </a:lstStyle>
          <a:p>
            <a:pPr>
              <a:defRPr/>
            </a:pPr>
            <a:fld id="{BC4CA38D-BF4C-4655-9210-2E8B0201D7F5}" type="slidenum">
              <a:rPr lang="zh-CN" altLang="en-US"/>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n-US"/>
          </a:p>
        </p:txBody>
      </p:sp>
      <p:sp>
        <p:nvSpPr>
          <p:cNvPr id="3" name="Rectangle 6"/>
          <p:cNvSpPr>
            <a:spLocks noGrp="1" noChangeArrowheads="1"/>
          </p:cNvSpPr>
          <p:nvPr>
            <p:ph type="ftr" sz="quarter" idx="11"/>
          </p:nvPr>
        </p:nvSpPr>
        <p:spPr/>
        <p:txBody>
          <a:bodyPr/>
          <a:lstStyle>
            <a:lvl1pPr>
              <a:defRPr/>
            </a:lvl1pPr>
          </a:lstStyle>
          <a:p>
            <a:pPr>
              <a:defRPr/>
            </a:pPr>
            <a:endParaRPr lang="en-US"/>
          </a:p>
        </p:txBody>
      </p:sp>
      <p:sp>
        <p:nvSpPr>
          <p:cNvPr id="4" name="Rectangle 7"/>
          <p:cNvSpPr>
            <a:spLocks noGrp="1" noChangeArrowheads="1"/>
          </p:cNvSpPr>
          <p:nvPr>
            <p:ph type="sldNum" sz="quarter" idx="12"/>
          </p:nvPr>
        </p:nvSpPr>
        <p:spPr/>
        <p:txBody>
          <a:bodyPr/>
          <a:lstStyle>
            <a:lvl1pPr>
              <a:defRPr/>
            </a:lvl1pPr>
          </a:lstStyle>
          <a:p>
            <a:pPr>
              <a:defRPr/>
            </a:pPr>
            <a:fld id="{A60A768D-7103-46D0-8556-EC087EBFF967}" type="slidenum">
              <a:rPr lang="zh-CN" altLang="en-US"/>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F8241B1A-B138-4DD1-8027-9784E2E65FE0}" type="slidenum">
              <a:rPr lang="zh-CN" altLang="en-US"/>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DC691065-F919-4B19-A3DE-12F259AF2A2A}" type="slidenum">
              <a:rPr lang="zh-CN" alt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tx1"/>
        </a:solidFill>
        <a:effectLst/>
      </p:bgPr>
    </p:bg>
    <p:spTree>
      <p:nvGrpSpPr>
        <p:cNvPr id="1" name=""/>
        <p:cNvGrpSpPr/>
        <p:nvPr/>
      </p:nvGrpSpPr>
      <p:grpSpPr>
        <a:xfrm>
          <a:off x="0" y="0"/>
          <a:ext cx="0" cy="0"/>
          <a:chOff x="0" y="0"/>
          <a:chExt cx="0" cy="0"/>
        </a:xfrm>
      </p:grpSpPr>
      <p:pic>
        <p:nvPicPr>
          <p:cNvPr id="1026" name="Picture 2" descr="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1066800" y="6096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8" name="Rectangle 4"/>
          <p:cNvSpPr>
            <a:spLocks noGrp="1" noChangeArrowheads="1"/>
          </p:cNvSpPr>
          <p:nvPr>
            <p:ph type="body" idx="1"/>
          </p:nvPr>
        </p:nvSpPr>
        <p:spPr bwMode="auto">
          <a:xfrm>
            <a:off x="1066800" y="1981200"/>
            <a:ext cx="7391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9" name="Rectangle 5"/>
          <p:cNvSpPr>
            <a:spLocks noGrp="1" noChangeArrowheads="1"/>
          </p:cNvSpPr>
          <p:nvPr>
            <p:ph type="dt" sz="half" idx="2"/>
          </p:nvPr>
        </p:nvSpPr>
        <p:spPr bwMode="auto">
          <a:xfrm>
            <a:off x="1066800" y="6248400"/>
            <a:ext cx="1828800" cy="457200"/>
          </a:xfrm>
          <a:prstGeom prst="rect">
            <a:avLst/>
          </a:prstGeom>
          <a:noFill/>
          <a:ln>
            <a:noFill/>
          </a:ln>
          <a:effectLst/>
        </p:spPr>
        <p:txBody>
          <a:bodyPr vert="horz" wrap="square" lIns="91440" tIns="45720" rIns="91440" bIns="45720" numCol="1" anchor="t" anchorCtr="0" compatLnSpc="1"/>
          <a:lstStyle>
            <a:lvl1pPr algn="l">
              <a:buFont typeface="Arial" panose="020B0604020202020204" pitchFamily="34" charset="0"/>
              <a:buNone/>
              <a:defRPr sz="1400">
                <a:ea typeface="+mn-ea"/>
              </a:defRPr>
            </a:lvl1pPr>
          </a:lstStyle>
          <a:p>
            <a:pPr>
              <a:defRPr/>
            </a:pPr>
            <a:endParaRPr lang="en-US"/>
          </a:p>
        </p:txBody>
      </p:sp>
      <p:sp>
        <p:nvSpPr>
          <p:cNvPr id="1030" name="Rectangle 6"/>
          <p:cNvSpPr>
            <a:spLocks noGrp="1" noChangeArrowheads="1"/>
          </p:cNvSpPr>
          <p:nvPr>
            <p:ph type="ftr" sz="quarter" idx="3"/>
          </p:nvPr>
        </p:nvSpPr>
        <p:spPr bwMode="auto">
          <a:xfrm>
            <a:off x="3429000" y="6248400"/>
            <a:ext cx="2895600" cy="457200"/>
          </a:xfrm>
          <a:prstGeom prst="rect">
            <a:avLst/>
          </a:prstGeom>
          <a:noFill/>
          <a:ln>
            <a:noFill/>
          </a:ln>
          <a:effectLst/>
        </p:spPr>
        <p:txBody>
          <a:bodyPr vert="horz" wrap="square" lIns="91440" tIns="45720" rIns="91440" bIns="45720" numCol="1" anchor="t" anchorCtr="0" compatLnSpc="1"/>
          <a:lstStyle>
            <a:lvl1pPr algn="ctr">
              <a:buFont typeface="Arial" panose="020B0604020202020204" pitchFamily="34" charset="0"/>
              <a:buNone/>
              <a:defRPr sz="1400">
                <a:ea typeface="+mn-ea"/>
              </a:defRPr>
            </a:lvl1pPr>
          </a:lstStyle>
          <a:p>
            <a:pPr>
              <a:defRPr/>
            </a:pPr>
            <a:endParaRPr lang="en-US"/>
          </a:p>
        </p:txBody>
      </p:sp>
      <p:sp>
        <p:nvSpPr>
          <p:cNvPr id="1031" name="Rectangle 7"/>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lstStyle>
            <a:lvl1pPr algn="r">
              <a:buFont typeface="Arial" panose="020B0604020202020204" pitchFamily="34" charset="0"/>
              <a:buNone/>
              <a:defRPr sz="1400">
                <a:ea typeface="+mn-ea"/>
              </a:defRPr>
            </a:lvl1pPr>
          </a:lstStyle>
          <a:p>
            <a:pPr>
              <a:defRPr/>
            </a:pPr>
            <a:fld id="{587C85FE-062C-4172-9627-FDDB92C9D62F}" type="slidenum">
              <a:rPr lang="zh-CN" altLang="en-US"/>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 name="文本框 1"/>
          <p:cNvSpPr txBox="1"/>
          <p:nvPr/>
        </p:nvSpPr>
        <p:spPr>
          <a:xfrm>
            <a:off x="1038225" y="1363345"/>
            <a:ext cx="7067550" cy="2584450"/>
          </a:xfrm>
          <a:prstGeom prst="rect">
            <a:avLst/>
          </a:prstGeom>
          <a:noFill/>
          <a:ln w="9525">
            <a:noFill/>
          </a:ln>
        </p:spPr>
        <p:txBody>
          <a:bodyPr anchor="t">
            <a:spAutoFit/>
          </a:bodyPr>
          <a:p>
            <a:pPr algn="ctr">
              <a:lnSpc>
                <a:spcPct val="150000"/>
              </a:lnSpc>
            </a:pPr>
            <a:r>
              <a:rPr lang="zh-CN" altLang="en-US" sz="5400" dirty="0">
                <a:solidFill>
                  <a:schemeClr val="bg1"/>
                </a:solidFill>
                <a:latin typeface="黑体" panose="02010600030101010101" pitchFamily="49" charset="-122"/>
                <a:ea typeface="黑体" panose="02010600030101010101" pitchFamily="49" charset="-122"/>
              </a:rPr>
              <a:t>企业研究开发活动</a:t>
            </a:r>
            <a:endParaRPr lang="zh-CN" altLang="en-US" sz="5400" dirty="0">
              <a:solidFill>
                <a:schemeClr val="bg1"/>
              </a:solidFill>
              <a:latin typeface="黑体" panose="02010600030101010101" pitchFamily="49" charset="-122"/>
              <a:ea typeface="黑体" panose="02010600030101010101" pitchFamily="49" charset="-122"/>
            </a:endParaRPr>
          </a:p>
          <a:p>
            <a:pPr algn="ctr">
              <a:lnSpc>
                <a:spcPct val="150000"/>
              </a:lnSpc>
            </a:pPr>
            <a:r>
              <a:rPr lang="zh-CN" altLang="en-US" sz="5400" dirty="0">
                <a:solidFill>
                  <a:schemeClr val="bg1"/>
                </a:solidFill>
                <a:latin typeface="黑体" panose="02010600030101010101" pitchFamily="49" charset="-122"/>
                <a:ea typeface="黑体" panose="02010600030101010101" pitchFamily="49" charset="-122"/>
              </a:rPr>
              <a:t>统计业务培训</a:t>
            </a:r>
            <a:r>
              <a:rPr lang="en-US" altLang="zh-CN" sz="5400" dirty="0">
                <a:solidFill>
                  <a:schemeClr val="bg1"/>
                </a:solidFill>
                <a:latin typeface="黑体" panose="02010600030101010101" pitchFamily="49" charset="-122"/>
                <a:ea typeface="黑体" panose="02010600030101010101" pitchFamily="49" charset="-122"/>
              </a:rPr>
              <a:t>    </a:t>
            </a:r>
            <a:r>
              <a:rPr lang="zh-CN" altLang="en-US" sz="5400" dirty="0">
                <a:solidFill>
                  <a:schemeClr val="bg1"/>
                </a:solidFill>
                <a:latin typeface="黑体" panose="02010600030101010101" pitchFamily="49" charset="-122"/>
                <a:ea typeface="黑体" panose="02010600030101010101" pitchFamily="49" charset="-122"/>
              </a:rPr>
              <a:t>   </a:t>
            </a:r>
            <a:r>
              <a:rPr lang="en-US" altLang="zh-CN" sz="4000" dirty="0">
                <a:solidFill>
                  <a:schemeClr val="bg1"/>
                </a:solidFill>
                <a:latin typeface="黑体" panose="02010600030101010101" pitchFamily="49" charset="-122"/>
                <a:ea typeface="黑体" panose="02010600030101010101" pitchFamily="49" charset="-122"/>
              </a:rPr>
              <a:t>  </a:t>
            </a:r>
            <a:endParaRPr lang="zh-CN" altLang="en-US" sz="4000" dirty="0">
              <a:solidFill>
                <a:schemeClr val="bg1"/>
              </a:solidFill>
              <a:latin typeface="华文新魏" panose="02010800040101010101" pitchFamily="2" charset="-122"/>
              <a:ea typeface="华文新魏" panose="02010800040101010101" pitchFamily="2" charset="-122"/>
            </a:endParaRPr>
          </a:p>
        </p:txBody>
      </p:sp>
      <p:sp>
        <p:nvSpPr>
          <p:cNvPr id="3074" name="文本框 2"/>
          <p:cNvSpPr txBox="1"/>
          <p:nvPr/>
        </p:nvSpPr>
        <p:spPr>
          <a:xfrm>
            <a:off x="1038225" y="4390708"/>
            <a:ext cx="7356475" cy="2030095"/>
          </a:xfrm>
          <a:prstGeom prst="rect">
            <a:avLst/>
          </a:prstGeom>
          <a:noFill/>
          <a:ln w="9525">
            <a:noFill/>
          </a:ln>
        </p:spPr>
        <p:txBody>
          <a:bodyPr anchor="t">
            <a:spAutoFit/>
          </a:bodyPr>
          <a:p>
            <a:pPr algn="ctr">
              <a:lnSpc>
                <a:spcPct val="150000"/>
              </a:lnSpc>
            </a:pPr>
            <a:r>
              <a:rPr lang="zh-CN" altLang="en-US" sz="2800" dirty="0">
                <a:solidFill>
                  <a:schemeClr val="bg1"/>
                </a:solidFill>
                <a:latin typeface="楷体_GB2312" panose="02010609030101010101" pitchFamily="1" charset="-122"/>
                <a:ea typeface="楷体_GB2312" panose="02010609030101010101" pitchFamily="1" charset="-122"/>
              </a:rPr>
              <a:t>主讲人：李欣棠 </a:t>
            </a:r>
            <a:r>
              <a:rPr lang="en-US" altLang="zh-CN" sz="2800" dirty="0">
                <a:solidFill>
                  <a:schemeClr val="bg1"/>
                </a:solidFill>
                <a:latin typeface="楷体_GB2312" panose="02010609030101010101" pitchFamily="1" charset="-122"/>
                <a:ea typeface="楷体_GB2312" panose="02010609030101010101" pitchFamily="1" charset="-122"/>
              </a:rPr>
              <a:t>   </a:t>
            </a:r>
            <a:r>
              <a:rPr lang="zh-CN" altLang="en-US" sz="2800" dirty="0">
                <a:solidFill>
                  <a:schemeClr val="bg1"/>
                </a:solidFill>
                <a:latin typeface="楷体_GB2312" panose="02010609030101010101" pitchFamily="1" charset="-122"/>
                <a:ea typeface="楷体_GB2312" panose="02010609030101010101" pitchFamily="1" charset="-122"/>
              </a:rPr>
              <a:t>联系方式：</a:t>
            </a:r>
            <a:r>
              <a:rPr lang="en-US" altLang="zh-CN" sz="2800" dirty="0">
                <a:solidFill>
                  <a:schemeClr val="bg1"/>
                </a:solidFill>
                <a:latin typeface="楷体_GB2312" panose="02010609030101010101" pitchFamily="1" charset="-122"/>
                <a:ea typeface="楷体_GB2312" panose="02010609030101010101" pitchFamily="1" charset="-122"/>
              </a:rPr>
              <a:t>83126229</a:t>
            </a:r>
            <a:endParaRPr lang="en-US" altLang="zh-CN" sz="2800" dirty="0">
              <a:solidFill>
                <a:schemeClr val="bg1"/>
              </a:solidFill>
              <a:latin typeface="楷体_GB2312" panose="02010609030101010101" pitchFamily="1" charset="-122"/>
              <a:ea typeface="楷体_GB2312" panose="02010609030101010101" pitchFamily="1" charset="-122"/>
            </a:endParaRPr>
          </a:p>
          <a:p>
            <a:pPr algn="ctr">
              <a:lnSpc>
                <a:spcPct val="150000"/>
              </a:lnSpc>
            </a:pPr>
            <a:r>
              <a:rPr lang="zh-CN" altLang="en-US" sz="2800" dirty="0">
                <a:solidFill>
                  <a:schemeClr val="bg1"/>
                </a:solidFill>
                <a:latin typeface="楷体_GB2312" panose="02010609030101010101" pitchFamily="1" charset="-122"/>
                <a:ea typeface="楷体_GB2312" panose="02010609030101010101" pitchFamily="1" charset="-122"/>
                <a:sym typeface="+mn-ea"/>
              </a:rPr>
              <a:t>广州市统计局    人口和社会科技处</a:t>
            </a:r>
            <a:endParaRPr lang="zh-CN" altLang="en-US" sz="2800" dirty="0">
              <a:solidFill>
                <a:schemeClr val="bg1"/>
              </a:solidFill>
              <a:latin typeface="楷体_GB2312" panose="02010609030101010101" pitchFamily="1" charset="-122"/>
              <a:ea typeface="楷体_GB2312" panose="02010609030101010101" pitchFamily="1" charset="-122"/>
            </a:endParaRPr>
          </a:p>
          <a:p>
            <a:pPr>
              <a:lnSpc>
                <a:spcPct val="150000"/>
              </a:lnSpc>
            </a:pPr>
            <a:endParaRPr lang="en-US" altLang="zh-CN" sz="2800" dirty="0">
              <a:solidFill>
                <a:schemeClr val="bg1"/>
              </a:solidFill>
              <a:latin typeface="楷体_GB2312" panose="02010609030101010101" pitchFamily="1" charset="-122"/>
              <a:ea typeface="楷体_GB2312" panose="02010609030101010101" pitchFamily="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2063115"/>
            <a:ext cx="7391400" cy="4114800"/>
          </a:xfrm>
        </p:spPr>
        <p:txBody>
          <a:bodyPr/>
          <a:p>
            <a:pPr>
              <a:lnSpc>
                <a:spcPct val="150000"/>
              </a:lnSpc>
            </a:pPr>
            <a:r>
              <a:rPr lang="zh-CN" altLang="en-US" b="1" dirty="0">
                <a:solidFill>
                  <a:srgbClr val="FFFF00"/>
                </a:solidFill>
                <a:sym typeface="+mn-ea"/>
              </a:rPr>
              <a:t>研发统计中的人员和费用等</a:t>
            </a:r>
            <a:r>
              <a:rPr lang="zh-CN" altLang="zh-CN" b="1" dirty="0">
                <a:solidFill>
                  <a:srgbClr val="FFFF00"/>
                </a:solidFill>
                <a:sym typeface="+mn-ea"/>
              </a:rPr>
              <a:t>指标应与企业有关研究开发会计科目或辅助账中</a:t>
            </a:r>
            <a:r>
              <a:rPr lang="zh-CN" altLang="en-US" b="1" dirty="0">
                <a:solidFill>
                  <a:srgbClr val="FFFF00"/>
                </a:solidFill>
                <a:sym typeface="+mn-ea"/>
              </a:rPr>
              <a:t>相应科目一一对应。</a:t>
            </a:r>
            <a:endParaRPr lang="zh-CN" altLang="en-US" b="1" dirty="0">
              <a:solidFill>
                <a:srgbClr val="FFFF00"/>
              </a:solidFill>
              <a:sym typeface="+mn-ea"/>
            </a:endParaRPr>
          </a:p>
          <a:p>
            <a:endParaRPr lang="zh-CN" altLang="en-US"/>
          </a:p>
        </p:txBody>
      </p:sp>
      <p:sp>
        <p:nvSpPr>
          <p:cNvPr id="10242" name="文本框 1"/>
          <p:cNvSpPr txBox="1"/>
          <p:nvPr/>
        </p:nvSpPr>
        <p:spPr>
          <a:xfrm>
            <a:off x="1066959" y="1064895"/>
            <a:ext cx="3396615" cy="645160"/>
          </a:xfrm>
          <a:prstGeom prst="rect">
            <a:avLst/>
          </a:prstGeom>
          <a:noFill/>
          <a:ln w="9525">
            <a:noFill/>
          </a:ln>
        </p:spPr>
        <p:txBody>
          <a:bodyPr wrap="none" anchor="t">
            <a:spAutoFit/>
          </a:bodyPr>
          <a:p>
            <a:pPr algn="ctr"/>
            <a:r>
              <a:rPr lang="zh-CN" altLang="en-US" sz="3600" b="1">
                <a:solidFill>
                  <a:schemeClr val="bg1"/>
                </a:solidFill>
                <a:latin typeface="Arial" panose="020B0604020202020204" pitchFamily="34" charset="0"/>
                <a:ea typeface="宋体" panose="02010600030101010101" pitchFamily="2" charset="-122"/>
              </a:rPr>
              <a:t>（四）填报要求</a:t>
            </a:r>
            <a:endParaRPr lang="zh-CN" altLang="en-US" sz="3600" b="1">
              <a:solidFill>
                <a:schemeClr val="bg1"/>
              </a:solidFill>
              <a:latin typeface="Arial" panose="020B0604020202020204" pitchFamily="34" charset="0"/>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
          <p:cNvSpPr>
            <a:spLocks noGrp="1"/>
          </p:cNvSpPr>
          <p:nvPr>
            <p:ph type="title"/>
          </p:nvPr>
        </p:nvSpPr>
        <p:spPr>
          <a:xfrm>
            <a:off x="628650" y="500063"/>
            <a:ext cx="7886700" cy="1325562"/>
          </a:xfrm>
        </p:spPr>
        <p:txBody>
          <a:bodyPr anchor="ctr"/>
          <a:p>
            <a:r>
              <a:rPr lang="zh-CN" altLang="en-US" sz="3600" b="1">
                <a:solidFill>
                  <a:schemeClr val="bg1"/>
                </a:solidFill>
              </a:rPr>
              <a:t>（五）重点指标解析</a:t>
            </a:r>
            <a:endParaRPr lang="zh-CN" altLang="en-US" sz="3600" b="1">
              <a:solidFill>
                <a:schemeClr val="bg1"/>
              </a:solidFill>
            </a:endParaRPr>
          </a:p>
        </p:txBody>
      </p:sp>
      <p:sp>
        <p:nvSpPr>
          <p:cNvPr id="3" name="内容占位符 2"/>
          <p:cNvSpPr>
            <a:spLocks noGrp="1"/>
          </p:cNvSpPr>
          <p:nvPr>
            <p:ph idx="1"/>
          </p:nvPr>
        </p:nvSpPr>
        <p:spPr>
          <a:xfrm>
            <a:off x="1066800" y="1981200"/>
            <a:ext cx="7682865" cy="4114800"/>
          </a:xfrm>
        </p:spPr>
        <p:txBody>
          <a:bodyPr/>
          <a:p>
            <a:pPr fontAlgn="base">
              <a:lnSpc>
                <a:spcPct val="150000"/>
              </a:lnSpc>
            </a:pPr>
            <a:r>
              <a:rPr lang="en-US" altLang="zh-CN" sz="3200" b="1" strike="noStrike" noProof="1" dirty="0">
                <a:solidFill>
                  <a:schemeClr val="bg1"/>
                </a:solidFill>
                <a:sym typeface="+mn-ea"/>
              </a:rPr>
              <a:t>1.</a:t>
            </a:r>
            <a:r>
              <a:rPr lang="zh-CN" altLang="zh-CN" sz="3200" b="1" strike="noStrike" noProof="1" dirty="0">
                <a:solidFill>
                  <a:schemeClr val="bg1"/>
                </a:solidFill>
                <a:sym typeface="+mn-ea"/>
              </a:rPr>
              <a:t>《企业研究开发</a:t>
            </a:r>
            <a:r>
              <a:rPr lang="zh-CN" altLang="en-US" sz="3200" b="1" strike="noStrike" noProof="1" dirty="0">
                <a:solidFill>
                  <a:schemeClr val="bg1"/>
                </a:solidFill>
                <a:sym typeface="+mn-ea"/>
              </a:rPr>
              <a:t>项目</a:t>
            </a:r>
            <a:r>
              <a:rPr lang="zh-CN" altLang="zh-CN" sz="3200" b="1" strike="noStrike" noProof="1" dirty="0">
                <a:solidFill>
                  <a:schemeClr val="bg1"/>
                </a:solidFill>
                <a:sym typeface="+mn-ea"/>
              </a:rPr>
              <a:t>情况》（</a:t>
            </a:r>
            <a:r>
              <a:rPr lang="en-US" altLang="zh-CN" sz="3200" b="1" strike="noStrike" noProof="1" dirty="0">
                <a:solidFill>
                  <a:schemeClr val="bg1"/>
                </a:solidFill>
                <a:sym typeface="+mn-ea"/>
              </a:rPr>
              <a:t>1</a:t>
            </a:r>
            <a:r>
              <a:rPr lang="en-US" altLang="zh-CN" sz="3200" b="1" strike="noStrike" noProof="1" dirty="0">
                <a:solidFill>
                  <a:schemeClr val="bg1"/>
                </a:solidFill>
                <a:sym typeface="+mn-ea"/>
              </a:rPr>
              <a:t>07-1</a:t>
            </a:r>
            <a:r>
              <a:rPr lang="zh-CN" altLang="zh-CN" sz="3200" b="1" strike="noStrike" noProof="1" dirty="0">
                <a:solidFill>
                  <a:schemeClr val="bg1"/>
                </a:solidFill>
                <a:sym typeface="+mn-ea"/>
              </a:rPr>
              <a:t>）</a:t>
            </a:r>
            <a:endParaRPr lang="zh-CN" altLang="zh-CN" sz="3200" b="1" strike="noStrike" noProof="1" dirty="0">
              <a:solidFill>
                <a:schemeClr val="bg1"/>
              </a:solidFill>
              <a:sym typeface="+mn-ea"/>
            </a:endParaRPr>
          </a:p>
          <a:p>
            <a:pPr fontAlgn="base">
              <a:lnSpc>
                <a:spcPct val="150000"/>
              </a:lnSpc>
            </a:pP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1</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项目名称</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（乙）</a:t>
            </a:r>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2</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项目研究开发人员</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8</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3</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：本年</a:t>
            </a:r>
            <a:r>
              <a:rPr lang="zh-CN"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项目</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经费支出（</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10</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2"/>
          <p:cNvSpPr>
            <a:spLocks noGrp="1"/>
          </p:cNvSpPr>
          <p:nvPr>
            <p:ph type="title"/>
          </p:nvPr>
        </p:nvSpPr>
        <p:spPr>
          <a:xfrm>
            <a:off x="665163" y="746125"/>
            <a:ext cx="8385175" cy="1325563"/>
          </a:xfrm>
        </p:spPr>
        <p:txBody>
          <a:bodyPr vert="horz" wrap="square" lIns="91440" tIns="45720" rIns="91440" bIns="45720" anchor="ctr"/>
          <a:p>
            <a:pPr>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pic>
        <p:nvPicPr>
          <p:cNvPr id="3" name="图片 2" descr="ZWS$2VEJ{I3M92NJ1KCM@XB"/>
          <p:cNvPicPr>
            <a:picLocks noChangeAspect="1"/>
          </p:cNvPicPr>
          <p:nvPr/>
        </p:nvPicPr>
        <p:blipFill>
          <a:blip r:embed="rId1"/>
          <a:stretch>
            <a:fillRect/>
          </a:stretch>
        </p:blipFill>
        <p:spPr>
          <a:xfrm>
            <a:off x="196215" y="1833880"/>
            <a:ext cx="8752205" cy="4634865"/>
          </a:xfrm>
          <a:prstGeom prst="rect">
            <a:avLst/>
          </a:prstGeom>
        </p:spPr>
      </p:pic>
      <p:sp>
        <p:nvSpPr>
          <p:cNvPr id="4" name="矩形 3"/>
          <p:cNvSpPr/>
          <p:nvPr/>
        </p:nvSpPr>
        <p:spPr>
          <a:xfrm>
            <a:off x="738505" y="3664585"/>
            <a:ext cx="511175" cy="173228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xit" presetSubtype="4" fill="hold" grpId="1" nodeType="clickEffect">
                                  <p:stCondLst>
                                    <p:cond delay="0"/>
                                  </p:stCondLst>
                                  <p:childTnLst>
                                    <p:animEffect transition="out" filter="wipe(down)">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par>
                                <p:cTn id="12" presetID="22" presetClass="exit" presetSubtype="4" fill="hold" nodeType="withEffect">
                                  <p:stCondLst>
                                    <p:cond delay="0"/>
                                  </p:stCondLst>
                                  <p:childTnLst>
                                    <p:animEffect transition="out" filter="wipe(down)">
                                      <p:cBhvr>
                                        <p:cTn id="13" dur="500"/>
                                        <p:tgtEl>
                                          <p:spTgt spid="3"/>
                                        </p:tgtEl>
                                      </p:cBhvr>
                                    </p:animEffect>
                                    <p:set>
                                      <p:cBhvr>
                                        <p:cTn id="14"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2"/>
          <p:cNvSpPr>
            <a:spLocks noGrp="1"/>
          </p:cNvSpPr>
          <p:nvPr>
            <p:ph type="title"/>
          </p:nvPr>
        </p:nvSpPr>
        <p:spPr>
          <a:xfrm>
            <a:off x="665163" y="746125"/>
            <a:ext cx="8385175" cy="1325563"/>
          </a:xfrm>
        </p:spPr>
        <p:txBody>
          <a:bodyPr vert="horz" wrap="square" lIns="91440" tIns="45720" rIns="91440" bIns="45720" anchor="ctr"/>
          <a:p>
            <a:pPr>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4579" name="Rectangle 3"/>
          <p:cNvSpPr txBox="1">
            <a:spLocks noChangeArrowheads="1"/>
          </p:cNvSpPr>
          <p:nvPr/>
        </p:nvSpPr>
        <p:spPr bwMode="auto">
          <a:xfrm>
            <a:off x="1058545" y="1896745"/>
            <a:ext cx="7814310"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0" fontAlgn="base" latinLnBrk="0" hangingPunct="0">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项目名称</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（乙）</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0" fontAlgn="base" latinLnBrk="0" hangingPunct="0">
              <a:lnSpc>
                <a:spcPts val="5000"/>
              </a:lnSpc>
              <a:spcBef>
                <a:spcPts val="1000"/>
              </a:spcBef>
              <a:spcAft>
                <a:spcPct val="0"/>
              </a:spcAft>
              <a:buClrTx/>
              <a:buSzTx/>
              <a:buFont typeface="Arial" panose="020B0604020202020204" pitchFamily="34" charset="0"/>
              <a:buNone/>
              <a:defRPr/>
            </a:pPr>
            <a:r>
              <a:rPr kumimoji="0" lang="zh-CN" altLang="zh-CN" sz="24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按企业研究开发项目的立项计划书、项目任务书或项目合同书等有关立项资料中确定的项目名称填写。</a:t>
            </a:r>
            <a:endParaRPr kumimoji="0" lang="en-US" altLang="zh-CN" sz="24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0" fontAlgn="base" latinLnBrk="0" hangingPunct="0">
              <a:lnSpc>
                <a:spcPts val="5000"/>
              </a:lnSpc>
              <a:spcBef>
                <a:spcPts val="1000"/>
              </a:spcBef>
              <a:spcAft>
                <a:spcPct val="0"/>
              </a:spcAft>
              <a:buClrTx/>
              <a:buSzTx/>
              <a:buFont typeface="Arial" panose="020B0604020202020204" pitchFamily="34" charset="0"/>
              <a:buNone/>
              <a:defRPr/>
            </a:pPr>
            <a:r>
              <a:rPr kumimoji="0" lang="zh-CN" altLang="zh-CN" sz="24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一般应与企业有关研究开发会计科目，或</a:t>
            </a:r>
            <a:r>
              <a:rPr kumimoji="0" lang="zh-CN" altLang="zh-CN" sz="24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向税务部门提供的有关研究开发辅助账（以下简称“辅助账”）</a:t>
            </a:r>
            <a:r>
              <a:rPr kumimoji="0" lang="zh-CN" altLang="zh-CN" sz="24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中归集的项目具体名称对应。</a:t>
            </a:r>
            <a:endParaRPr kumimoji="0" lang="zh-CN" altLang="zh-CN" sz="24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0" fontAlgn="base" latinLnBrk="0" hangingPunct="0">
              <a:lnSpc>
                <a:spcPts val="5000"/>
              </a:lnSpc>
              <a:spcBef>
                <a:spcPts val="1000"/>
              </a:spcBef>
              <a:spcAft>
                <a:spcPct val="0"/>
              </a:spcAft>
              <a:buClrTx/>
              <a:buSzTx/>
              <a:buFont typeface="Wingdings" panose="05000000000000000000" pitchFamily="2" charset="2"/>
              <a:buNone/>
              <a:defRPr/>
            </a:pPr>
            <a:endParaRPr kumimoji="0" lang="zh-CN" altLang="zh-CN" sz="2400" b="1" i="0" u="none" strike="noStrike" kern="1200" cap="none" spc="0" normalizeH="0" baseline="0" noProof="0" dirty="0" smtClean="0">
              <a:ln>
                <a:noFill/>
              </a:ln>
              <a:solidFill>
                <a:srgbClr val="FFFF66"/>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内容占位符 2"/>
          <p:cNvSpPr>
            <a:spLocks noGrp="1"/>
          </p:cNvSpPr>
          <p:nvPr>
            <p:ph idx="1"/>
          </p:nvPr>
        </p:nvSpPr>
        <p:spPr>
          <a:xfrm>
            <a:off x="986790" y="1369060"/>
            <a:ext cx="8181340" cy="4351655"/>
          </a:xfrm>
        </p:spPr>
        <p:txBody>
          <a:bodyPr anchor="t"/>
          <a:p>
            <a:r>
              <a:rPr lang="zh-CN" altLang="en-US" sz="2800">
                <a:solidFill>
                  <a:srgbClr val="FFFF00"/>
                </a:solidFill>
              </a:rPr>
              <a:t>注意事项：</a:t>
            </a:r>
            <a:endParaRPr lang="zh-CN" altLang="en-US" sz="2800">
              <a:solidFill>
                <a:srgbClr val="FFFF00"/>
              </a:solidFill>
            </a:endParaRPr>
          </a:p>
          <a:p>
            <a:r>
              <a:rPr lang="en-US" altLang="zh-CN" sz="2800">
                <a:solidFill>
                  <a:srgbClr val="FFFF00"/>
                </a:solidFill>
              </a:rPr>
              <a:t>1.</a:t>
            </a:r>
            <a:r>
              <a:rPr lang="zh-CN" altLang="en-US" sz="2800">
                <a:solidFill>
                  <a:srgbClr val="FFFF00"/>
                </a:solidFill>
              </a:rPr>
              <a:t>填报时要顶格填写，不能留有空格</a:t>
            </a:r>
            <a:endParaRPr lang="zh-CN" altLang="en-US" sz="2800">
              <a:solidFill>
                <a:srgbClr val="FFFF00"/>
              </a:solidFill>
            </a:endParaRPr>
          </a:p>
          <a:p>
            <a:r>
              <a:rPr lang="en-US" altLang="zh-CN" sz="2800">
                <a:solidFill>
                  <a:srgbClr val="FFFF00"/>
                </a:solidFill>
              </a:rPr>
              <a:t>2.</a:t>
            </a:r>
            <a:r>
              <a:rPr lang="zh-CN" altLang="en-US" sz="2800">
                <a:solidFill>
                  <a:srgbClr val="FFFF00"/>
                </a:solidFill>
              </a:rPr>
              <a:t>尽量不使用标点符号，部分符号容易导致数据信息丢失或混乱； </a:t>
            </a:r>
            <a:endParaRPr lang="zh-CN" altLang="en-US" sz="2800">
              <a:solidFill>
                <a:srgbClr val="FFFF00"/>
              </a:solidFill>
            </a:endParaRPr>
          </a:p>
          <a:p>
            <a:r>
              <a:rPr lang="en-US" altLang="zh-CN" sz="2800">
                <a:solidFill>
                  <a:srgbClr val="FFFF00"/>
                </a:solidFill>
              </a:rPr>
              <a:t>3.</a:t>
            </a:r>
            <a:r>
              <a:rPr lang="zh-CN" altLang="en-US" sz="2800">
                <a:solidFill>
                  <a:srgbClr val="FFFF00"/>
                </a:solidFill>
              </a:rPr>
              <a:t>投资性、建设性的项目不属于研发项目。</a:t>
            </a:r>
            <a:endParaRPr lang="zh-CN" altLang="en-US" sz="2800">
              <a:solidFill>
                <a:srgbClr val="FFFF00"/>
              </a:solidFill>
            </a:endParaRPr>
          </a:p>
          <a:p>
            <a:r>
              <a:rPr lang="zh-CN" altLang="en-US" sz="2800">
                <a:solidFill>
                  <a:srgbClr val="FFFF00"/>
                </a:solidFill>
              </a:rPr>
              <a:t>例如：单纯购置科研设备、建设实验大楼、增设一条生产线等；</a:t>
            </a:r>
            <a:endParaRPr lang="zh-CN" altLang="en-US" sz="2800">
              <a:solidFill>
                <a:srgbClr val="FFFF00"/>
              </a:solidFill>
            </a:endParaRPr>
          </a:p>
          <a:p>
            <a:r>
              <a:rPr lang="en-US" altLang="zh-CN" sz="2800">
                <a:solidFill>
                  <a:srgbClr val="FFFF00"/>
                </a:solidFill>
              </a:rPr>
              <a:t>4.</a:t>
            </a:r>
            <a:r>
              <a:rPr lang="zh-CN" altLang="en-US" sz="2800">
                <a:solidFill>
                  <a:srgbClr val="FFFF00"/>
                </a:solidFill>
              </a:rPr>
              <a:t>研发项目的填写以项目立项书为依据，企业立项即可</a:t>
            </a:r>
            <a:endParaRPr lang="zh-CN" altLang="en-US" sz="2800">
              <a:solidFill>
                <a:srgbClr val="FFFF00"/>
              </a:solidFill>
            </a:endParaRPr>
          </a:p>
          <a:p>
            <a:r>
              <a:rPr lang="en-US" altLang="zh-CN" sz="2800">
                <a:solidFill>
                  <a:srgbClr val="FFFF00"/>
                </a:solidFill>
              </a:rPr>
              <a:t>5.</a:t>
            </a:r>
            <a:r>
              <a:rPr lang="zh-CN" altLang="en-US" sz="2800">
                <a:solidFill>
                  <a:srgbClr val="FFFF00"/>
                </a:solidFill>
              </a:rPr>
              <a:t>研发项目无论成功与否均需填报</a:t>
            </a:r>
            <a:endParaRPr lang="zh-CN" altLang="en-US" sz="2800">
              <a:solidFill>
                <a:srgbClr val="FFFF00"/>
              </a:solidFill>
            </a:endParaRPr>
          </a:p>
        </p:txBody>
      </p:sp>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Rectangle 3"/>
          <p:cNvSpPr txBox="1"/>
          <p:nvPr/>
        </p:nvSpPr>
        <p:spPr>
          <a:xfrm>
            <a:off x="1035368" y="2433955"/>
            <a:ext cx="7813675" cy="3240088"/>
          </a:xfrm>
          <a:prstGeom prst="rect">
            <a:avLst/>
          </a:prstGeom>
          <a:noFill/>
          <a:ln w="9525">
            <a:noFill/>
          </a:ln>
        </p:spPr>
        <p:txBody>
          <a:bodyPr anchor="t"/>
          <a:p>
            <a:pPr marL="82550" indent="0">
              <a:spcBef>
                <a:spcPct val="50000"/>
              </a:spcBef>
              <a:spcAft>
                <a:spcPct val="20000"/>
              </a:spcAft>
              <a:buClr>
                <a:srgbClr val="FF0066"/>
              </a:buClr>
              <a:buSzPct val="80000"/>
              <a:buFont typeface="Wingdings" panose="05000000000000000000" pitchFamily="2" charset="2"/>
              <a:buNone/>
            </a:pPr>
            <a:r>
              <a:rPr lang="en-US" altLang="zh-CN">
                <a:solidFill>
                  <a:schemeClr val="bg1"/>
                </a:solidFill>
                <a:latin typeface="+mj-ea"/>
                <a:ea typeface="+mj-ea"/>
                <a:cs typeface="+mj-ea"/>
                <a:sym typeface="Gill Sans MT" panose="020B0502020104020203" pitchFamily="34" charset="0"/>
              </a:rPr>
              <a:t>1.</a:t>
            </a:r>
            <a:r>
              <a:rPr lang="zh-CN" altLang="en-US">
                <a:solidFill>
                  <a:schemeClr val="bg1"/>
                </a:solidFill>
                <a:latin typeface="+mj-ea"/>
                <a:ea typeface="+mj-ea"/>
                <a:cs typeface="+mj-ea"/>
                <a:sym typeface="Gill Sans MT" panose="020B0502020104020203" pitchFamily="34" charset="0"/>
              </a:rPr>
              <a:t>尽量使用中文</a:t>
            </a:r>
            <a:endParaRPr lang="zh-CN" altLang="en-US">
              <a:solidFill>
                <a:schemeClr val="bg1"/>
              </a:solidFill>
              <a:latin typeface="+mj-ea"/>
              <a:ea typeface="+mj-ea"/>
              <a:cs typeface="+mj-ea"/>
              <a:sym typeface="Gill Sans MT" panose="020B0502020104020203" pitchFamily="34" charset="0"/>
            </a:endParaRPr>
          </a:p>
          <a:p>
            <a:pPr marL="82550" indent="0">
              <a:spcBef>
                <a:spcPct val="50000"/>
              </a:spcBef>
              <a:spcAft>
                <a:spcPct val="20000"/>
              </a:spcAft>
              <a:buClr>
                <a:srgbClr val="FF0066"/>
              </a:buClr>
              <a:buSzPct val="80000"/>
              <a:buFont typeface="Wingdings" panose="05000000000000000000" pitchFamily="2" charset="2"/>
              <a:buNone/>
            </a:pPr>
            <a:r>
              <a:rPr lang="en-US" altLang="zh-CN">
                <a:solidFill>
                  <a:schemeClr val="bg1"/>
                </a:solidFill>
                <a:latin typeface="+mj-ea"/>
                <a:ea typeface="+mj-ea"/>
                <a:cs typeface="+mj-ea"/>
                <a:sym typeface="Gill Sans MT" panose="020B0502020104020203" pitchFamily="34" charset="0"/>
              </a:rPr>
              <a:t>2.</a:t>
            </a:r>
            <a:r>
              <a:rPr lang="zh-CN" altLang="en-US">
                <a:solidFill>
                  <a:schemeClr val="bg1"/>
                </a:solidFill>
                <a:latin typeface="+mj-ea"/>
                <a:ea typeface="+mj-ea"/>
                <a:cs typeface="+mj-ea"/>
                <a:sym typeface="Gill Sans MT" panose="020B0502020104020203" pitchFamily="34" charset="0"/>
              </a:rPr>
              <a:t>突出研发对象</a:t>
            </a:r>
            <a:endParaRPr lang="zh-CN" altLang="en-US">
              <a:solidFill>
                <a:schemeClr val="bg1"/>
              </a:solidFill>
              <a:latin typeface="+mj-ea"/>
              <a:ea typeface="+mj-ea"/>
              <a:cs typeface="+mj-ea"/>
              <a:sym typeface="Gill Sans MT" panose="020B0502020104020203" pitchFamily="34" charset="0"/>
            </a:endParaRPr>
          </a:p>
          <a:p>
            <a:pPr marL="82550" indent="0">
              <a:spcBef>
                <a:spcPct val="50000"/>
              </a:spcBef>
              <a:spcAft>
                <a:spcPct val="20000"/>
              </a:spcAft>
              <a:buClr>
                <a:srgbClr val="FF0066"/>
              </a:buClr>
              <a:buSzPct val="80000"/>
              <a:buFont typeface="Wingdings" panose="05000000000000000000" pitchFamily="2" charset="2"/>
              <a:buNone/>
            </a:pPr>
            <a:r>
              <a:rPr lang="en-US" altLang="zh-CN">
                <a:solidFill>
                  <a:schemeClr val="bg1"/>
                </a:solidFill>
                <a:latin typeface="+mj-ea"/>
                <a:ea typeface="+mj-ea"/>
                <a:cs typeface="+mj-ea"/>
                <a:sym typeface="Gill Sans MT" panose="020B0502020104020203" pitchFamily="34" charset="0"/>
              </a:rPr>
              <a:t>3.</a:t>
            </a:r>
            <a:r>
              <a:rPr lang="zh-CN" altLang="en-US">
                <a:solidFill>
                  <a:schemeClr val="bg1"/>
                </a:solidFill>
                <a:latin typeface="+mj-ea"/>
                <a:ea typeface="+mj-ea"/>
                <a:cs typeface="+mj-ea"/>
                <a:sym typeface="Gill Sans MT" panose="020B0502020104020203" pitchFamily="34" charset="0"/>
              </a:rPr>
              <a:t>突出科技含量和技术亮点</a:t>
            </a:r>
            <a:endParaRPr lang="zh-CN" altLang="en-US">
              <a:solidFill>
                <a:schemeClr val="bg1"/>
              </a:solidFill>
              <a:latin typeface="+mj-ea"/>
              <a:ea typeface="+mj-ea"/>
              <a:cs typeface="+mj-ea"/>
              <a:sym typeface="Gill Sans MT" panose="020B0502020104020203" pitchFamily="34" charset="0"/>
            </a:endParaRPr>
          </a:p>
        </p:txBody>
      </p:sp>
      <p:sp>
        <p:nvSpPr>
          <p:cNvPr id="15373" name="文本框 3"/>
          <p:cNvSpPr txBox="1"/>
          <p:nvPr/>
        </p:nvSpPr>
        <p:spPr>
          <a:xfrm>
            <a:off x="1035685" y="1453515"/>
            <a:ext cx="6549390" cy="706755"/>
          </a:xfrm>
          <a:prstGeom prst="rect">
            <a:avLst/>
          </a:prstGeom>
          <a:noFill/>
          <a:ln w="9525">
            <a:noFill/>
          </a:ln>
        </p:spPr>
        <p:txBody>
          <a:bodyPr wrap="square" anchor="t">
            <a:spAutoFit/>
          </a:bodyPr>
          <a:p>
            <a:r>
              <a:rPr lang="zh-CN" altLang="en-US" sz="4000">
                <a:solidFill>
                  <a:srgbClr val="FFFF00"/>
                </a:solidFill>
                <a:latin typeface="Arial" panose="020B0604020202020204" pitchFamily="34" charset="0"/>
                <a:ea typeface="宋体" panose="02010600030101010101" pitchFamily="2" charset="-122"/>
              </a:rPr>
              <a:t>延伸：</a:t>
            </a:r>
            <a:r>
              <a:rPr lang="zh-CN" altLang="en-US" sz="4000">
                <a:solidFill>
                  <a:schemeClr val="bg1"/>
                </a:solidFill>
                <a:latin typeface="Arial" panose="020B0604020202020204" pitchFamily="34" charset="0"/>
                <a:ea typeface="宋体" panose="02010600030101010101" pitchFamily="2" charset="-122"/>
              </a:rPr>
              <a:t>研发项目命名建议</a:t>
            </a:r>
            <a:endParaRPr lang="zh-CN" altLang="en-US" sz="4000">
              <a:solidFill>
                <a:schemeClr val="bg1"/>
              </a:solidFill>
              <a:latin typeface="Arial" panose="020B0604020202020204" pitchFamily="34" charset="0"/>
              <a:ea typeface="宋体" panose="02010600030101010101" pitchFamily="2" charset="-122"/>
            </a:endParaRPr>
          </a:p>
        </p:txBody>
      </p:sp>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ZWS$2VEJ{I3M92NJ1KCM@XB"/>
          <p:cNvPicPr>
            <a:picLocks noChangeAspect="1"/>
          </p:cNvPicPr>
          <p:nvPr/>
        </p:nvPicPr>
        <p:blipFill>
          <a:blip r:embed="rId1"/>
          <a:stretch>
            <a:fillRect/>
          </a:stretch>
        </p:blipFill>
        <p:spPr>
          <a:xfrm>
            <a:off x="195580" y="1111885"/>
            <a:ext cx="8752205" cy="4634865"/>
          </a:xfrm>
          <a:prstGeom prst="rect">
            <a:avLst/>
          </a:prstGeom>
        </p:spPr>
      </p:pic>
      <p:sp>
        <p:nvSpPr>
          <p:cNvPr id="4" name="矩形 3"/>
          <p:cNvSpPr/>
          <p:nvPr/>
        </p:nvSpPr>
        <p:spPr>
          <a:xfrm>
            <a:off x="1248410" y="2917825"/>
            <a:ext cx="2586990" cy="1744345"/>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pic>
        <p:nvPicPr>
          <p:cNvPr id="11" name="图片 10" descr="5LI0RSYOF5AG0178G_D}%K7"/>
          <p:cNvPicPr>
            <a:picLocks noChangeAspect="1"/>
          </p:cNvPicPr>
          <p:nvPr/>
        </p:nvPicPr>
        <p:blipFill>
          <a:blip r:embed="rId2"/>
          <a:stretch>
            <a:fillRect/>
          </a:stretch>
        </p:blipFill>
        <p:spPr>
          <a:xfrm>
            <a:off x="4192270" y="1868805"/>
            <a:ext cx="3105150" cy="3171825"/>
          </a:xfrm>
          <a:prstGeom prst="rect">
            <a:avLst/>
          </a:prstGeom>
        </p:spPr>
      </p:pic>
      <p:pic>
        <p:nvPicPr>
          <p:cNvPr id="12" name="图片 11" descr="~7(9SWY9]CDV3`EAW`EKN4J"/>
          <p:cNvPicPr>
            <a:picLocks noChangeAspect="1"/>
          </p:cNvPicPr>
          <p:nvPr/>
        </p:nvPicPr>
        <p:blipFill>
          <a:blip r:embed="rId3"/>
          <a:stretch>
            <a:fillRect/>
          </a:stretch>
        </p:blipFill>
        <p:spPr>
          <a:xfrm>
            <a:off x="4462145" y="2038350"/>
            <a:ext cx="3343275" cy="2781300"/>
          </a:xfrm>
          <a:prstGeom prst="rect">
            <a:avLst/>
          </a:prstGeom>
        </p:spPr>
      </p:pic>
      <p:pic>
        <p:nvPicPr>
          <p:cNvPr id="13" name="图片 12" descr="8UOGAFR((@Q%V$M{KJW8UGG"/>
          <p:cNvPicPr>
            <a:picLocks noChangeAspect="1"/>
          </p:cNvPicPr>
          <p:nvPr/>
        </p:nvPicPr>
        <p:blipFill>
          <a:blip r:embed="rId4"/>
          <a:stretch>
            <a:fillRect/>
          </a:stretch>
        </p:blipFill>
        <p:spPr>
          <a:xfrm>
            <a:off x="1151890" y="1365250"/>
            <a:ext cx="6838950" cy="4381500"/>
          </a:xfrm>
          <a:prstGeom prst="rect">
            <a:avLst/>
          </a:prstGeom>
        </p:spPr>
      </p:pic>
      <p:pic>
        <p:nvPicPr>
          <p:cNvPr id="14" name="图片 13" descr="}IC8SYS3IOF%S1M(678OVF8"/>
          <p:cNvPicPr>
            <a:picLocks noChangeAspect="1"/>
          </p:cNvPicPr>
          <p:nvPr/>
        </p:nvPicPr>
        <p:blipFill>
          <a:blip r:embed="rId5"/>
          <a:stretch>
            <a:fillRect/>
          </a:stretch>
        </p:blipFill>
        <p:spPr>
          <a:xfrm>
            <a:off x="4939030" y="1868805"/>
            <a:ext cx="3752850" cy="3648075"/>
          </a:xfrm>
          <a:prstGeom prst="rect">
            <a:avLst/>
          </a:prstGeom>
        </p:spPr>
      </p:pic>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xit" presetSubtype="4" fill="hold" nodeType="clickEffect">
                                  <p:stCondLst>
                                    <p:cond delay="0"/>
                                  </p:stCondLst>
                                  <p:childTnLst>
                                    <p:animEffect transition="out" filter="wipe(down)">
                                      <p:cBhvr>
                                        <p:cTn id="10" dur="500"/>
                                        <p:tgtEl>
                                          <p:spTgt spid="11"/>
                                        </p:tgtEl>
                                      </p:cBhvr>
                                    </p:animEffect>
                                    <p:set>
                                      <p:cBhvr>
                                        <p:cTn id="11" dur="1" fill="hold">
                                          <p:stCondLst>
                                            <p:cond delay="499"/>
                                          </p:stCondLst>
                                        </p:cTn>
                                        <p:tgtEl>
                                          <p:spTgt spid="11"/>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xit" presetSubtype="4" fill="hold" nodeType="clickEffect">
                                  <p:stCondLst>
                                    <p:cond delay="0"/>
                                  </p:stCondLst>
                                  <p:childTnLst>
                                    <p:animEffect transition="out" filter="wipe(down)">
                                      <p:cBhvr>
                                        <p:cTn id="19" dur="500"/>
                                        <p:tgtEl>
                                          <p:spTgt spid="12"/>
                                        </p:tgtEl>
                                      </p:cBhvr>
                                    </p:animEffect>
                                    <p:set>
                                      <p:cBhvr>
                                        <p:cTn id="20" dur="1" fill="hold">
                                          <p:stCondLst>
                                            <p:cond delay="499"/>
                                          </p:stCondLst>
                                        </p:cTn>
                                        <p:tgtEl>
                                          <p:spTgt spid="1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xit" presetSubtype="4" fill="hold" nodeType="clickEffect">
                                  <p:stCondLst>
                                    <p:cond delay="0"/>
                                  </p:stCondLst>
                                  <p:childTnLst>
                                    <p:animEffect transition="out" filter="wipe(down)">
                                      <p:cBhvr>
                                        <p:cTn id="28" dur="500"/>
                                        <p:tgtEl>
                                          <p:spTgt spid="13"/>
                                        </p:tgtEl>
                                      </p:cBhvr>
                                    </p:animEffect>
                                    <p:set>
                                      <p:cBhvr>
                                        <p:cTn id="29" dur="1" fill="hold">
                                          <p:stCondLst>
                                            <p:cond delay="499"/>
                                          </p:stCondLst>
                                        </p:cTn>
                                        <p:tgtEl>
                                          <p:spTgt spid="13"/>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xit" presetSubtype="4" fill="hold" nodeType="clickEffect">
                                  <p:stCondLst>
                                    <p:cond delay="0"/>
                                  </p:stCondLst>
                                  <p:childTnLst>
                                    <p:animEffect transition="out" filter="wipe(down)">
                                      <p:cBhvr>
                                        <p:cTn id="37" dur="500"/>
                                        <p:tgtEl>
                                          <p:spTgt spid="14"/>
                                        </p:tgtEl>
                                      </p:cBhvr>
                                    </p:animEffect>
                                    <p:set>
                                      <p:cBhvr>
                                        <p:cTn id="38"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7" name="TextBox 13"/>
          <p:cNvSpPr txBox="1"/>
          <p:nvPr/>
        </p:nvSpPr>
        <p:spPr>
          <a:xfrm>
            <a:off x="1098550" y="3473450"/>
            <a:ext cx="7988300" cy="3046095"/>
          </a:xfrm>
          <a:prstGeom prst="rect">
            <a:avLst/>
          </a:prstGeom>
          <a:noFill/>
          <a:ln w="9525">
            <a:noFill/>
          </a:ln>
        </p:spPr>
        <p:txBody>
          <a:bodyPr wrap="square" anchor="t">
            <a:spAutoFit/>
          </a:bodyPr>
          <a:p>
            <a:pPr>
              <a:lnSpc>
                <a:spcPct val="150000"/>
              </a:lnSpc>
            </a:pPr>
            <a:r>
              <a:rPr lang="en-US" altLang="zh-CN" sz="3200" dirty="0">
                <a:solidFill>
                  <a:srgbClr val="FFFF00"/>
                </a:solidFill>
                <a:latin typeface="Arial" panose="020B0604020202020204" pitchFamily="34" charset="0"/>
                <a:ea typeface="宋体" panose="02010600030101010101" pitchFamily="2" charset="-122"/>
              </a:rPr>
              <a:t>1.</a:t>
            </a:r>
            <a:r>
              <a:rPr lang="zh-CN" altLang="en-US" sz="3200" dirty="0">
                <a:solidFill>
                  <a:srgbClr val="FFFF00"/>
                </a:solidFill>
                <a:latin typeface="Arial" panose="020B0604020202020204" pitchFamily="34" charset="0"/>
                <a:ea typeface="宋体" panose="02010600030101010101" pitchFamily="2" charset="-122"/>
              </a:rPr>
              <a:t>按实际开始时间和结束时间填写；</a:t>
            </a:r>
            <a:endParaRPr lang="zh-CN" altLang="en-US" sz="3200" dirty="0">
              <a:solidFill>
                <a:srgbClr val="FFFF00"/>
              </a:solidFill>
              <a:latin typeface="Arial" panose="020B0604020202020204" pitchFamily="34" charset="0"/>
              <a:ea typeface="宋体" panose="02010600030101010101" pitchFamily="2" charset="-122"/>
            </a:endParaRPr>
          </a:p>
          <a:p>
            <a:pPr>
              <a:lnSpc>
                <a:spcPct val="150000"/>
              </a:lnSpc>
            </a:pPr>
            <a:r>
              <a:rPr lang="en-US" altLang="zh-CN" sz="3200" dirty="0">
                <a:solidFill>
                  <a:srgbClr val="FFFF00"/>
                </a:solidFill>
                <a:latin typeface="Arial" panose="020B0604020202020204" pitchFamily="34" charset="0"/>
                <a:ea typeface="宋体" panose="02010600030101010101" pitchFamily="2" charset="-122"/>
              </a:rPr>
              <a:t>2.</a:t>
            </a:r>
            <a:r>
              <a:rPr lang="zh-CN" altLang="en-US" sz="3200" dirty="0">
                <a:solidFill>
                  <a:srgbClr val="FFFF00"/>
                </a:solidFill>
                <a:latin typeface="Arial" panose="020B0604020202020204" pitchFamily="34" charset="0"/>
                <a:ea typeface="宋体" panose="02010600030101010101" pitchFamily="2" charset="-122"/>
              </a:rPr>
              <a:t>如项目至当年底仍在继续进行，填写预期完成时间；</a:t>
            </a:r>
            <a:endParaRPr lang="zh-CN" altLang="en-US" sz="3200" dirty="0">
              <a:solidFill>
                <a:srgbClr val="FFFF00"/>
              </a:solidFill>
              <a:latin typeface="Arial" panose="020B0604020202020204" pitchFamily="34" charset="0"/>
              <a:ea typeface="宋体" panose="02010600030101010101" pitchFamily="2" charset="-122"/>
            </a:endParaRPr>
          </a:p>
          <a:p>
            <a:pPr>
              <a:lnSpc>
                <a:spcPct val="150000"/>
              </a:lnSpc>
            </a:pPr>
            <a:r>
              <a:rPr lang="en-US" altLang="zh-CN" sz="3200" dirty="0">
                <a:solidFill>
                  <a:srgbClr val="FFFF00"/>
                </a:solidFill>
                <a:latin typeface="Arial" panose="020B0604020202020204" pitchFamily="34" charset="0"/>
                <a:ea typeface="宋体" panose="02010600030101010101" pitchFamily="2" charset="-122"/>
              </a:rPr>
              <a:t>3.</a:t>
            </a:r>
            <a:r>
              <a:rPr lang="zh-CN" altLang="en-US" sz="3200" dirty="0">
                <a:solidFill>
                  <a:srgbClr val="FFFF00"/>
                </a:solidFill>
                <a:latin typeface="Arial" panose="020B0604020202020204" pitchFamily="34" charset="0"/>
                <a:ea typeface="宋体" panose="02010600030101010101" pitchFamily="2" charset="-122"/>
              </a:rPr>
              <a:t>如项目年内以失败告终，填写000000；</a:t>
            </a:r>
            <a:endParaRPr lang="zh-CN" altLang="en-US" sz="3200" dirty="0">
              <a:solidFill>
                <a:srgbClr val="FFFF00"/>
              </a:solidFill>
              <a:latin typeface="Arial" panose="020B0604020202020204" pitchFamily="34" charset="0"/>
              <a:ea typeface="宋体" panose="02010600030101010101" pitchFamily="2" charset="-122"/>
            </a:endParaRPr>
          </a:p>
        </p:txBody>
      </p:sp>
      <p:pic>
        <p:nvPicPr>
          <p:cNvPr id="2" name="图片 1" descr="$MMSWI5F]HG070QC(MT8~3S"/>
          <p:cNvPicPr>
            <a:picLocks noChangeAspect="1"/>
          </p:cNvPicPr>
          <p:nvPr/>
        </p:nvPicPr>
        <p:blipFill>
          <a:blip r:embed="rId1"/>
          <a:stretch>
            <a:fillRect/>
          </a:stretch>
        </p:blipFill>
        <p:spPr>
          <a:xfrm>
            <a:off x="50165" y="1183640"/>
            <a:ext cx="9018905" cy="2013585"/>
          </a:xfrm>
          <a:prstGeom prst="rect">
            <a:avLst/>
          </a:prstGeom>
        </p:spPr>
      </p:pic>
      <p:sp>
        <p:nvSpPr>
          <p:cNvPr id="4" name="矩形 3"/>
          <p:cNvSpPr/>
          <p:nvPr/>
        </p:nvSpPr>
        <p:spPr>
          <a:xfrm>
            <a:off x="3917315" y="1266825"/>
            <a:ext cx="1082675"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7" name="TextBox 13"/>
          <p:cNvSpPr txBox="1"/>
          <p:nvPr/>
        </p:nvSpPr>
        <p:spPr>
          <a:xfrm>
            <a:off x="1075690" y="3534410"/>
            <a:ext cx="7994015" cy="3046095"/>
          </a:xfrm>
          <a:prstGeom prst="rect">
            <a:avLst/>
          </a:prstGeom>
          <a:noFill/>
          <a:ln w="9525">
            <a:noFill/>
          </a:ln>
        </p:spPr>
        <p:txBody>
          <a:bodyPr wrap="square" anchor="t">
            <a:spAutoFit/>
          </a:bodyPr>
          <a:p>
            <a:r>
              <a:rPr lang="zh-CN" altLang="en-US" sz="3200" dirty="0">
                <a:solidFill>
                  <a:srgbClr val="FFFF00"/>
                </a:solidFill>
                <a:latin typeface="Arial" panose="020B0604020202020204" pitchFamily="34" charset="0"/>
                <a:ea typeface="宋体" panose="02010600030101010101" pitchFamily="2" charset="-122"/>
              </a:rPr>
              <a:t>跨年项目：</a:t>
            </a:r>
            <a:endParaRPr lang="en-US" altLang="zh-CN" sz="3200" dirty="0">
              <a:solidFill>
                <a:srgbClr val="FFFF00"/>
              </a:solidFill>
              <a:latin typeface="Arial" panose="020B0604020202020204" pitchFamily="34" charset="0"/>
              <a:ea typeface="宋体" panose="02010600030101010101" pitchFamily="2" charset="-122"/>
            </a:endParaRPr>
          </a:p>
          <a:p>
            <a:r>
              <a:rPr lang="en-US" altLang="zh-CN" sz="3200" dirty="0">
                <a:solidFill>
                  <a:srgbClr val="FFFF00"/>
                </a:solidFill>
                <a:latin typeface="Arial" panose="020B0604020202020204" pitchFamily="34" charset="0"/>
                <a:ea typeface="宋体" panose="02010600030101010101" pitchFamily="2" charset="-122"/>
              </a:rPr>
              <a:t>1.</a:t>
            </a:r>
            <a:r>
              <a:rPr lang="zh-CN" altLang="en-US" sz="3200" dirty="0">
                <a:solidFill>
                  <a:srgbClr val="FFFF00"/>
                </a:solidFill>
                <a:latin typeface="Arial" panose="020B0604020202020204" pitchFamily="34" charset="0"/>
                <a:ea typeface="宋体" panose="02010600030101010101" pitchFamily="2" charset="-122"/>
              </a:rPr>
              <a:t>项目起始时间早于</a:t>
            </a:r>
            <a:r>
              <a:rPr lang="en-US" altLang="zh-CN" sz="3200" dirty="0">
                <a:solidFill>
                  <a:srgbClr val="FFFF00"/>
                </a:solidFill>
                <a:latin typeface="Arial" panose="020B0604020202020204" pitchFamily="34" charset="0"/>
                <a:ea typeface="宋体" panose="02010600030101010101" pitchFamily="2" charset="-122"/>
              </a:rPr>
              <a:t>2019</a:t>
            </a:r>
            <a:r>
              <a:rPr lang="zh-CN" altLang="en-US" sz="3200" dirty="0">
                <a:solidFill>
                  <a:srgbClr val="FFFF00"/>
                </a:solidFill>
                <a:latin typeface="Arial" panose="020B0604020202020204" pitchFamily="34" charset="0"/>
                <a:ea typeface="宋体" panose="02010600030101010101" pitchFamily="2" charset="-122"/>
              </a:rPr>
              <a:t>年</a:t>
            </a:r>
            <a:r>
              <a:rPr lang="en-US" altLang="zh-CN" sz="3200" dirty="0">
                <a:solidFill>
                  <a:srgbClr val="FFFF00"/>
                </a:solidFill>
                <a:latin typeface="Arial" panose="020B0604020202020204" pitchFamily="34" charset="0"/>
                <a:ea typeface="宋体" panose="02010600030101010101" pitchFamily="2" charset="-122"/>
              </a:rPr>
              <a:t>1</a:t>
            </a:r>
            <a:r>
              <a:rPr lang="zh-CN" altLang="en-US" sz="3200" dirty="0">
                <a:solidFill>
                  <a:srgbClr val="FFFF00"/>
                </a:solidFill>
                <a:latin typeface="Arial" panose="020B0604020202020204" pitchFamily="34" charset="0"/>
                <a:ea typeface="宋体" panose="02010600030101010101" pitchFamily="2" charset="-122"/>
              </a:rPr>
              <a:t>月</a:t>
            </a:r>
            <a:r>
              <a:rPr lang="en-US" altLang="zh-CN" sz="3200" dirty="0">
                <a:solidFill>
                  <a:srgbClr val="FFFF00"/>
                </a:solidFill>
                <a:latin typeface="Arial" panose="020B0604020202020204" pitchFamily="34" charset="0"/>
                <a:ea typeface="宋体" panose="02010600030101010101" pitchFamily="2" charset="-122"/>
              </a:rPr>
              <a:t>1</a:t>
            </a:r>
            <a:r>
              <a:rPr lang="zh-CN" altLang="en-US" sz="3200" dirty="0">
                <a:solidFill>
                  <a:srgbClr val="FFFF00"/>
                </a:solidFill>
                <a:latin typeface="Arial" panose="020B0604020202020204" pitchFamily="34" charset="0"/>
                <a:ea typeface="宋体" panose="02010600030101010101" pitchFamily="2" charset="-122"/>
              </a:rPr>
              <a:t>日；</a:t>
            </a:r>
            <a:endParaRPr lang="zh-CN" altLang="en-US" sz="3200" dirty="0">
              <a:solidFill>
                <a:srgbClr val="FFFF00"/>
              </a:solidFill>
              <a:latin typeface="Arial" panose="020B0604020202020204" pitchFamily="34" charset="0"/>
              <a:ea typeface="宋体" panose="02010600030101010101" pitchFamily="2" charset="-122"/>
            </a:endParaRPr>
          </a:p>
          <a:p>
            <a:r>
              <a:rPr lang="en-US" altLang="zh-CN" sz="3200" dirty="0">
                <a:solidFill>
                  <a:srgbClr val="FFFF00"/>
                </a:solidFill>
                <a:latin typeface="Arial" panose="020B0604020202020204" pitchFamily="34" charset="0"/>
                <a:ea typeface="宋体" panose="02010600030101010101" pitchFamily="2" charset="-122"/>
              </a:rPr>
              <a:t>2.</a:t>
            </a:r>
            <a:r>
              <a:rPr lang="zh-CN" altLang="en-US" sz="3200" dirty="0">
                <a:solidFill>
                  <a:srgbClr val="FFFF00"/>
                </a:solidFill>
                <a:latin typeface="Arial" panose="020B0604020202020204" pitchFamily="34" charset="0"/>
                <a:ea typeface="宋体" panose="02010600030101010101" pitchFamily="2" charset="-122"/>
              </a:rPr>
              <a:t>项目结束时间晚于</a:t>
            </a:r>
            <a:r>
              <a:rPr lang="en-US" altLang="zh-CN" sz="3200" dirty="0">
                <a:solidFill>
                  <a:srgbClr val="FFFF00"/>
                </a:solidFill>
                <a:latin typeface="Arial" panose="020B0604020202020204" pitchFamily="34" charset="0"/>
                <a:ea typeface="宋体" panose="02010600030101010101" pitchFamily="2" charset="-122"/>
              </a:rPr>
              <a:t>2019</a:t>
            </a:r>
            <a:r>
              <a:rPr lang="zh-CN" altLang="en-US" sz="3200" dirty="0">
                <a:solidFill>
                  <a:srgbClr val="FFFF00"/>
                </a:solidFill>
                <a:latin typeface="Arial" panose="020B0604020202020204" pitchFamily="34" charset="0"/>
                <a:ea typeface="宋体" panose="02010600030101010101" pitchFamily="2" charset="-122"/>
              </a:rPr>
              <a:t>年</a:t>
            </a:r>
            <a:r>
              <a:rPr lang="en-US" altLang="zh-CN" sz="3200" dirty="0">
                <a:solidFill>
                  <a:srgbClr val="FFFF00"/>
                </a:solidFill>
                <a:latin typeface="Arial" panose="020B0604020202020204" pitchFamily="34" charset="0"/>
                <a:ea typeface="宋体" panose="02010600030101010101" pitchFamily="2" charset="-122"/>
              </a:rPr>
              <a:t>12</a:t>
            </a:r>
            <a:r>
              <a:rPr lang="zh-CN" altLang="en-US" sz="3200" dirty="0">
                <a:solidFill>
                  <a:srgbClr val="FFFF00"/>
                </a:solidFill>
                <a:latin typeface="Arial" panose="020B0604020202020204" pitchFamily="34" charset="0"/>
                <a:ea typeface="宋体" panose="02010600030101010101" pitchFamily="2" charset="-122"/>
              </a:rPr>
              <a:t>月</a:t>
            </a:r>
            <a:r>
              <a:rPr lang="en-US" altLang="zh-CN" sz="3200" dirty="0">
                <a:solidFill>
                  <a:srgbClr val="FFFF00"/>
                </a:solidFill>
                <a:latin typeface="Arial" panose="020B0604020202020204" pitchFamily="34" charset="0"/>
                <a:ea typeface="宋体" panose="02010600030101010101" pitchFamily="2" charset="-122"/>
              </a:rPr>
              <a:t>31</a:t>
            </a:r>
            <a:r>
              <a:rPr lang="zh-CN" altLang="en-US" sz="3200" dirty="0">
                <a:solidFill>
                  <a:srgbClr val="FFFF00"/>
                </a:solidFill>
                <a:latin typeface="Arial" panose="020B0604020202020204" pitchFamily="34" charset="0"/>
                <a:ea typeface="宋体" panose="02010600030101010101" pitchFamily="2" charset="-122"/>
              </a:rPr>
              <a:t>日</a:t>
            </a:r>
            <a:r>
              <a:rPr lang="zh-CN" altLang="en-US" sz="3200" dirty="0">
                <a:solidFill>
                  <a:srgbClr val="FFFF00"/>
                </a:solidFill>
                <a:latin typeface="Arial" panose="020B0604020202020204" pitchFamily="34" charset="0"/>
                <a:ea typeface="宋体" panose="02010600030101010101" pitchFamily="2" charset="-122"/>
              </a:rPr>
              <a:t>；</a:t>
            </a:r>
            <a:endParaRPr lang="zh-CN" altLang="en-US" sz="3200" dirty="0">
              <a:solidFill>
                <a:srgbClr val="FFFF00"/>
              </a:solidFill>
              <a:latin typeface="Arial" panose="020B0604020202020204" pitchFamily="34" charset="0"/>
              <a:ea typeface="宋体" panose="02010600030101010101" pitchFamily="2" charset="-122"/>
            </a:endParaRPr>
          </a:p>
          <a:p>
            <a:endParaRPr lang="zh-CN" altLang="en-US" sz="3200" dirty="0">
              <a:solidFill>
                <a:srgbClr val="FFFF00"/>
              </a:solidFill>
              <a:latin typeface="Arial" panose="020B0604020202020204" pitchFamily="34" charset="0"/>
              <a:ea typeface="宋体" panose="02010600030101010101" pitchFamily="2" charset="-122"/>
            </a:endParaRPr>
          </a:p>
          <a:p>
            <a:r>
              <a:rPr lang="en-US" altLang="zh-CN" sz="3200" dirty="0">
                <a:solidFill>
                  <a:srgbClr val="FFFF00"/>
                </a:solidFill>
                <a:latin typeface="Arial" panose="020B0604020202020204" pitchFamily="34" charset="0"/>
                <a:ea typeface="宋体" panose="02010600030101010101" pitchFamily="2" charset="-122"/>
              </a:rPr>
              <a:t>2019</a:t>
            </a:r>
            <a:r>
              <a:rPr lang="zh-CN" altLang="en-US" sz="3200" dirty="0">
                <a:solidFill>
                  <a:srgbClr val="FFFF00"/>
                </a:solidFill>
                <a:latin typeface="Arial" panose="020B0604020202020204" pitchFamily="34" charset="0"/>
                <a:ea typeface="宋体" panose="02010600030101010101" pitchFamily="2" charset="-122"/>
              </a:rPr>
              <a:t>年开始，</a:t>
            </a:r>
            <a:r>
              <a:rPr lang="en-US" altLang="zh-CN" sz="3200" dirty="0">
                <a:solidFill>
                  <a:srgbClr val="FFFF00"/>
                </a:solidFill>
                <a:latin typeface="Arial" panose="020B0604020202020204" pitchFamily="34" charset="0"/>
                <a:ea typeface="宋体" panose="02010600030101010101" pitchFamily="2" charset="-122"/>
              </a:rPr>
              <a:t>2019</a:t>
            </a:r>
            <a:r>
              <a:rPr lang="zh-CN" altLang="en-US" sz="3200" dirty="0">
                <a:solidFill>
                  <a:srgbClr val="FFFF00"/>
                </a:solidFill>
                <a:latin typeface="Arial" panose="020B0604020202020204" pitchFamily="34" charset="0"/>
                <a:ea typeface="宋体" panose="02010600030101010101" pitchFamily="2" charset="-122"/>
              </a:rPr>
              <a:t>年结束的项目不属于跨年项目，免填该指标。</a:t>
            </a:r>
            <a:endParaRPr lang="zh-CN" altLang="en-US" sz="3200" dirty="0">
              <a:solidFill>
                <a:srgbClr val="FFFF00"/>
              </a:solidFill>
              <a:latin typeface="Arial" panose="020B0604020202020204" pitchFamily="34" charset="0"/>
              <a:ea typeface="宋体" panose="02010600030101010101" pitchFamily="2" charset="-122"/>
            </a:endParaRPr>
          </a:p>
        </p:txBody>
      </p:sp>
      <p:pic>
        <p:nvPicPr>
          <p:cNvPr id="2" name="图片 1" descr="$MMSWI5F]HG070QC(MT8~3S"/>
          <p:cNvPicPr>
            <a:picLocks noChangeAspect="1"/>
          </p:cNvPicPr>
          <p:nvPr/>
        </p:nvPicPr>
        <p:blipFill>
          <a:blip r:embed="rId1"/>
          <a:stretch>
            <a:fillRect/>
          </a:stretch>
        </p:blipFill>
        <p:spPr>
          <a:xfrm>
            <a:off x="50165" y="1183640"/>
            <a:ext cx="9018905" cy="2013585"/>
          </a:xfrm>
          <a:prstGeom prst="rect">
            <a:avLst/>
          </a:prstGeom>
        </p:spPr>
      </p:pic>
      <p:sp>
        <p:nvSpPr>
          <p:cNvPr id="4" name="矩形 3"/>
          <p:cNvSpPr/>
          <p:nvPr/>
        </p:nvSpPr>
        <p:spPr>
          <a:xfrm>
            <a:off x="5092700" y="1266825"/>
            <a:ext cx="727075"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pic>
        <p:nvPicPr>
          <p:cNvPr id="3" name="图片 2" descr="A[M33AMO25PF9QPS{W%LBD7"/>
          <p:cNvPicPr>
            <a:picLocks noChangeAspect="1"/>
          </p:cNvPicPr>
          <p:nvPr/>
        </p:nvPicPr>
        <p:blipFill>
          <a:blip r:embed="rId2"/>
          <a:stretch>
            <a:fillRect/>
          </a:stretch>
        </p:blipFill>
        <p:spPr>
          <a:xfrm>
            <a:off x="2914650" y="3286760"/>
            <a:ext cx="3314700" cy="2009775"/>
          </a:xfrm>
          <a:prstGeom prst="rect">
            <a:avLst/>
          </a:prstGeom>
        </p:spPr>
      </p:pic>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xit" presetSubtype="4" fill="hold" nodeType="clickEffect">
                                  <p:stCondLst>
                                    <p:cond delay="0"/>
                                  </p:stCondLst>
                                  <p:childTnLst>
                                    <p:animEffect transition="out" filter="wipe(down)">
                                      <p:cBhvr>
                                        <p:cTn id="10" dur="500"/>
                                        <p:tgtEl>
                                          <p:spTgt spid="3"/>
                                        </p:tgtEl>
                                      </p:cBhvr>
                                    </p:animEffect>
                                    <p:set>
                                      <p:cBhvr>
                                        <p:cTn id="11"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5603" name="Rectangle 3"/>
          <p:cNvSpPr txBox="1">
            <a:spLocks noChangeArrowheads="1"/>
          </p:cNvSpPr>
          <p:nvPr/>
        </p:nvSpPr>
        <p:spPr bwMode="auto">
          <a:xfrm>
            <a:off x="1066800" y="1689100"/>
            <a:ext cx="781748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2</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项目研究开发人员</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8</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p:txBody>
      </p:sp>
      <p:pic>
        <p:nvPicPr>
          <p:cNvPr id="2" name="图片 1" descr="$MMSWI5F]HG070QC(MT8~3S"/>
          <p:cNvPicPr>
            <a:picLocks noChangeAspect="1"/>
          </p:cNvPicPr>
          <p:nvPr/>
        </p:nvPicPr>
        <p:blipFill>
          <a:blip r:embed="rId1"/>
          <a:stretch>
            <a:fillRect/>
          </a:stretch>
        </p:blipFill>
        <p:spPr>
          <a:xfrm>
            <a:off x="149225" y="2731135"/>
            <a:ext cx="9018905" cy="2013585"/>
          </a:xfrm>
          <a:prstGeom prst="rect">
            <a:avLst/>
          </a:prstGeom>
        </p:spPr>
      </p:pic>
      <p:sp>
        <p:nvSpPr>
          <p:cNvPr id="3" name="矩形 2"/>
          <p:cNvSpPr/>
          <p:nvPr/>
        </p:nvSpPr>
        <p:spPr>
          <a:xfrm>
            <a:off x="6002020" y="2814320"/>
            <a:ext cx="727075"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22" presetClass="exit" presetSubtype="4" fill="hold" grpId="0" nodeType="withEffect">
                                  <p:stCondLst>
                                    <p:cond delay="0"/>
                                  </p:stCondLst>
                                  <p:childTnLst>
                                    <p:animEffect transition="out" filter="wipe(down)">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Rectangle 2"/>
          <p:cNvSpPr>
            <a:spLocks noGrp="1"/>
          </p:cNvSpPr>
          <p:nvPr>
            <p:ph type="title"/>
          </p:nvPr>
        </p:nvSpPr>
        <p:spPr>
          <a:xfrm>
            <a:off x="802640" y="995363"/>
            <a:ext cx="7886700" cy="1325562"/>
          </a:xfrm>
        </p:spPr>
        <p:txBody>
          <a:bodyPr vert="horz" wrap="square" lIns="91440" tIns="45720" rIns="91440" bIns="45720" anchor="ctr"/>
          <a:p>
            <a:pPr algn="ctr" eaLnBrk="1" hangingPunct="1"/>
            <a:r>
              <a:rPr lang="zh-CN" altLang="en-US" b="1" dirty="0">
                <a:solidFill>
                  <a:schemeClr val="bg1"/>
                </a:solidFill>
                <a:latin typeface="Arial" panose="020B0604020202020204" pitchFamily="34" charset="0"/>
              </a:rPr>
              <a:t>培训内容</a:t>
            </a:r>
            <a:endParaRPr lang="zh-CN" altLang="en-US" b="1" dirty="0">
              <a:solidFill>
                <a:schemeClr val="bg1"/>
              </a:solidFill>
            </a:endParaRPr>
          </a:p>
        </p:txBody>
      </p:sp>
      <p:sp>
        <p:nvSpPr>
          <p:cNvPr id="4098" name="Rectangle 3"/>
          <p:cNvSpPr txBox="1"/>
          <p:nvPr/>
        </p:nvSpPr>
        <p:spPr>
          <a:xfrm>
            <a:off x="1026160" y="2320925"/>
            <a:ext cx="7581900" cy="3476625"/>
          </a:xfrm>
          <a:prstGeom prst="rect">
            <a:avLst/>
          </a:prstGeom>
          <a:noFill/>
          <a:ln w="9525">
            <a:noFill/>
          </a:ln>
        </p:spPr>
        <p:txBody>
          <a:bodyPr anchor="t"/>
          <a:p>
            <a:pPr marL="228600" indent="-228600">
              <a:lnSpc>
                <a:spcPct val="150000"/>
              </a:lnSpc>
              <a:spcBef>
                <a:spcPts val="1000"/>
              </a:spcBef>
            </a:pPr>
            <a:r>
              <a:rPr lang="zh-CN" altLang="en-US" sz="3600" b="1" dirty="0">
                <a:solidFill>
                  <a:schemeClr val="bg1"/>
                </a:solidFill>
                <a:latin typeface="Calibri" panose="020F0502020204030204" pitchFamily="34" charset="0"/>
                <a:ea typeface="宋体" panose="02010600030101010101" pitchFamily="2" charset="-122"/>
              </a:rPr>
              <a:t>一、报表</a:t>
            </a:r>
            <a:r>
              <a:rPr lang="zh-CN" altLang="en-US" sz="3600" b="1" dirty="0">
                <a:solidFill>
                  <a:schemeClr val="bg1"/>
                </a:solidFill>
                <a:latin typeface="Arial" panose="020B0604020202020204" pitchFamily="34" charset="0"/>
                <a:ea typeface="宋体" panose="02010600030101010101" pitchFamily="2" charset="-122"/>
              </a:rPr>
              <a:t>说明</a:t>
            </a:r>
            <a:endParaRPr lang="en-US" altLang="zh-CN" sz="3600" b="1" dirty="0">
              <a:solidFill>
                <a:schemeClr val="bg1"/>
              </a:solidFill>
              <a:latin typeface="Calibri" panose="020F0502020204030204" pitchFamily="34" charset="0"/>
              <a:ea typeface="宋体" panose="02010600030101010101" pitchFamily="2" charset="-122"/>
            </a:endParaRPr>
          </a:p>
          <a:p>
            <a:pPr marL="228600" indent="-228600">
              <a:lnSpc>
                <a:spcPct val="150000"/>
              </a:lnSpc>
              <a:spcBef>
                <a:spcPts val="1000"/>
              </a:spcBef>
            </a:pPr>
            <a:r>
              <a:rPr lang="zh-CN" altLang="zh-CN" sz="3600" b="1" dirty="0">
                <a:solidFill>
                  <a:schemeClr val="bg1"/>
                </a:solidFill>
                <a:latin typeface="Calibri" panose="020F0502020204030204" pitchFamily="34" charset="0"/>
                <a:ea typeface="宋体" panose="02010600030101010101" pitchFamily="2" charset="-122"/>
              </a:rPr>
              <a:t>二、填报须知</a:t>
            </a:r>
            <a:endParaRPr lang="zh-CN" altLang="zh-CN" sz="3600" b="1" dirty="0">
              <a:solidFill>
                <a:schemeClr val="bg1"/>
              </a:solidFill>
              <a:latin typeface="Calibri" panose="020F0502020204030204" pitchFamily="34" charset="0"/>
              <a:ea typeface="宋体" panose="02010600030101010101" pitchFamily="2" charset="-122"/>
            </a:endParaRPr>
          </a:p>
          <a:p>
            <a:pPr marL="228600" indent="-228600">
              <a:lnSpc>
                <a:spcPct val="150000"/>
              </a:lnSpc>
              <a:spcBef>
                <a:spcPts val="1000"/>
              </a:spcBef>
            </a:pPr>
            <a:endParaRPr lang="zh-CN" altLang="zh-CN" sz="3600" b="1" dirty="0">
              <a:solidFill>
                <a:schemeClr val="bg1"/>
              </a:solidFill>
              <a:latin typeface="Calibri" panose="020F0502020204030204" pitchFamily="34" charset="0"/>
              <a:ea typeface="宋体" panose="02010600030101010101" pitchFamily="2" charset="-122"/>
            </a:endParaRPr>
          </a:p>
          <a:p>
            <a:pPr marL="228600" indent="-228600">
              <a:lnSpc>
                <a:spcPct val="150000"/>
              </a:lnSpc>
              <a:spcBef>
                <a:spcPts val="1000"/>
              </a:spcBef>
            </a:pPr>
            <a:endParaRPr lang="zh-CN" altLang="en-US" sz="3600" b="1" dirty="0">
              <a:solidFill>
                <a:schemeClr val="bg1"/>
              </a:solidFill>
              <a:latin typeface="Calibri" panose="020F0502020204030204" pitchFamily="34" charset="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5603" name="Rectangle 3"/>
          <p:cNvSpPr txBox="1">
            <a:spLocks noChangeArrowheads="1"/>
          </p:cNvSpPr>
          <p:nvPr/>
        </p:nvSpPr>
        <p:spPr bwMode="auto">
          <a:xfrm>
            <a:off x="1066800" y="1689100"/>
            <a:ext cx="781748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2</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项目研究开发人员</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8</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指报告期内编入研究开发项目并实际从事研究开发活动的人员。</a:t>
            </a: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该指标应与企业有关研究开发会计科目或辅助账中人员人工费子科目里参加该项目人员对应。</a:t>
            </a: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altLang="zh-CN"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若研究开发人员同时参加两个及以上研究开发项目，可重复填报。</a:t>
            </a:r>
            <a:endParaRPr kumimoji="0" altLang="zh-CN"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5603" name="Rectangle 3"/>
          <p:cNvSpPr txBox="1">
            <a:spLocks noChangeArrowheads="1"/>
          </p:cNvSpPr>
          <p:nvPr/>
        </p:nvSpPr>
        <p:spPr bwMode="auto">
          <a:xfrm>
            <a:off x="1082040" y="3467100"/>
            <a:ext cx="7787005" cy="259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指报告期内研究开发项目中研究开发人员实际工作的时间总和，按月计算。</a:t>
            </a: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p:txBody>
      </p:sp>
      <p:pic>
        <p:nvPicPr>
          <p:cNvPr id="2" name="图片 1" descr="$MMSWI5F]HG070QC(MT8~3S"/>
          <p:cNvPicPr>
            <a:picLocks noChangeAspect="1"/>
          </p:cNvPicPr>
          <p:nvPr/>
        </p:nvPicPr>
        <p:blipFill>
          <a:blip r:embed="rId1"/>
          <a:stretch>
            <a:fillRect/>
          </a:stretch>
        </p:blipFill>
        <p:spPr>
          <a:xfrm>
            <a:off x="62230" y="1453515"/>
            <a:ext cx="9018905" cy="2013585"/>
          </a:xfrm>
          <a:prstGeom prst="rect">
            <a:avLst/>
          </a:prstGeom>
        </p:spPr>
      </p:pic>
      <p:sp>
        <p:nvSpPr>
          <p:cNvPr id="3" name="矩形 2"/>
          <p:cNvSpPr/>
          <p:nvPr/>
        </p:nvSpPr>
        <p:spPr>
          <a:xfrm>
            <a:off x="6728460" y="1536700"/>
            <a:ext cx="866775"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54735" y="1371600"/>
            <a:ext cx="7391400" cy="4114800"/>
          </a:xfrm>
        </p:spPr>
        <p:txBody>
          <a:bodyPr/>
          <a:p>
            <a:pPr>
              <a:lnSpc>
                <a:spcPct val="150000"/>
              </a:lnSpc>
            </a:pPr>
            <a:r>
              <a:rPr 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例子：</a:t>
            </a:r>
            <a:endParaRPr 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endParaRPr>
          </a:p>
          <a:p>
            <a:pPr>
              <a:lnSpc>
                <a:spcPct val="150000"/>
              </a:lnSpc>
            </a:pP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某研究开发项目有2个研究开发人员，他们的工作时间分别为7个月和10个月，则该项目人员实际工作时间=1×7+1×10=17（人月）。</a:t>
            </a: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a:lnSpc>
                <a:spcPct val="150000"/>
              </a:lnSpc>
            </a:pP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1981200"/>
            <a:ext cx="7854950" cy="4114800"/>
          </a:xfrm>
        </p:spPr>
        <p:txBody>
          <a:bodyPr/>
          <a:p>
            <a:pPr>
              <a:lnSpc>
                <a:spcPct val="150000"/>
              </a:lnSpc>
            </a:pP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对于同时参加两个及以上项目的人员，应按项目分别计算工作时间，但每人在报告期内的实际工作时间不得超过12个月。</a:t>
            </a:r>
            <a:endParaRPr lang="zh-CN" altLang="en-US"/>
          </a:p>
        </p:txBody>
      </p:sp>
      <p:sp>
        <p:nvSpPr>
          <p:cNvPr id="19457" name="Rectangle 2"/>
          <p:cNvSpPr>
            <a:spLocks noGrp="1"/>
          </p:cNvSpPr>
          <p:nvPr/>
        </p:nvSpPr>
        <p:spPr>
          <a:xfrm>
            <a:off x="782638" y="127635"/>
            <a:ext cx="8385175" cy="1325563"/>
          </a:xfrm>
          <a:prstGeom prst="rect">
            <a:avLst/>
          </a:prstGeom>
          <a:noFill/>
          <a:ln>
            <a:noFill/>
          </a:ln>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a:lstStyle>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a:spLocks noGrp="1"/>
          </p:cNvSpPr>
          <p:nvPr>
            <p:ph type="title"/>
          </p:nvPr>
        </p:nvSpPr>
        <p:spPr>
          <a:xfrm>
            <a:off x="595313" y="63182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6627" name="Rectangle 3"/>
          <p:cNvSpPr txBox="1">
            <a:spLocks noChangeArrowheads="1"/>
          </p:cNvSpPr>
          <p:nvPr/>
        </p:nvSpPr>
        <p:spPr bwMode="auto">
          <a:xfrm>
            <a:off x="1025525" y="1770380"/>
            <a:ext cx="781748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3</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：本年</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经费支出（</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10</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342900" marR="0" lvl="0" indent="-342900" algn="l" defTabSz="914400" rtl="0" eaLnBrk="1" fontAlgn="base" latinLnBrk="0" hangingPunct="1">
              <a:lnSpc>
                <a:spcPts val="5000"/>
              </a:lnSpc>
              <a:spcBef>
                <a:spcPts val="1000"/>
              </a:spcBef>
              <a:spcAft>
                <a:spcPct val="0"/>
              </a:spcAft>
              <a:buClrTx/>
              <a:buSzTx/>
              <a:buFont typeface="Wingdings" panose="05000000000000000000" pitchFamily="2" charset="2"/>
              <a:buChar char="Ø"/>
              <a:defRPr/>
            </a:pPr>
            <a:endParaRPr kumimoji="0" lang="en-US"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p:txBody>
      </p:sp>
      <p:pic>
        <p:nvPicPr>
          <p:cNvPr id="3" name="图片 2" descr="$MMSWI5F]HG070QC(MT8~3S"/>
          <p:cNvPicPr>
            <a:picLocks noChangeAspect="1"/>
          </p:cNvPicPr>
          <p:nvPr/>
        </p:nvPicPr>
        <p:blipFill>
          <a:blip r:embed="rId1"/>
          <a:stretch>
            <a:fillRect/>
          </a:stretch>
        </p:blipFill>
        <p:spPr>
          <a:xfrm>
            <a:off x="62865" y="2505075"/>
            <a:ext cx="9018905" cy="2013585"/>
          </a:xfrm>
          <a:prstGeom prst="rect">
            <a:avLst/>
          </a:prstGeom>
        </p:spPr>
      </p:pic>
      <p:sp>
        <p:nvSpPr>
          <p:cNvPr id="4" name="矩形 3"/>
          <p:cNvSpPr/>
          <p:nvPr/>
        </p:nvSpPr>
        <p:spPr>
          <a:xfrm>
            <a:off x="7640955" y="2587625"/>
            <a:ext cx="1339850"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22" presetClass="exit" presetSubtype="4" fill="hold" grpId="0" nodeType="withEffect">
                                  <p:stCondLst>
                                    <p:cond delay="0"/>
                                  </p:stCondLst>
                                  <p:childTnLst>
                                    <p:animEffect transition="out" filter="wipe(down)">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a:spLocks noGrp="1"/>
          </p:cNvSpPr>
          <p:nvPr>
            <p:ph type="title"/>
          </p:nvPr>
        </p:nvSpPr>
        <p:spPr>
          <a:xfrm>
            <a:off x="595313" y="63182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6627" name="Rectangle 3"/>
          <p:cNvSpPr txBox="1">
            <a:spLocks noChangeArrowheads="1"/>
          </p:cNvSpPr>
          <p:nvPr/>
        </p:nvSpPr>
        <p:spPr bwMode="auto">
          <a:xfrm>
            <a:off x="1025525" y="1770380"/>
            <a:ext cx="781748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3</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：本年</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经费支出（</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10</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企业用于某研究开发项目的实际经费支出，包括人员人工费用、直接投入费用、折旧费用与长期待摊费用、无形资产摊销费用、设计费用、装备调试费用与试验费用、委托外部研究开发费用、其他费用。</a:t>
            </a:r>
            <a:endParaRPr kumimoji="0" lang="en-US"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342900" marR="0" lvl="0" indent="-342900" algn="l" defTabSz="914400" rtl="0" eaLnBrk="1" fontAlgn="base" latinLnBrk="0" hangingPunct="1">
              <a:lnSpc>
                <a:spcPts val="5000"/>
              </a:lnSpc>
              <a:spcBef>
                <a:spcPts val="1000"/>
              </a:spcBef>
              <a:spcAft>
                <a:spcPct val="0"/>
              </a:spcAft>
              <a:buClrTx/>
              <a:buSzTx/>
              <a:buFont typeface="Wingdings" panose="05000000000000000000" pitchFamily="2" charset="2"/>
              <a:buChar char="Ø"/>
              <a:defRPr/>
            </a:pPr>
            <a:endParaRPr kumimoji="0" lang="en-US"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1371600"/>
            <a:ext cx="7391400" cy="4114800"/>
          </a:xfrm>
        </p:spPr>
        <p:txBody>
          <a:bodyPr/>
          <a:p>
            <a:pPr>
              <a:lnSpc>
                <a:spcPct val="150000"/>
              </a:lnSpc>
            </a:pPr>
            <a:r>
              <a:rPr lang="zh-CN" altLang="en-US">
                <a:solidFill>
                  <a:schemeClr val="bg1"/>
                </a:solidFill>
              </a:rPr>
              <a:t>注意事项：</a:t>
            </a:r>
            <a:endParaRPr lang="zh-CN" altLang="en-US">
              <a:solidFill>
                <a:schemeClr val="bg1"/>
              </a:solidFill>
            </a:endParaRPr>
          </a:p>
          <a:p>
            <a:pPr>
              <a:lnSpc>
                <a:spcPct val="150000"/>
              </a:lnSpc>
            </a:pPr>
            <a:r>
              <a:rPr lang="zh-CN" altLang="en-US">
                <a:solidFill>
                  <a:schemeClr val="bg1"/>
                </a:solidFill>
              </a:rPr>
              <a:t>该指标应与企业有关研究开发会计科目或辅助账中项目有关费用对应。</a:t>
            </a:r>
            <a:endParaRPr lang="zh-CN" altLang="en-US">
              <a:solidFill>
                <a:schemeClr val="bg1"/>
              </a:solidFill>
            </a:endParaRPr>
          </a:p>
          <a:p>
            <a:pPr>
              <a:lnSpc>
                <a:spcPct val="150000"/>
              </a:lnSpc>
            </a:pPr>
            <a:r>
              <a:rPr lang="zh-CN" altLang="en-US">
                <a:solidFill>
                  <a:schemeClr val="bg1"/>
                </a:solidFill>
              </a:rPr>
              <a:t>跨年研发项目，只填写当年支出费用</a:t>
            </a:r>
            <a:endParaRPr lang="zh-CN" altLang="en-US">
              <a:solidFill>
                <a:schemeClr val="bg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28345" y="401955"/>
            <a:ext cx="8321040" cy="4707890"/>
          </a:xfrm>
        </p:spPr>
        <p:txBody>
          <a:bodyPr/>
          <a:p>
            <a:pPr marL="0" indent="0" fontAlgn="base">
              <a:buNone/>
            </a:pPr>
            <a:r>
              <a:rPr lang="zh-CN" altLang="zh-CN" b="1" strike="noStrike" noProof="1" dirty="0">
                <a:solidFill>
                  <a:schemeClr val="bg1"/>
                </a:solidFill>
                <a:sym typeface="+mn-ea"/>
              </a:rPr>
              <a:t>《企业研究开发活动及相关情况》（</a:t>
            </a:r>
            <a:r>
              <a:rPr lang="en-US" altLang="zh-CN" b="1" strike="noStrike" noProof="1" dirty="0">
                <a:solidFill>
                  <a:schemeClr val="bg1"/>
                </a:solidFill>
                <a:sym typeface="+mn-ea"/>
              </a:rPr>
              <a:t>107-2</a:t>
            </a:r>
            <a:r>
              <a:rPr lang="zh-CN" altLang="zh-CN" b="1" strike="noStrike" noProof="1" dirty="0">
                <a:solidFill>
                  <a:schemeClr val="bg1"/>
                </a:solidFill>
                <a:sym typeface="+mn-ea"/>
              </a:rPr>
              <a:t>）</a:t>
            </a:r>
            <a:endParaRPr lang="zh-CN" altLang="zh-CN" b="1" strike="noStrike" noProof="1" dirty="0">
              <a:solidFill>
                <a:schemeClr val="bg1"/>
              </a:solidFill>
              <a:sym typeface="+mn-ea"/>
            </a:endParaRPr>
          </a:p>
          <a:p>
            <a:pPr fontAlgn="base"/>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1</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研究开发人员合计</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1</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2</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en-US"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研究</a:t>
            </a:r>
            <a:r>
              <a:rPr lang="zh-CN" altLang="zh-CN"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开发费用合计</a:t>
            </a:r>
            <a:r>
              <a:rPr lang="zh-CN" altLang="en-US"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7</a:t>
            </a:r>
            <a:r>
              <a:rPr lang="zh-CN" altLang="en-US"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3</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当年形成用于研究开发的固定资产支出</a:t>
            </a:r>
            <a:r>
              <a:rPr lang="zh-CN" altLang="en-US"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20</a:t>
            </a:r>
            <a:r>
              <a:rPr lang="zh-CN" altLang="en-US"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zh-CN" altLang="en-US" sz="32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endParaRPr>
          </a:p>
          <a:p>
            <a:pPr fontAlgn="base">
              <a:lnSpc>
                <a:spcPct val="150000"/>
              </a:lnSpc>
            </a:pP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4</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当年来自政府部门的研究开发经费合计</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43</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endParaRPr lang="en-US" altLang="zh-CN" sz="3200" strike="noStrike" noProof="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Rectangle 2"/>
          <p:cNvSpPr>
            <a:spLocks noGrp="1"/>
          </p:cNvSpPr>
          <p:nvPr>
            <p:ph type="title"/>
          </p:nvPr>
        </p:nvSpPr>
        <p:spPr>
          <a:xfrm>
            <a:off x="665163" y="746125"/>
            <a:ext cx="8385175" cy="1325563"/>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607-2</a:t>
            </a:r>
            <a:r>
              <a:rPr lang="zh-CN" altLang="zh-CN" sz="3200" b="1" dirty="0">
                <a:solidFill>
                  <a:schemeClr val="bg1"/>
                </a:solidFill>
              </a:rPr>
              <a:t>）</a:t>
            </a:r>
            <a:endParaRPr lang="zh-CN" altLang="en-US" sz="3200" b="1" dirty="0">
              <a:solidFill>
                <a:schemeClr val="bg1"/>
              </a:solidFill>
            </a:endParaRPr>
          </a:p>
        </p:txBody>
      </p:sp>
      <p:sp>
        <p:nvSpPr>
          <p:cNvPr id="28675" name="Rectangle 3"/>
          <p:cNvSpPr txBox="1">
            <a:spLocks noChangeArrowheads="1"/>
          </p:cNvSpPr>
          <p:nvPr/>
        </p:nvSpPr>
        <p:spPr bwMode="auto">
          <a:xfrm>
            <a:off x="1069340" y="2072005"/>
            <a:ext cx="781494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研究开发人员合计</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endPar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pic>
        <p:nvPicPr>
          <p:cNvPr id="4" name="图片 3" descr="V7PX]$L1CRRUP9AWB[}OBD3"/>
          <p:cNvPicPr>
            <a:picLocks noChangeAspect="1"/>
          </p:cNvPicPr>
          <p:nvPr/>
        </p:nvPicPr>
        <p:blipFill>
          <a:blip r:embed="rId1"/>
          <a:stretch>
            <a:fillRect/>
          </a:stretch>
        </p:blipFill>
        <p:spPr>
          <a:xfrm>
            <a:off x="1727200" y="2867660"/>
            <a:ext cx="6261735" cy="33293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Rectangle 2"/>
          <p:cNvSpPr>
            <a:spLocks noGrp="1"/>
          </p:cNvSpPr>
          <p:nvPr>
            <p:ph type="title"/>
          </p:nvPr>
        </p:nvSpPr>
        <p:spPr>
          <a:xfrm>
            <a:off x="665163" y="746125"/>
            <a:ext cx="8385175" cy="1325563"/>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607-2</a:t>
            </a:r>
            <a:r>
              <a:rPr lang="zh-CN" altLang="zh-CN" sz="3200" b="1" dirty="0">
                <a:solidFill>
                  <a:schemeClr val="bg1"/>
                </a:solidFill>
              </a:rPr>
              <a:t>）</a:t>
            </a:r>
            <a:endParaRPr lang="zh-CN" altLang="en-US" sz="3200" b="1" dirty="0">
              <a:solidFill>
                <a:schemeClr val="bg1"/>
              </a:solidFill>
            </a:endParaRPr>
          </a:p>
        </p:txBody>
      </p:sp>
      <p:sp>
        <p:nvSpPr>
          <p:cNvPr id="28675" name="Rectangle 3"/>
          <p:cNvSpPr txBox="1">
            <a:spLocks noChangeArrowheads="1"/>
          </p:cNvSpPr>
          <p:nvPr/>
        </p:nvSpPr>
        <p:spPr bwMode="auto">
          <a:xfrm>
            <a:off x="1069340" y="2072005"/>
            <a:ext cx="781494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研究开发人员合计</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sz="32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指报告期内企业参加研究开发活动的人员合计。</a:t>
            </a:r>
            <a:endParaRPr kumimoji="0" lang="zh-CN" altLang="zh-CN" sz="32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该指标应与企业填报研究开发项目所依据的有关研究开发会计科目或辅助账中人员人工费子科目里涉及的全部人员对应。</a:t>
            </a:r>
            <a:endPar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标题 1"/>
          <p:cNvSpPr>
            <a:spLocks noGrp="1"/>
          </p:cNvSpPr>
          <p:nvPr>
            <p:ph type="title"/>
          </p:nvPr>
        </p:nvSpPr>
        <p:spPr>
          <a:xfrm>
            <a:off x="628650" y="114618"/>
            <a:ext cx="7886700" cy="1325562"/>
          </a:xfrm>
        </p:spPr>
        <p:txBody>
          <a:bodyPr anchor="ctr"/>
          <a:p>
            <a:r>
              <a:rPr lang="zh-CN" altLang="en-US" b="1" dirty="0">
                <a:solidFill>
                  <a:schemeClr val="bg1"/>
                </a:solidFill>
                <a:latin typeface="Calibri" panose="020F0502020204030204" pitchFamily="34" charset="0"/>
              </a:rPr>
              <a:t>一、报表</a:t>
            </a:r>
            <a:r>
              <a:rPr lang="zh-CN" altLang="en-US" b="1" dirty="0">
                <a:solidFill>
                  <a:schemeClr val="bg1"/>
                </a:solidFill>
                <a:latin typeface="Arial" panose="020B0604020202020204" pitchFamily="34" charset="0"/>
              </a:rPr>
              <a:t>说明</a:t>
            </a:r>
            <a:endParaRPr lang="zh-CN" altLang="en-US"/>
          </a:p>
        </p:txBody>
      </p:sp>
      <p:sp>
        <p:nvSpPr>
          <p:cNvPr id="5122" name="内容占位符 2"/>
          <p:cNvSpPr>
            <a:spLocks noGrp="1"/>
          </p:cNvSpPr>
          <p:nvPr>
            <p:ph idx="1"/>
          </p:nvPr>
        </p:nvSpPr>
        <p:spPr>
          <a:xfrm>
            <a:off x="699135" y="1176338"/>
            <a:ext cx="7886700" cy="4505325"/>
          </a:xfrm>
        </p:spPr>
        <p:txBody>
          <a:bodyPr anchor="t"/>
          <a:p>
            <a:r>
              <a:rPr lang="zh-CN" altLang="en-US" sz="3600" b="1">
                <a:solidFill>
                  <a:schemeClr val="bg1"/>
                </a:solidFill>
              </a:rPr>
              <a:t>（一）调查对象</a:t>
            </a:r>
            <a:endParaRPr lang="zh-CN" altLang="en-US" sz="3600" b="1">
              <a:solidFill>
                <a:schemeClr val="bg1"/>
              </a:solidFill>
            </a:endParaRPr>
          </a:p>
          <a:p>
            <a:endParaRPr lang="zh-CN" altLang="en-US" b="1">
              <a:solidFill>
                <a:schemeClr val="bg1"/>
              </a:solidFill>
            </a:endParaRPr>
          </a:p>
        </p:txBody>
      </p:sp>
      <p:graphicFrame>
        <p:nvGraphicFramePr>
          <p:cNvPr id="9" name="表格 8"/>
          <p:cNvGraphicFramePr>
            <a:graphicFrameLocks noGrp="1"/>
          </p:cNvGraphicFramePr>
          <p:nvPr>
            <p:custDataLst>
              <p:tags r:id="rId1"/>
            </p:custDataLst>
          </p:nvPr>
        </p:nvGraphicFramePr>
        <p:xfrm>
          <a:off x="222885" y="1891665"/>
          <a:ext cx="8839200" cy="4856480"/>
        </p:xfrm>
        <a:graphic>
          <a:graphicData uri="http://schemas.openxmlformats.org/drawingml/2006/table">
            <a:tbl>
              <a:tblPr firstRow="1" bandRow="1">
                <a:tableStyleId>{5C22544A-7EE6-4342-B048-85BDC9FD1C3A}</a:tableStyleId>
              </a:tblPr>
              <a:tblGrid>
                <a:gridCol w="1680210"/>
                <a:gridCol w="7158990"/>
              </a:tblGrid>
              <a:tr h="1115060">
                <a:tc>
                  <a:txBody>
                    <a:bodyPr/>
                    <a:p>
                      <a:pPr algn="ctr" fontAlgn="ctr"/>
                      <a:r>
                        <a:rPr lang="zh-CN" altLang="en-US" sz="3200" b="0" u="none" strike="noStrike" dirty="0">
                          <a:solidFill>
                            <a:schemeClr val="tx1"/>
                          </a:solidFill>
                          <a:effectLst/>
                          <a:latin typeface="华文新魏" panose="02010800040101010101" pitchFamily="2" charset="-122"/>
                          <a:ea typeface="华文新魏" panose="02010800040101010101" pitchFamily="2" charset="-122"/>
                        </a:rPr>
                        <a:t>工业</a:t>
                      </a:r>
                      <a:endParaRPr lang="zh-CN" altLang="en-US" sz="3200" b="0" i="0" u="none" strike="noStrike" dirty="0">
                        <a:solidFill>
                          <a:schemeClr val="tx1"/>
                        </a:solidFill>
                        <a:effectLst/>
                        <a:latin typeface="华文新魏" panose="02010800040101010101" pitchFamily="2" charset="-122"/>
                        <a:ea typeface="华文新魏" panose="0201080004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p>
                      <a:r>
                        <a:rPr lang="en-US" altLang="zh-CN" sz="2800" b="0" u="none" strike="noStrike" dirty="0" smtClean="0">
                          <a:solidFill>
                            <a:schemeClr val="tx1"/>
                          </a:solidFill>
                          <a:effectLst/>
                          <a:latin typeface="华文新魏" panose="02010800040101010101" pitchFamily="2" charset="-122"/>
                          <a:ea typeface="华文新魏" panose="02010800040101010101" pitchFamily="2" charset="-122"/>
                        </a:rPr>
                        <a:t>        </a:t>
                      </a:r>
                      <a:r>
                        <a:rPr lang="zh-CN" altLang="en-US" sz="2800" b="0" u="none" strike="noStrike" dirty="0" smtClean="0">
                          <a:solidFill>
                            <a:schemeClr val="tx1"/>
                          </a:solidFill>
                          <a:effectLst/>
                          <a:latin typeface="华文新魏" panose="02010800040101010101" pitchFamily="2" charset="-122"/>
                          <a:ea typeface="华文新魏" panose="02010800040101010101" pitchFamily="2" charset="-122"/>
                        </a:rPr>
                        <a:t>规模以上采矿业，制造业，电力、热力、燃气及水生产和供应业企业法人单位。</a:t>
                      </a:r>
                      <a:endParaRPr lang="zh-CN" altLang="en-US" sz="28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15060">
                <a:tc>
                  <a:txBody>
                    <a:bodyPr/>
                    <a:p>
                      <a:pPr algn="ctr" fontAlgn="ctr"/>
                      <a:r>
                        <a:rPr lang="zh-CN" altLang="en-US" sz="3200" b="0" u="none" strike="noStrike" dirty="0">
                          <a:effectLst/>
                          <a:latin typeface="华文新魏" panose="02010800040101010101" pitchFamily="2" charset="-122"/>
                          <a:ea typeface="华文新魏" panose="02010800040101010101" pitchFamily="2" charset="-122"/>
                        </a:rPr>
                        <a:t>建筑业</a:t>
                      </a:r>
                      <a:endParaRPr lang="zh-CN" altLang="en-US" sz="3200" b="0" i="0" u="none" strike="noStrike" dirty="0">
                        <a:solidFill>
                          <a:srgbClr val="000000"/>
                        </a:solidFill>
                        <a:effectLst/>
                        <a:latin typeface="华文新魏" panose="02010800040101010101" pitchFamily="2" charset="-122"/>
                        <a:ea typeface="华文新魏" panose="0201080004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p>
                      <a:pPr marL="0" marR="0" indent="0" algn="l" defTabSz="914400" rtl="0" eaLnBrk="1" fontAlgn="auto" latinLnBrk="0" hangingPunct="1">
                        <a:lnSpc>
                          <a:spcPct val="100000"/>
                        </a:lnSpc>
                        <a:spcBef>
                          <a:spcPts val="0"/>
                        </a:spcBef>
                        <a:spcAft>
                          <a:spcPts val="0"/>
                        </a:spcAft>
                        <a:buClrTx/>
                        <a:buSzTx/>
                        <a:buFontTx/>
                        <a:buNone/>
                        <a:defRPr/>
                      </a:pPr>
                      <a:r>
                        <a:rPr lang="zh-CN" altLang="en-US" sz="2800" b="0" u="none" strike="noStrike" dirty="0" smtClean="0">
                          <a:solidFill>
                            <a:schemeClr val="tx1"/>
                          </a:solidFill>
                          <a:effectLst/>
                          <a:latin typeface="华文新魏" panose="02010800040101010101" pitchFamily="2" charset="-122"/>
                          <a:ea typeface="华文新魏" panose="02010800040101010101" pitchFamily="2" charset="-122"/>
                        </a:rPr>
                        <a:t>        特、一级总承包，一级专业承包建筑业企业法人单位</a:t>
                      </a:r>
                      <a:r>
                        <a:rPr lang="zh-CN" altLang="en-US" sz="2800" b="0" u="none" strike="noStrike" dirty="0" smtClean="0">
                          <a:effectLst/>
                          <a:latin typeface="华文新魏" panose="02010800040101010101" pitchFamily="2" charset="-122"/>
                          <a:ea typeface="华文新魏" panose="02010800040101010101" pitchFamily="2" charset="-122"/>
                        </a:rPr>
                        <a:t>。</a:t>
                      </a:r>
                      <a:endParaRPr lang="zh-CN" altLang="en-US" sz="28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26360">
                <a:tc>
                  <a:txBody>
                    <a:bodyPr/>
                    <a:p>
                      <a:pPr algn="ctr" fontAlgn="ctr"/>
                      <a:r>
                        <a:rPr lang="zh-CN" altLang="en-US" sz="3200" b="0" u="none" strike="noStrike" dirty="0">
                          <a:effectLst/>
                          <a:latin typeface="华文新魏" panose="02010800040101010101" pitchFamily="2" charset="-122"/>
                          <a:ea typeface="华文新魏" panose="02010800040101010101" pitchFamily="2" charset="-122"/>
                        </a:rPr>
                        <a:t>服务业</a:t>
                      </a:r>
                      <a:endParaRPr lang="zh-CN" altLang="en-US" sz="3200" b="0" i="0" u="none" strike="noStrike" dirty="0">
                        <a:solidFill>
                          <a:srgbClr val="000000"/>
                        </a:solidFill>
                        <a:effectLst/>
                        <a:latin typeface="华文新魏" panose="02010800040101010101" pitchFamily="2" charset="-122"/>
                        <a:ea typeface="华文新魏" panose="0201080004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p>
                      <a:r>
                        <a:rPr lang="zh-CN" altLang="en-US" sz="2800" b="0" u="none" strike="noStrike" dirty="0" smtClean="0">
                          <a:solidFill>
                            <a:srgbClr val="FF0000"/>
                          </a:solidFill>
                          <a:effectLst/>
                          <a:latin typeface="华文新魏" panose="02010800040101010101" pitchFamily="2" charset="-122"/>
                          <a:ea typeface="华文新魏" panose="02010800040101010101" pitchFamily="2" charset="-122"/>
                        </a:rPr>
                        <a:t>        规模以上</a:t>
                      </a:r>
                      <a:r>
                        <a:rPr lang="zh-CN" altLang="en-US" sz="2800" b="0" u="none" strike="noStrike" dirty="0" smtClean="0">
                          <a:effectLst/>
                          <a:latin typeface="华文新魏" panose="02010800040101010101" pitchFamily="2" charset="-122"/>
                          <a:ea typeface="华文新魏" panose="02010800040101010101" pitchFamily="2" charset="-122"/>
                        </a:rPr>
                        <a:t>交通运输、仓储和邮政业，信息传输、软件和信息技术服务业，租赁和商务服务业，科学研究和技术服务业，水利、环境和公共设施管理业，卫生和社会工作，文化、体育和娱乐业等</a:t>
                      </a:r>
                      <a:r>
                        <a:rPr lang="zh-CN" altLang="en-US" sz="2800" b="0" u="none" strike="noStrike" dirty="0" smtClean="0">
                          <a:solidFill>
                            <a:schemeClr val="tx1"/>
                          </a:solidFill>
                          <a:effectLst/>
                          <a:latin typeface="华文新魏" panose="02010800040101010101" pitchFamily="2" charset="-122"/>
                          <a:ea typeface="华文新魏" panose="02010800040101010101" pitchFamily="2" charset="-122"/>
                        </a:rPr>
                        <a:t>企业</a:t>
                      </a:r>
                      <a:r>
                        <a:rPr lang="zh-CN" altLang="en-US" sz="2800" b="0" u="none" strike="noStrike" dirty="0" smtClean="0">
                          <a:effectLst/>
                          <a:latin typeface="华文新魏" panose="02010800040101010101" pitchFamily="2" charset="-122"/>
                          <a:ea typeface="华文新魏" panose="02010800040101010101" pitchFamily="2" charset="-122"/>
                        </a:rPr>
                        <a:t>法人单位。</a:t>
                      </a:r>
                      <a:endParaRPr lang="zh-CN" altLang="en-US" sz="28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V7PX]$L1CRRUP9AWB[}OBD3"/>
          <p:cNvPicPr>
            <a:picLocks noChangeAspect="1"/>
          </p:cNvPicPr>
          <p:nvPr/>
        </p:nvPicPr>
        <p:blipFill>
          <a:blip r:embed="rId1"/>
          <a:stretch>
            <a:fillRect/>
          </a:stretch>
        </p:blipFill>
        <p:spPr>
          <a:xfrm>
            <a:off x="1924050" y="1170940"/>
            <a:ext cx="6261735" cy="3329305"/>
          </a:xfrm>
          <a:prstGeom prst="rect">
            <a:avLst/>
          </a:prstGeom>
        </p:spPr>
      </p:pic>
      <p:cxnSp>
        <p:nvCxnSpPr>
          <p:cNvPr id="3" name="直接连接符 2"/>
          <p:cNvCxnSpPr/>
          <p:nvPr/>
        </p:nvCxnSpPr>
        <p:spPr>
          <a:xfrm flipV="1">
            <a:off x="2466975" y="2565400"/>
            <a:ext cx="3129280" cy="19685"/>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
        <p:nvSpPr>
          <p:cNvPr id="24579" name="TextBox 3"/>
          <p:cNvSpPr txBox="1"/>
          <p:nvPr/>
        </p:nvSpPr>
        <p:spPr>
          <a:xfrm>
            <a:off x="142240" y="4581525"/>
            <a:ext cx="8858885" cy="521970"/>
          </a:xfrm>
          <a:prstGeom prst="rect">
            <a:avLst/>
          </a:prstGeom>
          <a:noFill/>
          <a:ln w="9525">
            <a:noFill/>
          </a:ln>
        </p:spPr>
        <p:txBody>
          <a:bodyPr wrap="square" anchor="t">
            <a:spAutoFit/>
          </a:bodyPr>
          <a:p>
            <a:r>
              <a:rPr lang="en-US" sz="2800" dirty="0">
                <a:solidFill>
                  <a:schemeClr val="bg1"/>
                </a:solidFill>
                <a:latin typeface="Arial" panose="020B0604020202020204" pitchFamily="34" charset="0"/>
                <a:ea typeface="宋体" panose="02010600030101010101" pitchFamily="2" charset="-122"/>
              </a:rPr>
              <a:t>      </a:t>
            </a:r>
            <a:endParaRPr sz="2800" dirty="0">
              <a:solidFill>
                <a:schemeClr val="bg1"/>
              </a:solidFill>
              <a:latin typeface="Arial" panose="020B0604020202020204" pitchFamily="34" charset="0"/>
              <a:ea typeface="宋体" panose="02010600030101010101" pitchFamily="2" charset="-122"/>
            </a:endParaRPr>
          </a:p>
        </p:txBody>
      </p:sp>
      <p:sp>
        <p:nvSpPr>
          <p:cNvPr id="2" name="文本框 1"/>
          <p:cNvSpPr txBox="1"/>
          <p:nvPr/>
        </p:nvSpPr>
        <p:spPr>
          <a:xfrm>
            <a:off x="1108075" y="5184140"/>
            <a:ext cx="7893050" cy="1076325"/>
          </a:xfrm>
          <a:prstGeom prst="rect">
            <a:avLst/>
          </a:prstGeom>
          <a:noFill/>
        </p:spPr>
        <p:txBody>
          <a:bodyPr wrap="square" rtlCol="0" anchor="t">
            <a:spAutoFit/>
          </a:bodyPr>
          <a:p>
            <a:r>
              <a:rPr lang="en-US" sz="2800" dirty="0">
                <a:solidFill>
                  <a:schemeClr val="bg1"/>
                </a:solidFill>
                <a:latin typeface="Arial" panose="020B0604020202020204" pitchFamily="34" charset="0"/>
                <a:sym typeface="+mn-ea"/>
              </a:rPr>
              <a:t> </a:t>
            </a:r>
            <a:r>
              <a:rPr sz="3200" dirty="0">
                <a:solidFill>
                  <a:schemeClr val="bg1"/>
                </a:solidFill>
                <a:latin typeface="Arial" panose="020B0604020202020204" pitchFamily="34" charset="0"/>
                <a:sym typeface="+mn-ea"/>
              </a:rPr>
              <a:t>主要从事项目管理和为项目提供</a:t>
            </a:r>
            <a:r>
              <a:rPr sz="3200" dirty="0">
                <a:solidFill>
                  <a:srgbClr val="FFFF00"/>
                </a:solidFill>
                <a:latin typeface="Arial" panose="020B0604020202020204" pitchFamily="34" charset="0"/>
                <a:sym typeface="+mn-ea"/>
              </a:rPr>
              <a:t>直接服务</a:t>
            </a:r>
            <a:r>
              <a:rPr sz="3200" dirty="0">
                <a:solidFill>
                  <a:schemeClr val="bg1"/>
                </a:solidFill>
                <a:latin typeface="Arial" panose="020B0604020202020204" pitchFamily="34" charset="0"/>
                <a:sym typeface="+mn-ea"/>
              </a:rPr>
              <a:t>的人员。</a:t>
            </a:r>
            <a:endParaRPr lang="zh-CN" altLang="en-US" sz="3200" dirty="0">
              <a:solidFill>
                <a:schemeClr val="bg1"/>
              </a:solidFill>
              <a:latin typeface="Arial" panose="020B0604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58875" y="1121410"/>
            <a:ext cx="7544435" cy="5262245"/>
          </a:xfrm>
          <a:prstGeom prst="rect">
            <a:avLst/>
          </a:prstGeom>
          <a:noFill/>
        </p:spPr>
        <p:txBody>
          <a:bodyPr wrap="square" rtlCol="0" anchor="t">
            <a:spAutoFit/>
          </a:bodyPr>
          <a:p>
            <a:pPr>
              <a:lnSpc>
                <a:spcPct val="150000"/>
              </a:lnSpc>
            </a:pPr>
            <a:r>
              <a:rPr sz="3200" dirty="0">
                <a:solidFill>
                  <a:schemeClr val="bg1"/>
                </a:solidFill>
                <a:latin typeface="Arial" panose="020B0604020202020204" pitchFamily="34" charset="0"/>
                <a:sym typeface="+mn-ea"/>
              </a:rPr>
              <a:t>管理人员包括企业主管研究开发项目工作的负责人，企业研究开发活动管理部门的工作人员以及管理人员；</a:t>
            </a:r>
            <a:endParaRPr sz="3200" dirty="0">
              <a:solidFill>
                <a:schemeClr val="bg1"/>
              </a:solidFill>
              <a:latin typeface="Arial" panose="020B0604020202020204" pitchFamily="34" charset="0"/>
              <a:ea typeface="宋体" panose="02010600030101010101" pitchFamily="2" charset="-122"/>
            </a:endParaRPr>
          </a:p>
          <a:p>
            <a:pPr>
              <a:lnSpc>
                <a:spcPct val="150000"/>
              </a:lnSpc>
            </a:pPr>
            <a:r>
              <a:rPr sz="3200" dirty="0">
                <a:solidFill>
                  <a:schemeClr val="bg1"/>
                </a:solidFill>
                <a:latin typeface="Arial" panose="020B0604020202020204" pitchFamily="34" charset="0"/>
                <a:sym typeface="+mn-ea"/>
              </a:rPr>
              <a:t>服务人员包括为研究开发活动提供资料文献、材料供应、设备维护等服务的人员（含中试车间、实验室、试验基地等的工人）。</a:t>
            </a:r>
            <a:endParaRPr lang="zh-CN" altLang="en-US" sz="3200" dirty="0">
              <a:solidFill>
                <a:schemeClr val="bg1"/>
              </a:solidFill>
              <a:latin typeface="Arial" panose="020B0604020202020204" pitchFamily="34" charset="0"/>
              <a:sym typeface="+mn-e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V7PX]$L1CRRUP9AWB[}OBD3"/>
          <p:cNvPicPr>
            <a:picLocks noChangeAspect="1"/>
          </p:cNvPicPr>
          <p:nvPr/>
        </p:nvPicPr>
        <p:blipFill>
          <a:blip r:embed="rId1"/>
          <a:stretch>
            <a:fillRect/>
          </a:stretch>
        </p:blipFill>
        <p:spPr>
          <a:xfrm>
            <a:off x="1693545" y="1158875"/>
            <a:ext cx="6261735" cy="3329305"/>
          </a:xfrm>
          <a:prstGeom prst="rect">
            <a:avLst/>
          </a:prstGeom>
        </p:spPr>
      </p:pic>
      <p:cxnSp>
        <p:nvCxnSpPr>
          <p:cNvPr id="3" name="直接连接符 2"/>
          <p:cNvCxnSpPr/>
          <p:nvPr/>
        </p:nvCxnSpPr>
        <p:spPr>
          <a:xfrm flipV="1">
            <a:off x="2292985" y="3501390"/>
            <a:ext cx="2121535" cy="27305"/>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
        <p:nvSpPr>
          <p:cNvPr id="24579" name="TextBox 3"/>
          <p:cNvSpPr txBox="1"/>
          <p:nvPr/>
        </p:nvSpPr>
        <p:spPr>
          <a:xfrm>
            <a:off x="1082993" y="4693603"/>
            <a:ext cx="7481887" cy="1076325"/>
          </a:xfrm>
          <a:prstGeom prst="rect">
            <a:avLst/>
          </a:prstGeom>
          <a:noFill/>
          <a:ln w="9525">
            <a:noFill/>
          </a:ln>
        </p:spPr>
        <p:txBody>
          <a:bodyPr anchor="t">
            <a:spAutoFit/>
          </a:bodyPr>
          <a:p>
            <a:r>
              <a:rPr lang="zh-CN" altLang="en-US" sz="3200" dirty="0">
                <a:solidFill>
                  <a:schemeClr val="bg1"/>
                </a:solidFill>
                <a:latin typeface="Arial" panose="020B0604020202020204" pitchFamily="34" charset="0"/>
                <a:ea typeface="宋体" panose="02010600030101010101" pitchFamily="2" charset="-122"/>
              </a:rPr>
              <a:t>从事研究开发活动的时间占制度工作时间</a:t>
            </a:r>
            <a:r>
              <a:rPr lang="en-US" altLang="zh-CN" sz="3200" dirty="0">
                <a:solidFill>
                  <a:srgbClr val="FFFF00"/>
                </a:solidFill>
                <a:latin typeface="Arial" panose="020B0604020202020204" pitchFamily="34" charset="0"/>
                <a:ea typeface="宋体" panose="02010600030101010101" pitchFamily="2" charset="-122"/>
              </a:rPr>
              <a:t>90%</a:t>
            </a:r>
            <a:r>
              <a:rPr lang="zh-CN" altLang="en-US" sz="3200" dirty="0">
                <a:solidFill>
                  <a:srgbClr val="FFFF00"/>
                </a:solidFill>
                <a:latin typeface="Arial" panose="020B0604020202020204" pitchFamily="34" charset="0"/>
                <a:ea typeface="宋体" panose="02010600030101010101" pitchFamily="2" charset="-122"/>
              </a:rPr>
              <a:t>及以上</a:t>
            </a:r>
            <a:r>
              <a:rPr lang="zh-CN" altLang="en-US" sz="3200" dirty="0">
                <a:solidFill>
                  <a:schemeClr val="bg1"/>
                </a:solidFill>
                <a:latin typeface="Arial" panose="020B0604020202020204" pitchFamily="34" charset="0"/>
                <a:ea typeface="宋体" panose="02010600030101010101" pitchFamily="2" charset="-122"/>
              </a:rPr>
              <a:t>的人员。</a:t>
            </a:r>
            <a:endParaRPr lang="zh-CN" altLang="en-US" sz="3200" dirty="0">
              <a:solidFill>
                <a:schemeClr val="bg1"/>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2"/>
          <p:cNvSpPr>
            <a:spLocks noGrp="1"/>
          </p:cNvSpPr>
          <p:nvPr>
            <p:ph type="title"/>
          </p:nvPr>
        </p:nvSpPr>
        <p:spPr>
          <a:xfrm>
            <a:off x="661353" y="534988"/>
            <a:ext cx="8385175" cy="1325562"/>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25602" name="Rectangle 3"/>
          <p:cNvSpPr txBox="1"/>
          <p:nvPr/>
        </p:nvSpPr>
        <p:spPr>
          <a:xfrm>
            <a:off x="1035050" y="1465580"/>
            <a:ext cx="7848600" cy="4525645"/>
          </a:xfrm>
          <a:prstGeom prst="rect">
            <a:avLst/>
          </a:prstGeom>
          <a:noFill/>
          <a:ln w="9525">
            <a:noFill/>
          </a:ln>
        </p:spPr>
        <p:txBody>
          <a:bodyPr anchor="t"/>
          <a:p>
            <a:pPr>
              <a:lnSpc>
                <a:spcPts val="5000"/>
              </a:lnSpc>
              <a:spcBef>
                <a:spcPts val="1000"/>
              </a:spcBef>
            </a:pP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重点指标</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2</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：研究</a:t>
            </a:r>
            <a:r>
              <a:rPr lang="zh-CN"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开发费用合计</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7</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endParaRPr>
          </a:p>
          <a:p>
            <a:pPr>
              <a:lnSpc>
                <a:spcPct val="150000"/>
              </a:lnSpc>
              <a:spcBef>
                <a:spcPts val="1000"/>
              </a:spcBef>
            </a:pPr>
            <a:endParaRPr lang="zh-CN" altLang="zh-CN" sz="3200" b="1"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pic>
        <p:nvPicPr>
          <p:cNvPr id="4" name="Picture 2"/>
          <p:cNvPicPr>
            <a:picLocks noChangeAspect="1"/>
          </p:cNvPicPr>
          <p:nvPr/>
        </p:nvPicPr>
        <p:blipFill>
          <a:blip r:embed="rId1"/>
          <a:srcRect l="22575" t="38760" r="51700" b="20322"/>
          <a:stretch>
            <a:fillRect/>
          </a:stretch>
        </p:blipFill>
        <p:spPr>
          <a:xfrm>
            <a:off x="2449513" y="2120900"/>
            <a:ext cx="4186237" cy="461168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2"/>
          <p:cNvSpPr>
            <a:spLocks noGrp="1"/>
          </p:cNvSpPr>
          <p:nvPr>
            <p:ph type="title"/>
          </p:nvPr>
        </p:nvSpPr>
        <p:spPr>
          <a:xfrm>
            <a:off x="661353" y="534988"/>
            <a:ext cx="8385175" cy="1325562"/>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25602" name="Rectangle 3"/>
          <p:cNvSpPr txBox="1"/>
          <p:nvPr/>
        </p:nvSpPr>
        <p:spPr>
          <a:xfrm>
            <a:off x="1035050" y="1465580"/>
            <a:ext cx="7848600" cy="4525645"/>
          </a:xfrm>
          <a:prstGeom prst="rect">
            <a:avLst/>
          </a:prstGeom>
          <a:noFill/>
          <a:ln w="9525">
            <a:noFill/>
          </a:ln>
        </p:spPr>
        <p:txBody>
          <a:bodyPr anchor="t"/>
          <a:p>
            <a:pPr>
              <a:lnSpc>
                <a:spcPts val="5000"/>
              </a:lnSpc>
              <a:spcBef>
                <a:spcPts val="1000"/>
              </a:spcBef>
            </a:pP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重点指标</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2</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：研究</a:t>
            </a:r>
            <a:r>
              <a:rPr lang="zh-CN"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开发费用合计</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7</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endParaRPr>
          </a:p>
          <a:p>
            <a:pPr>
              <a:lnSpc>
                <a:spcPct val="150000"/>
              </a:lnSpc>
              <a:spcBef>
                <a:spcPts val="1000"/>
              </a:spcBef>
            </a:pPr>
            <a:r>
              <a:rPr lang="zh-CN" altLang="zh-CN" sz="3200" b="1" dirty="0">
                <a:solidFill>
                  <a:schemeClr val="bg1"/>
                </a:solidFill>
                <a:latin typeface="Calibri" panose="020F0502020204030204" pitchFamily="34" charset="0"/>
                <a:ea typeface="宋体" panose="02010600030101010101" pitchFamily="2" charset="-122"/>
                <a:sym typeface="宋体" panose="02010600030101010101" pitchFamily="2" charset="-122"/>
              </a:rPr>
              <a:t>指报告期内企业用于研究开发活动的经费支出，包括人员人工费用、直接投入费用、折旧费用与长期待摊费用、无形资产摊销费用、设计费用、装备调试费用与试验费用、委托外部研究开发费用及其他费用。</a:t>
            </a:r>
            <a:endParaRPr lang="zh-CN" altLang="zh-CN" sz="3200" b="1"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内容占位符 2"/>
          <p:cNvSpPr>
            <a:spLocks noGrp="1"/>
          </p:cNvSpPr>
          <p:nvPr>
            <p:ph idx="1"/>
          </p:nvPr>
        </p:nvSpPr>
        <p:spPr/>
        <p:txBody>
          <a:bodyPr vert="horz" wrap="square" lIns="91440" tIns="45720" rIns="91440" bIns="45720" anchor="t"/>
          <a:p>
            <a:pPr>
              <a:lnSpc>
                <a:spcPct val="150000"/>
              </a:lnSpc>
            </a:pPr>
            <a:r>
              <a:rPr lang="zh-CN" altLang="zh-CN" sz="3200" b="1" u="sng" dirty="0">
                <a:solidFill>
                  <a:srgbClr val="FFFF00"/>
                </a:solidFill>
                <a:sym typeface="宋体" panose="02010600030101010101" pitchFamily="2" charset="-122"/>
              </a:rPr>
              <a:t>该指标应与企业填报研究开发项目所依据的有关研究开发会计科目或辅助账中研究开发费用对应。</a:t>
            </a:r>
            <a:endParaRPr lang="zh-CN" altLang="zh-CN" sz="3200" b="1" u="sng" dirty="0">
              <a:solidFill>
                <a:srgbClr val="FFFF00"/>
              </a:solidFill>
              <a:sym typeface="宋体" panose="0201060003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1062355"/>
            <a:ext cx="739140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1.</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人员</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人工费用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报告期内企业研究开发人员的工资薪金、基本养老保险费、基本医疗保险费、失业保险费、工伤保险费、生育保险费和住房公积金，以及外聘研究开发人员的劳务费用等。</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zh-CN" sz="3200" b="1" i="0" u="none" strike="noStrike" kern="1200" cap="none" spc="0" normalizeH="0" baseline="0" noProof="0" dirty="0">
              <a:ln>
                <a:noFill/>
              </a:ln>
              <a:solidFill>
                <a:srgbClr val="FFFF00"/>
              </a:solidFill>
              <a:effectLst/>
              <a:uLnTx/>
              <a:uFillTx/>
              <a:latin typeface="+mj-ea"/>
              <a:ea typeface="+mj-ea"/>
              <a:cs typeface="+mn-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zh-CN" b="1" kern="1200" noProof="0" dirty="0">
                <a:ln>
                  <a:noFill/>
                </a:ln>
                <a:solidFill>
                  <a:srgbClr val="FFFF00"/>
                </a:solidFill>
                <a:effectLst/>
                <a:uLnTx/>
                <a:uFillTx/>
                <a:latin typeface="+mj-ea"/>
                <a:ea typeface="+mj-ea"/>
                <a:sym typeface="+mn-ea"/>
              </a:rPr>
              <a:t>该指标应与企业填报研究开发项目所依据的有关研究开发会计科目或辅助账中人员人工费用对应。</a:t>
            </a: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47750" y="1069340"/>
            <a:ext cx="8051800" cy="5343525"/>
          </a:xfrm>
        </p:spPr>
        <p:txBody>
          <a:bodyPr vert="horz" wrap="square" lIns="91440" tIns="45720" rIns="91440" bIns="45720" numCol="1" anchor="t" anchorCtr="0" compatLnSpc="1"/>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2.</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直接</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投入费用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指报告期内企业为实施研究开发活动而实际发生的相关支出。</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包括直接消耗的材料、燃料和动力费用；用于中间试验和产品试制的模具、工艺装备开发及制造费，不构成固定资产的样品、样机及一般测试手段购置费，试制产品的检验费；用于研究开发活动的仪器、设备的运行维护、调整、检验、检测、维修等费用，以及通过经营租赁方式租入的用于研究开发活动的固定资产租赁费等。</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zh-CN" b="1" kern="1200" noProof="0" dirty="0">
                <a:ln>
                  <a:noFill/>
                </a:ln>
                <a:solidFill>
                  <a:srgbClr val="FFFF00"/>
                </a:solidFill>
                <a:effectLst/>
                <a:uLnTx/>
                <a:uFillTx/>
                <a:latin typeface="+mj-ea"/>
                <a:ea typeface="+mj-ea"/>
                <a:sym typeface="+mn-ea"/>
              </a:rPr>
              <a:t>该指标应与企业填报研究开发项目所依据的有关研究开发会计科目或辅助账中直接投入费用对应。</a:t>
            </a:r>
            <a:endParaRPr kumimoji="0" lang="zh-CN" altLang="zh-CN" b="1" i="0" u="none" strike="noStrike" kern="1200" cap="none" spc="0" normalizeH="0" baseline="0" noProof="0" dirty="0">
              <a:ln>
                <a:noFill/>
              </a:ln>
              <a:solidFill>
                <a:schemeClr val="bg1"/>
              </a:solidFill>
              <a:effectLst/>
              <a:uLnTx/>
              <a:uFillTx/>
              <a:latin typeface="+mj-ea"/>
              <a:ea typeface="+mj-ea"/>
              <a:cs typeface="+mn-cs"/>
            </a:endParaRPr>
          </a:p>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标题 1"/>
          <p:cNvSpPr>
            <a:spLocks noGrp="1"/>
          </p:cNvSpPr>
          <p:nvPr>
            <p:ph type="title"/>
          </p:nvPr>
        </p:nvSpPr>
        <p:spPr>
          <a:xfrm>
            <a:off x="1007745" y="805498"/>
            <a:ext cx="7886700" cy="1325562"/>
          </a:xfrm>
        </p:spPr>
        <p:txBody>
          <a:bodyPr anchor="ctr"/>
          <a:p>
            <a:pPr algn="l"/>
            <a:r>
              <a:rPr lang="zh-CN" altLang="en-US" sz="3600" b="1">
                <a:solidFill>
                  <a:schemeClr val="bg1"/>
                </a:solidFill>
              </a:rPr>
              <a:t>（二）调查内容</a:t>
            </a:r>
            <a:endParaRPr lang="zh-CN" altLang="en-US" sz="3600" b="1">
              <a:solidFill>
                <a:schemeClr val="bg1"/>
              </a:solidFill>
            </a:endParaRPr>
          </a:p>
        </p:txBody>
      </p:sp>
      <p:sp>
        <p:nvSpPr>
          <p:cNvPr id="6146" name="Rectangle 3"/>
          <p:cNvSpPr txBox="1"/>
          <p:nvPr/>
        </p:nvSpPr>
        <p:spPr>
          <a:xfrm>
            <a:off x="1071245" y="1734820"/>
            <a:ext cx="7823200" cy="4524375"/>
          </a:xfrm>
          <a:prstGeom prst="rect">
            <a:avLst/>
          </a:prstGeom>
          <a:noFill/>
          <a:ln w="9525">
            <a:noFill/>
          </a:ln>
        </p:spPr>
        <p:txBody>
          <a:bodyPr anchor="t"/>
          <a:p>
            <a:pPr>
              <a:lnSpc>
                <a:spcPts val="6000"/>
              </a:lnSpc>
              <a:spcBef>
                <a:spcPts val="1000"/>
              </a:spcBef>
            </a:pPr>
            <a:r>
              <a:rPr lang="en-US" altLang="zh-CN" sz="2800" b="1" dirty="0">
                <a:solidFill>
                  <a:schemeClr val="bg1"/>
                </a:solidFill>
                <a:latin typeface="Calibri" panose="020F0502020204030204" pitchFamily="34" charset="0"/>
                <a:ea typeface="宋体" panose="02010600030101010101" pitchFamily="2" charset="-122"/>
              </a:rPr>
              <a:t>1.</a:t>
            </a:r>
            <a:r>
              <a:rPr lang="zh-CN" altLang="zh-CN" sz="2800" b="1" dirty="0">
                <a:solidFill>
                  <a:schemeClr val="bg1"/>
                </a:solidFill>
                <a:latin typeface="Calibri" panose="020F0502020204030204" pitchFamily="34" charset="0"/>
                <a:ea typeface="宋体" panose="02010600030101010101" pitchFamily="2" charset="-122"/>
              </a:rPr>
              <a:t>《企业研究开发项目情况》（</a:t>
            </a:r>
            <a:r>
              <a:rPr lang="en-US" altLang="zh-CN" sz="2800" b="1" dirty="0">
                <a:solidFill>
                  <a:schemeClr val="bg1"/>
                </a:solidFill>
                <a:latin typeface="Calibri" panose="020F0502020204030204" pitchFamily="34" charset="0"/>
                <a:ea typeface="宋体" panose="02010600030101010101" pitchFamily="2" charset="-122"/>
              </a:rPr>
              <a:t>1</a:t>
            </a:r>
            <a:r>
              <a:rPr lang="en-US" altLang="zh-CN" sz="2800" b="1" dirty="0">
                <a:solidFill>
                  <a:schemeClr val="bg1"/>
                </a:solidFill>
                <a:latin typeface="Calibri" panose="020F0502020204030204" pitchFamily="34" charset="0"/>
                <a:ea typeface="宋体" panose="02010600030101010101" pitchFamily="2" charset="-122"/>
              </a:rPr>
              <a:t>07-1</a:t>
            </a:r>
            <a:r>
              <a:rPr lang="zh-CN" altLang="zh-CN" sz="2800" b="1" dirty="0">
                <a:solidFill>
                  <a:schemeClr val="bg1"/>
                </a:solidFill>
                <a:latin typeface="Calibri" panose="020F0502020204030204" pitchFamily="34" charset="0"/>
                <a:ea typeface="宋体" panose="02010600030101010101" pitchFamily="2" charset="-122"/>
              </a:rPr>
              <a:t>表）</a:t>
            </a:r>
            <a:endParaRPr lang="zh-CN" altLang="zh-CN" sz="2800" b="1" dirty="0">
              <a:solidFill>
                <a:schemeClr val="bg1"/>
              </a:solidFill>
              <a:latin typeface="Calibri" panose="020F0502020204030204" pitchFamily="34" charset="0"/>
              <a:ea typeface="宋体" panose="02010600030101010101" pitchFamily="2" charset="-122"/>
            </a:endParaRPr>
          </a:p>
          <a:p>
            <a:pPr>
              <a:lnSpc>
                <a:spcPts val="6000"/>
              </a:lnSpc>
              <a:spcBef>
                <a:spcPts val="1000"/>
              </a:spcBef>
            </a:pPr>
            <a:r>
              <a:rPr lang="en-US" altLang="zh-CN" sz="2800" b="1" dirty="0">
                <a:solidFill>
                  <a:schemeClr val="bg1"/>
                </a:solidFill>
                <a:latin typeface="Calibri" panose="020F0502020204030204" pitchFamily="34" charset="0"/>
                <a:ea typeface="宋体" panose="02010600030101010101" pitchFamily="2" charset="-122"/>
              </a:rPr>
              <a:t>        </a:t>
            </a:r>
            <a:r>
              <a:rPr lang="zh-CN" altLang="zh-CN" sz="2800" b="1" dirty="0">
                <a:solidFill>
                  <a:schemeClr val="bg1"/>
                </a:solidFill>
                <a:latin typeface="Calibri" panose="020F0502020204030204" pitchFamily="34" charset="0"/>
                <a:ea typeface="宋体" panose="02010600030101010101" pitchFamily="2" charset="-122"/>
              </a:rPr>
              <a:t>研究开发项目</a:t>
            </a:r>
            <a:r>
              <a:rPr lang="zh-CN" altLang="zh-CN" sz="2800" b="1" dirty="0">
                <a:solidFill>
                  <a:srgbClr val="FFFF00"/>
                </a:solidFill>
                <a:latin typeface="Calibri" panose="020F0502020204030204" pitchFamily="34" charset="0"/>
                <a:ea typeface="宋体" panose="02010600030101010101" pitchFamily="2" charset="-122"/>
              </a:rPr>
              <a:t>属性</a:t>
            </a:r>
            <a:r>
              <a:rPr lang="zh-CN" altLang="zh-CN" sz="2800" b="1" dirty="0">
                <a:solidFill>
                  <a:schemeClr val="bg1"/>
                </a:solidFill>
                <a:latin typeface="Calibri" panose="020F0502020204030204" pitchFamily="34" charset="0"/>
                <a:ea typeface="宋体" panose="02010600030101010101" pitchFamily="2" charset="-122"/>
              </a:rPr>
              <a:t>情况</a:t>
            </a:r>
            <a:endParaRPr lang="en-US" altLang="zh-CN" sz="2800" b="1" dirty="0">
              <a:solidFill>
                <a:schemeClr val="bg1"/>
              </a:solidFill>
              <a:latin typeface="Calibri" panose="020F0502020204030204" pitchFamily="34" charset="0"/>
              <a:ea typeface="宋体" panose="02010600030101010101" pitchFamily="2" charset="-122"/>
            </a:endParaRPr>
          </a:p>
          <a:p>
            <a:pPr>
              <a:lnSpc>
                <a:spcPts val="6000"/>
              </a:lnSpc>
              <a:spcBef>
                <a:spcPts val="1000"/>
              </a:spcBef>
            </a:pPr>
            <a:r>
              <a:rPr lang="en-US" altLang="zh-CN" sz="2800" b="1" dirty="0">
                <a:solidFill>
                  <a:schemeClr val="bg1"/>
                </a:solidFill>
                <a:latin typeface="Calibri" panose="020F0502020204030204" pitchFamily="34" charset="0"/>
                <a:ea typeface="宋体" panose="02010600030101010101" pitchFamily="2" charset="-122"/>
              </a:rPr>
              <a:t>        </a:t>
            </a:r>
            <a:r>
              <a:rPr lang="zh-CN" altLang="zh-CN" sz="2800" b="1" dirty="0">
                <a:solidFill>
                  <a:schemeClr val="bg1"/>
                </a:solidFill>
                <a:latin typeface="Calibri" panose="020F0502020204030204" pitchFamily="34" charset="0"/>
                <a:ea typeface="宋体" panose="02010600030101010101" pitchFamily="2" charset="-122"/>
              </a:rPr>
              <a:t>研究开发项目</a:t>
            </a:r>
            <a:r>
              <a:rPr lang="zh-CN" altLang="zh-CN" sz="2800" b="1" dirty="0">
                <a:solidFill>
                  <a:srgbClr val="FFFF00"/>
                </a:solidFill>
                <a:latin typeface="Calibri" panose="020F0502020204030204" pitchFamily="34" charset="0"/>
                <a:ea typeface="宋体" panose="02010600030101010101" pitchFamily="2" charset="-122"/>
              </a:rPr>
              <a:t>起始时间</a:t>
            </a:r>
            <a:r>
              <a:rPr lang="zh-CN" altLang="zh-CN" sz="2800" b="1" dirty="0">
                <a:solidFill>
                  <a:schemeClr val="bg1"/>
                </a:solidFill>
                <a:latin typeface="Calibri" panose="020F0502020204030204" pitchFamily="34" charset="0"/>
                <a:ea typeface="宋体" panose="02010600030101010101" pitchFamily="2" charset="-122"/>
              </a:rPr>
              <a:t>情况</a:t>
            </a:r>
            <a:r>
              <a:rPr lang="en-US" altLang="zh-CN" sz="2800" b="1" dirty="0">
                <a:solidFill>
                  <a:schemeClr val="bg1"/>
                </a:solidFill>
                <a:latin typeface="Calibri" panose="020F0502020204030204" pitchFamily="34" charset="0"/>
                <a:ea typeface="宋体" panose="02010600030101010101" pitchFamily="2" charset="-122"/>
              </a:rPr>
              <a:t> </a:t>
            </a:r>
            <a:endParaRPr lang="en-US" altLang="zh-CN" sz="2800" b="1" dirty="0">
              <a:solidFill>
                <a:schemeClr val="bg1"/>
              </a:solidFill>
              <a:latin typeface="Calibri" panose="020F0502020204030204" pitchFamily="34" charset="0"/>
              <a:ea typeface="宋体" panose="02010600030101010101" pitchFamily="2" charset="-122"/>
            </a:endParaRPr>
          </a:p>
          <a:p>
            <a:pPr>
              <a:lnSpc>
                <a:spcPts val="6000"/>
              </a:lnSpc>
              <a:spcBef>
                <a:spcPts val="1000"/>
              </a:spcBef>
            </a:pPr>
            <a:r>
              <a:rPr lang="zh-CN" altLang="zh-CN" sz="2800" b="1" dirty="0">
                <a:solidFill>
                  <a:schemeClr val="bg1"/>
                </a:solidFill>
                <a:latin typeface="Calibri" panose="020F0502020204030204" pitchFamily="34" charset="0"/>
                <a:ea typeface="宋体" panose="02010600030101010101" pitchFamily="2" charset="-122"/>
              </a:rPr>
              <a:t>        研究开发项目</a:t>
            </a:r>
            <a:r>
              <a:rPr lang="zh-CN" altLang="zh-CN" sz="2800" b="1" dirty="0">
                <a:solidFill>
                  <a:srgbClr val="FFFF00"/>
                </a:solidFill>
                <a:latin typeface="Calibri" panose="020F0502020204030204" pitchFamily="34" charset="0"/>
                <a:ea typeface="宋体" panose="02010600030101010101" pitchFamily="2" charset="-122"/>
              </a:rPr>
              <a:t>人员及经费投入</a:t>
            </a:r>
            <a:r>
              <a:rPr lang="zh-CN" altLang="zh-CN" sz="2800" b="1" dirty="0">
                <a:solidFill>
                  <a:schemeClr val="bg1"/>
                </a:solidFill>
                <a:latin typeface="Calibri" panose="020F0502020204030204" pitchFamily="34" charset="0"/>
                <a:ea typeface="宋体" panose="02010600030101010101" pitchFamily="2" charset="-122"/>
              </a:rPr>
              <a:t>情况</a:t>
            </a:r>
            <a:endParaRPr lang="zh-CN" altLang="zh-CN" sz="2800" b="1" dirty="0">
              <a:solidFill>
                <a:schemeClr val="bg1"/>
              </a:solidFill>
              <a:latin typeface="Calibri" panose="020F0502020204030204" pitchFamily="34" charset="0"/>
              <a:ea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90295" y="1444625"/>
            <a:ext cx="739140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3.</a:t>
            </a:r>
            <a:r>
              <a:rPr kumimoji="0" lang="zh-CN" altLang="en-US" sz="3200" b="1" i="0" u="none" strike="noStrike" kern="1200" cap="none" spc="0" normalizeH="0" baseline="0" noProof="0" dirty="0" smtClean="0">
                <a:ln>
                  <a:noFill/>
                </a:ln>
                <a:solidFill>
                  <a:schemeClr val="bg1"/>
                </a:solidFill>
                <a:effectLst/>
                <a:uLnTx/>
                <a:uFillTx/>
                <a:latin typeface="+mj-ea"/>
                <a:ea typeface="+mj-ea"/>
                <a:cs typeface="+mn-cs"/>
              </a:rPr>
              <a:t>折旧费用与长期待摊费用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en-US" sz="3200" b="1" i="0" u="none" strike="noStrike" kern="1200" cap="none" spc="0" normalizeH="0" baseline="0" noProof="0" dirty="0" smtClean="0">
                <a:ln>
                  <a:noFill/>
                </a:ln>
                <a:solidFill>
                  <a:schemeClr val="bg1"/>
                </a:solidFill>
                <a:effectLst/>
                <a:uLnTx/>
                <a:uFillTx/>
                <a:latin typeface="+mj-ea"/>
                <a:ea typeface="+mj-ea"/>
                <a:cs typeface="+mn-cs"/>
              </a:rPr>
              <a:t>指报告期内企业用于研究开发活动的仪器、设备和在用建筑物的折旧费，以及研究开发设施的改建、改装、装修和修理过程中发生的长期待摊费用等。</a:t>
            </a:r>
            <a:endParaRPr kumimoji="0" lang="zh-CN" altLang="en-US"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3200" b="1" i="0" u="none" strike="noStrike" kern="1200" cap="none" spc="0" normalizeH="0" baseline="0" noProof="0" dirty="0" smtClean="0">
              <a:ln>
                <a:noFill/>
              </a:ln>
              <a:solidFill>
                <a:srgbClr val="FFFF00"/>
              </a:solidFill>
              <a:effectLst/>
              <a:uLnTx/>
              <a:uFillTx/>
              <a:latin typeface="+mj-ea"/>
              <a:ea typeface="+mj-ea"/>
              <a:cs typeface="+mn-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en-US" b="1" kern="1200" noProof="0" dirty="0" smtClean="0">
                <a:ln>
                  <a:noFill/>
                </a:ln>
                <a:solidFill>
                  <a:srgbClr val="FFFF00"/>
                </a:solidFill>
                <a:effectLst/>
                <a:uLnTx/>
                <a:uFillTx/>
                <a:latin typeface="+mj-ea"/>
                <a:ea typeface="+mj-ea"/>
                <a:sym typeface="+mn-ea"/>
              </a:rPr>
              <a:t>该指标应与企业填报研究开发项目所依据的有关研究开发会计科目或辅助账中折旧费用（与长期待摊费用）对应。</a:t>
            </a:r>
            <a:endParaRPr kumimoji="0" lang="zh-CN" altLang="en-US" b="1" i="0" u="none" strike="noStrike" kern="1200" cap="none" spc="0" normalizeH="0" baseline="0" noProof="0" dirty="0" smtClean="0">
              <a:ln>
                <a:noFill/>
              </a:ln>
              <a:solidFill>
                <a:srgbClr val="FFFF00"/>
              </a:solidFill>
              <a:effectLst/>
              <a:uLnTx/>
              <a:uFillTx/>
              <a:latin typeface="+mj-ea"/>
              <a:ea typeface="+mj-ea"/>
              <a:cs typeface="+mn-cs"/>
            </a:endParaRPr>
          </a:p>
          <a:p>
            <a:endParaRPr lang="zh-CN"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1371600"/>
            <a:ext cx="739140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4.</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无形</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资产摊销费用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指报告期内企业用于研究开发活动的软件、知识产权、非专利技术（专有技术、许可证、设计和计算方法等）的摊销费用等。</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endParaRPr kumimoji="0" lang="zh-CN" altLang="zh-CN" sz="3200" b="1" i="0" u="none" strike="noStrike" kern="1200" cap="none" spc="0" normalizeH="0" baseline="0" noProof="0" dirty="0">
              <a:ln>
                <a:noFill/>
              </a:ln>
              <a:solidFill>
                <a:srgbClr val="FFFF00"/>
              </a:solidFill>
              <a:effectLst/>
              <a:uLnTx/>
              <a:uFillTx/>
              <a:latin typeface="+mj-ea"/>
              <a:ea typeface="+mj-ea"/>
              <a:cs typeface="+mn-c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zh-CN" b="1" kern="1200" noProof="0" dirty="0">
                <a:ln>
                  <a:noFill/>
                </a:ln>
                <a:solidFill>
                  <a:srgbClr val="FFFF00"/>
                </a:solidFill>
                <a:effectLst/>
                <a:uLnTx/>
                <a:uFillTx/>
                <a:latin typeface="+mj-ea"/>
                <a:ea typeface="+mj-ea"/>
                <a:sym typeface="+mn-ea"/>
              </a:rPr>
              <a:t>该指标应与企业填报研究开发项目所依据的有关研究开发会计科目或辅助账中无形资产摊销费用对应。</a:t>
            </a: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endParaRPr lang="zh-CN"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120775" y="1054735"/>
            <a:ext cx="777748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5.</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设计费</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指报告期内企业为新产品和新工艺进行构思、开发和制造，进行工序、技术规范、规程制定、操作特性方面的设计等发生的费用，包括为获得创新性、创意性、突破性产品进行的创意设计活动发生的相关费用等。</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zh-CN" sz="3200" b="1" i="0" u="none" strike="noStrike" kern="1200" cap="none" spc="0" normalizeH="0" baseline="0" noProof="0" dirty="0">
              <a:ln>
                <a:noFill/>
              </a:ln>
              <a:solidFill>
                <a:srgbClr val="FFFF00"/>
              </a:solidFill>
              <a:effectLst/>
              <a:uLnTx/>
              <a:uFillTx/>
              <a:latin typeface="+mj-ea"/>
              <a:ea typeface="+mj-ea"/>
              <a:cs typeface="+mn-c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97280" y="1269365"/>
            <a:ext cx="7871460" cy="4547870"/>
          </a:xfrm>
        </p:spPr>
        <p:txBody>
          <a:bodyPr/>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lang="zh-CN" altLang="zh-CN" b="1" kern="1200" noProof="0" dirty="0">
                <a:ln>
                  <a:noFill/>
                </a:ln>
                <a:solidFill>
                  <a:srgbClr val="FFFF00"/>
                </a:solidFill>
                <a:effectLst/>
                <a:uLnTx/>
                <a:uFillTx/>
                <a:latin typeface="+mj-ea"/>
                <a:ea typeface="+mj-ea"/>
                <a:sym typeface="+mn-ea"/>
              </a:rPr>
              <a:t>该指标应与企业填报研究开发项目所依据的有关研究开发会计科目或辅助账中设计费用对应。</a:t>
            </a: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lang="zh-CN" altLang="zh-CN" b="1" kern="1200" noProof="0" dirty="0">
                <a:ln>
                  <a:noFill/>
                </a:ln>
                <a:solidFill>
                  <a:srgbClr val="FFFF00"/>
                </a:solidFill>
                <a:effectLst/>
                <a:uLnTx/>
                <a:uFillTx/>
                <a:latin typeface="+mj-ea"/>
                <a:ea typeface="+mj-ea"/>
                <a:sym typeface="+mn-ea"/>
              </a:rPr>
              <a:t>对于按照研究开发费用加计扣除减免政策进行核算的企业，该指标应与其新产品设计费用和新工艺规程制定费用合计对应。</a:t>
            </a: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02030" y="1074420"/>
            <a:ext cx="8124825" cy="4351655"/>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6.</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装备</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调试费用与试验费用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装备调试费用指报告期内企业在工装准备过程中研究开发活动所发生的费用，包括研制特殊、专用的生产机器，改变生产和质量控制程序，或制定新方法及标准等活动所发生的费用。</a:t>
            </a:r>
            <a:endParaRPr kumimoji="0" lang="zh-CN" altLang="zh-CN" sz="3200" b="1" i="0" u="none" strike="noStrike" kern="1200" cap="none" spc="0" normalizeH="0" baseline="0" noProof="0" dirty="0">
              <a:ln>
                <a:noFill/>
              </a:ln>
              <a:solidFill>
                <a:srgbClr val="FFFF00"/>
              </a:solidFill>
              <a:effectLst/>
              <a:uLnTx/>
              <a:uFillTx/>
              <a:latin typeface="+mj-ea"/>
              <a:ea typeface="+mj-ea"/>
              <a:cs typeface="+mn-c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zh-CN" b="1" kern="1200" noProof="0" dirty="0">
                <a:ln>
                  <a:noFill/>
                </a:ln>
                <a:solidFill>
                  <a:schemeClr val="bg1"/>
                </a:solidFill>
                <a:effectLst/>
                <a:uLnTx/>
                <a:uFillTx/>
                <a:latin typeface="+mj-ea"/>
                <a:ea typeface="+mj-ea"/>
                <a:sym typeface="+mn-ea"/>
              </a:rPr>
              <a:t>不包括为大规模批量化和商业化生产所进行的常规性工装准备和工业工程发生的费用。试验费用包括新药研制的临床试验费、勘探开发技术的现场试验费、田间试验费等。</a:t>
            </a:r>
            <a:endParaRPr kumimoji="0" lang="zh-CN" altLang="zh-CN" b="1" i="0" u="none" strike="noStrike" kern="1200" cap="none" spc="0" normalizeH="0" baseline="0" noProof="0" dirty="0">
              <a:ln>
                <a:noFill/>
              </a:ln>
              <a:solidFill>
                <a:schemeClr val="bg1"/>
              </a:solidFill>
              <a:effectLst/>
              <a:uLnTx/>
              <a:uFillTx/>
              <a:latin typeface="+mj-ea"/>
              <a:ea typeface="+mj-ea"/>
              <a:cs typeface="+mn-cs"/>
            </a:endParaRPr>
          </a:p>
          <a:p>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113155" y="1217295"/>
            <a:ext cx="7391400" cy="4114800"/>
          </a:xfrm>
        </p:spPr>
        <p:txBody>
          <a:bodyPr/>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lang="zh-CN" altLang="zh-CN" b="1" kern="1200" noProof="0" dirty="0">
                <a:ln>
                  <a:noFill/>
                </a:ln>
                <a:solidFill>
                  <a:srgbClr val="FFFF00"/>
                </a:solidFill>
                <a:effectLst/>
                <a:uLnTx/>
                <a:uFillTx/>
                <a:latin typeface="+mj-ea"/>
                <a:ea typeface="+mj-ea"/>
                <a:sym typeface="+mn-ea"/>
              </a:rPr>
              <a:t>该指标应与企业填报研究开发项目所依据的有关研究开发会计科目或辅助账中装备调试费用与试验费用对应。</a:t>
            </a: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lang="zh-CN" altLang="zh-CN" b="1" kern="1200" noProof="0" dirty="0">
                <a:ln>
                  <a:noFill/>
                </a:ln>
                <a:solidFill>
                  <a:srgbClr val="FFFF00"/>
                </a:solidFill>
                <a:effectLst/>
                <a:uLnTx/>
                <a:uFillTx/>
                <a:latin typeface="+mj-ea"/>
                <a:ea typeface="+mj-ea"/>
                <a:sym typeface="+mn-ea"/>
              </a:rPr>
              <a:t>对于按照研究开发费用加计扣除减免政策进行核算的企业，该指标应与其新药研制的临床试验费和勘探开发技术的现场试验费合计对应。</a:t>
            </a: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endParaRPr lang="zh-CN"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113155" y="1006475"/>
            <a:ext cx="739140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n-lt"/>
                <a:ea typeface="+mn-ea"/>
                <a:cs typeface="+mn-cs"/>
              </a:rPr>
              <a:t>7.</a:t>
            </a:r>
            <a:r>
              <a:rPr kumimoji="0" lang="zh-CN" altLang="zh-CN" sz="3200" b="1" i="0" u="none" strike="noStrike" kern="1200" cap="none" spc="0" normalizeH="0" baseline="0" noProof="0" dirty="0" smtClean="0">
                <a:ln>
                  <a:noFill/>
                </a:ln>
                <a:solidFill>
                  <a:schemeClr val="bg1"/>
                </a:solidFill>
                <a:effectLst/>
                <a:uLnTx/>
                <a:uFillTx/>
                <a:latin typeface="+mn-lt"/>
                <a:ea typeface="+mn-ea"/>
                <a:cs typeface="+mn-cs"/>
              </a:rPr>
              <a:t>委托</a:t>
            </a:r>
            <a:r>
              <a:rPr kumimoji="0" lang="zh-CN" altLang="zh-CN" sz="3200" b="1" i="0" u="none" strike="noStrike" kern="1200" cap="none" spc="0" normalizeH="0" baseline="0" noProof="0" dirty="0">
                <a:ln>
                  <a:noFill/>
                </a:ln>
                <a:solidFill>
                  <a:schemeClr val="bg1"/>
                </a:solidFill>
                <a:effectLst/>
                <a:uLnTx/>
                <a:uFillTx/>
                <a:latin typeface="+mn-lt"/>
                <a:ea typeface="+mn-ea"/>
                <a:cs typeface="+mn-cs"/>
              </a:rPr>
              <a:t>外部研究开发费</a:t>
            </a:r>
            <a:r>
              <a:rPr kumimoji="0" lang="en-US" altLang="zh-CN" sz="3200" b="1" i="0" u="none" strike="noStrike" kern="1200" cap="none" spc="0" normalizeH="0" baseline="0" noProof="0" dirty="0">
                <a:ln>
                  <a:noFill/>
                </a:ln>
                <a:solidFill>
                  <a:schemeClr val="bg1"/>
                </a:solidFill>
                <a:effectLst/>
                <a:uLnTx/>
                <a:uFillTx/>
                <a:latin typeface="+mn-lt"/>
                <a:ea typeface="+mn-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n-lt"/>
              <a:ea typeface="+mn-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n-lt"/>
                <a:ea typeface="+mn-ea"/>
                <a:cs typeface="+mn-cs"/>
              </a:rPr>
              <a:t>指报告期内企业委托境内外其他机构进行研究开发活动所发生的费用。</a:t>
            </a:r>
            <a:endParaRPr kumimoji="0" lang="zh-CN" altLang="zh-CN" sz="3200" b="1" i="0" u="none" strike="noStrike" kern="1200" cap="none" spc="0" normalizeH="0" baseline="0" noProof="0" dirty="0">
              <a:ln>
                <a:noFill/>
              </a:ln>
              <a:solidFill>
                <a:schemeClr val="bg1"/>
              </a:solidFill>
              <a:effectLst/>
              <a:uLnTx/>
              <a:uFillTx/>
              <a:latin typeface="+mn-lt"/>
              <a:ea typeface="+mn-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rgbClr val="FFFF00"/>
                </a:solidFill>
                <a:effectLst/>
                <a:uLnTx/>
                <a:uFillTx/>
                <a:latin typeface="+mn-lt"/>
                <a:ea typeface="+mn-ea"/>
                <a:cs typeface="+mn-cs"/>
              </a:rPr>
              <a:t>该指标应与企业填报研究开发项目所依据的有关研究开发会计科目或辅助账中委托外部研究开发费用对应。</a:t>
            </a:r>
            <a:endParaRPr kumimoji="0" lang="zh-CN" altLang="zh-CN" sz="3200" b="1" i="0" u="none" strike="noStrike" kern="1200" cap="none" spc="0" normalizeH="0" baseline="0" noProof="0" dirty="0">
              <a:ln>
                <a:noFill/>
              </a:ln>
              <a:solidFill>
                <a:srgbClr val="FFFF00"/>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341312" y="0"/>
            <a:ext cx="10088562" cy="6983413"/>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19458" name="图片 1" descr="93M4KYRPG@O31GR6CBNGM0Q"/>
          <p:cNvPicPr>
            <a:picLocks noChangeAspect="1"/>
          </p:cNvPicPr>
          <p:nvPr/>
        </p:nvPicPr>
        <p:blipFill>
          <a:blip r:embed="rId1"/>
          <a:stretch>
            <a:fillRect/>
          </a:stretch>
        </p:blipFill>
        <p:spPr>
          <a:xfrm>
            <a:off x="360363" y="1309688"/>
            <a:ext cx="8685212" cy="4884737"/>
          </a:xfrm>
          <a:prstGeom prst="rect">
            <a:avLst/>
          </a:prstGeom>
          <a:noFill/>
          <a:ln w="9525">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3140" y="579755"/>
            <a:ext cx="7948295"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8.</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其他</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指报告期内企业除上述费用之外与研究开发活动直接相关的其他费用，包括技术图书资料费、资料翻译费、专家咨询费、高新科技研发保险费，研发成果的检索、论证、评审、鉴定、验收费用，知识产权的申请费、注册费、代理费，会议费、差旅费、通讯费等。</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zh-CN" sz="3200" b="1" i="0" u="none" strike="noStrike" kern="1200" cap="none" spc="0" normalizeH="0" baseline="0" noProof="0" dirty="0">
              <a:ln>
                <a:noFill/>
              </a:ln>
              <a:solidFill>
                <a:srgbClr val="FFFF00"/>
              </a:solidFill>
              <a:effectLst/>
              <a:uLnTx/>
              <a:uFillTx/>
              <a:latin typeface="+mj-ea"/>
              <a:ea typeface="+mj-ea"/>
              <a:cs typeface="+mn-cs"/>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zh-CN" b="1" kern="1200" noProof="0" dirty="0">
                <a:ln>
                  <a:noFill/>
                </a:ln>
                <a:solidFill>
                  <a:srgbClr val="FFFF00"/>
                </a:solidFill>
                <a:effectLst/>
                <a:uLnTx/>
                <a:uFillTx/>
                <a:latin typeface="+mj-ea"/>
                <a:ea typeface="+mj-ea"/>
                <a:sym typeface="+mn-ea"/>
              </a:rPr>
              <a:t>该指标应与企业填报研究开发项目所依据的有关研究开发会计科目或辅助账中其他费用对应。</a:t>
            </a: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pPr>
              <a:lnSpc>
                <a:spcPct val="150000"/>
              </a:lnSpc>
            </a:pPr>
            <a:endParaRPr lang="zh-CN" alt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Rectangle 2"/>
          <p:cNvSpPr>
            <a:spLocks noGrp="1"/>
          </p:cNvSpPr>
          <p:nvPr>
            <p:ph type="title"/>
          </p:nvPr>
        </p:nvSpPr>
        <p:spPr>
          <a:xfrm>
            <a:off x="777875" y="74930"/>
            <a:ext cx="8326755" cy="1325245"/>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35842" name="Rectangle 3"/>
          <p:cNvSpPr txBox="1"/>
          <p:nvPr/>
        </p:nvSpPr>
        <p:spPr>
          <a:xfrm>
            <a:off x="1066165" y="1866900"/>
            <a:ext cx="8039100" cy="4526280"/>
          </a:xfrm>
          <a:prstGeom prst="rect">
            <a:avLst/>
          </a:prstGeom>
          <a:noFill/>
          <a:ln w="9525">
            <a:noFill/>
          </a:ln>
        </p:spPr>
        <p:txBody>
          <a:bodyPr anchor="t"/>
          <a:p>
            <a:pPr>
              <a:lnSpc>
                <a:spcPts val="5000"/>
              </a:lnSpc>
              <a:spcBef>
                <a:spcPts val="1000"/>
              </a:spcBef>
            </a:pP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重点指标</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3</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zh-CN"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当年形成用于研究开发的固定资产支出</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20</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endParaRPr>
          </a:p>
          <a:p>
            <a:pPr>
              <a:lnSpc>
                <a:spcPts val="5000"/>
              </a:lnSpc>
              <a:spcBef>
                <a:spcPts val="1000"/>
              </a:spcBef>
            </a:pPr>
            <a:r>
              <a:rPr lang="zh-CN" altLang="zh-CN" sz="2800" b="1" dirty="0">
                <a:solidFill>
                  <a:schemeClr val="bg1"/>
                </a:solidFill>
                <a:latin typeface="Calibri" panose="020F0502020204030204" pitchFamily="34" charset="0"/>
                <a:ea typeface="宋体" panose="02010600030101010101" pitchFamily="2" charset="-122"/>
                <a:sym typeface="宋体" panose="02010600030101010101" pitchFamily="2" charset="-122"/>
              </a:rPr>
              <a:t>指报告期内企业形成用于研究开发的固定资产原价。</a:t>
            </a:r>
            <a:endParaRPr lang="zh-CN" altLang="zh-CN" sz="2800" b="1"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pic>
        <p:nvPicPr>
          <p:cNvPr id="35843" name="Picture 2"/>
          <p:cNvPicPr>
            <a:picLocks noChangeAspect="1"/>
          </p:cNvPicPr>
          <p:nvPr/>
        </p:nvPicPr>
        <p:blipFill>
          <a:blip r:embed="rId1"/>
          <a:srcRect l="22575" t="78612" r="51700" b="12640"/>
          <a:stretch>
            <a:fillRect/>
          </a:stretch>
        </p:blipFill>
        <p:spPr>
          <a:xfrm>
            <a:off x="968058" y="4546918"/>
            <a:ext cx="7915275" cy="1454150"/>
          </a:xfrm>
          <a:prstGeom prst="rect">
            <a:avLst/>
          </a:prstGeom>
          <a:noFill/>
          <a:ln w="9525">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61060" y="1341120"/>
            <a:ext cx="8140700" cy="4351338"/>
          </a:xfrm>
        </p:spPr>
        <p:txBody>
          <a:bodyPr vert="horz" wrap="square" lIns="91440" tIns="45720" rIns="91440" bIns="45720" numCol="1" anchor="t" anchorCtr="0" compatLnSpc="1"/>
          <a:lstStyle/>
          <a:p>
            <a:pPr marL="342900" marR="0" lvl="0" indent="-342900" algn="l" defTabSz="914400" rtl="0" eaLnBrk="0" fontAlgn="base" latinLnBrk="0" hangingPunct="0">
              <a:lnSpc>
                <a:spcPct val="150000"/>
              </a:lnSpc>
              <a:spcBef>
                <a:spcPts val="1000"/>
              </a:spcBef>
              <a:spcAft>
                <a:spcPct val="0"/>
              </a:spcAft>
              <a:buClrTx/>
              <a:buSzTx/>
              <a:buFont typeface="Wingdings" panose="05000000000000000000" pitchFamily="2" charset="2"/>
              <a:buChar char="Ø"/>
              <a:defRPr/>
            </a:pPr>
            <a:r>
              <a:rPr kumimoji="0" lang="zh-CN" altLang="zh-CN" b="1" i="0" u="sng" strike="noStrike" kern="1200" cap="none" spc="0" normalizeH="0" baseline="0" noProof="0" dirty="0">
                <a:ln>
                  <a:noFill/>
                </a:ln>
                <a:solidFill>
                  <a:srgbClr val="FFFF00"/>
                </a:solidFill>
                <a:effectLst/>
                <a:uLnTx/>
                <a:uFillTx/>
                <a:latin typeface="+mn-lt"/>
                <a:ea typeface="+mn-ea"/>
                <a:cs typeface="+mn-cs"/>
                <a:sym typeface="+mn-ea"/>
              </a:rPr>
              <a:t>该指标应与企业有关会计科目计入的形成用于企业研究开发活动的固定资产原价对应。</a:t>
            </a:r>
            <a:endParaRPr kumimoji="0" lang="zh-CN" altLang="zh-CN" b="1" i="0" u="sng" strike="noStrike" kern="1200" cap="none" spc="0" normalizeH="0" baseline="0" noProof="0" dirty="0">
              <a:ln>
                <a:noFill/>
              </a:ln>
              <a:solidFill>
                <a:srgbClr val="FFFF00"/>
              </a:solidFill>
              <a:effectLst/>
              <a:uLnTx/>
              <a:uFillTx/>
              <a:latin typeface="+mn-lt"/>
              <a:ea typeface="+mn-ea"/>
              <a:cs typeface="+mn-cs"/>
              <a:sym typeface="+mn-ea"/>
            </a:endParaRPr>
          </a:p>
          <a:p>
            <a:pPr marL="342900" marR="0" lvl="0" indent="-342900" algn="l" defTabSz="914400" rtl="0" eaLnBrk="0" fontAlgn="base" latinLnBrk="0" hangingPunct="0">
              <a:lnSpc>
                <a:spcPct val="150000"/>
              </a:lnSpc>
              <a:spcBef>
                <a:spcPts val="1000"/>
              </a:spcBef>
              <a:spcAft>
                <a:spcPct val="0"/>
              </a:spcAft>
              <a:buClrTx/>
              <a:buSzTx/>
              <a:buFont typeface="Wingdings" panose="05000000000000000000" pitchFamily="2" charset="2"/>
              <a:buChar char="Ø"/>
              <a:defRPr/>
            </a:pPr>
            <a:endParaRPr kumimoji="0" lang="zh-CN" altLang="zh-CN" b="1" i="0" u="sng" strike="noStrike" kern="1200" cap="none" spc="0" normalizeH="0" baseline="0" noProof="0" dirty="0">
              <a:ln>
                <a:noFill/>
              </a:ln>
              <a:solidFill>
                <a:srgbClr val="FFFF00"/>
              </a:solidFill>
              <a:effectLst/>
              <a:uLnTx/>
              <a:uFillTx/>
              <a:latin typeface="+mn-lt"/>
              <a:ea typeface="+mn-ea"/>
              <a:cs typeface="+mn-cs"/>
              <a:sym typeface="+mn-e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zh-CN" b="1" u="sng" kern="1200" noProof="0" dirty="0">
                <a:ln>
                  <a:noFill/>
                </a:ln>
                <a:solidFill>
                  <a:srgbClr val="FFFF00"/>
                </a:solidFill>
                <a:effectLst/>
                <a:uLnTx/>
                <a:uFillTx/>
                <a:sym typeface="+mn-ea"/>
              </a:rPr>
              <a:t>对于研究开发与生产共用的固定资产应按比例进行分摊，其中仪器和设备一般应按使用时间进行分摊，建筑物一般应按使用面积进行分摊。</a:t>
            </a:r>
            <a:endParaRPr kumimoji="0" lang="zh-CN" altLang="zh-CN" b="1" i="0" u="sng" strike="noStrike" kern="1200" cap="none" spc="0" normalizeH="0" baseline="0" noProof="0" dirty="0">
              <a:ln>
                <a:noFill/>
              </a:ln>
              <a:solidFill>
                <a:srgbClr val="FFFF00"/>
              </a:solidFill>
              <a:effectLst/>
              <a:uLnTx/>
              <a:uFillTx/>
              <a:latin typeface="+mn-lt"/>
              <a:ea typeface="+mn-ea"/>
              <a:cs typeface="+mn-cs"/>
              <a:sym typeface="+mn-ea"/>
            </a:endParaRPr>
          </a:p>
          <a:p>
            <a:endParaRPr lang="zh-CN" alt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a:spLocks noGrp="1"/>
          </p:cNvSpPr>
          <p:nvPr>
            <p:ph type="title"/>
          </p:nvPr>
        </p:nvSpPr>
        <p:spPr>
          <a:xfrm>
            <a:off x="747078" y="58420"/>
            <a:ext cx="8385175" cy="1325563"/>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39939" name="Rectangle 3"/>
          <p:cNvSpPr txBox="1">
            <a:spLocks noChangeArrowheads="1"/>
          </p:cNvSpPr>
          <p:nvPr/>
        </p:nvSpPr>
        <p:spPr bwMode="auto">
          <a:xfrm>
            <a:off x="1058545" y="1384300"/>
            <a:ext cx="7937500"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4</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当年来自政府部门的研究开发经费合计</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43</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endPar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pic>
        <p:nvPicPr>
          <p:cNvPr id="4" name="图片 3" descr="WJ{D%ZRYZ5~UOBX54HQOTYI"/>
          <p:cNvPicPr>
            <a:picLocks noChangeAspect="1"/>
          </p:cNvPicPr>
          <p:nvPr/>
        </p:nvPicPr>
        <p:blipFill>
          <a:blip r:embed="rId1"/>
          <a:stretch>
            <a:fillRect/>
          </a:stretch>
        </p:blipFill>
        <p:spPr>
          <a:xfrm>
            <a:off x="1807845" y="3072765"/>
            <a:ext cx="5528310" cy="1736090"/>
          </a:xfrm>
          <a:prstGeom prst="rect">
            <a:avLst/>
          </a:prstGeom>
        </p:spPr>
      </p:pic>
      <p:cxnSp>
        <p:nvCxnSpPr>
          <p:cNvPr id="3" name="直接连接符 2"/>
          <p:cNvCxnSpPr/>
          <p:nvPr/>
        </p:nvCxnSpPr>
        <p:spPr>
          <a:xfrm flipV="1">
            <a:off x="2225040" y="3820160"/>
            <a:ext cx="3487420" cy="2540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22" presetClass="exit" presetSubtype="4" fill="hold" nodeType="withEffect">
                                  <p:stCondLst>
                                    <p:cond delay="0"/>
                                  </p:stCondLst>
                                  <p:childTnLst>
                                    <p:animEffect transition="out" filter="wipe(down)">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a:spLocks noGrp="1"/>
          </p:cNvSpPr>
          <p:nvPr>
            <p:ph type="title"/>
          </p:nvPr>
        </p:nvSpPr>
        <p:spPr>
          <a:xfrm>
            <a:off x="747078" y="58420"/>
            <a:ext cx="8385175" cy="1325563"/>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39939" name="Rectangle 3"/>
          <p:cNvSpPr txBox="1">
            <a:spLocks noChangeArrowheads="1"/>
          </p:cNvSpPr>
          <p:nvPr/>
        </p:nvSpPr>
        <p:spPr bwMode="auto">
          <a:xfrm>
            <a:off x="1058545" y="1384300"/>
            <a:ext cx="7937500"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4</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当年来自政府部门的研究开发经费合计</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43</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sz="32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指报告期内企业从政府有关部门获得的研究开发经费合计，包括科技专项费、科研基建费、政府专项基金和补贴等。</a:t>
            </a:r>
            <a:endParaRPr kumimoji="0" lang="zh-CN" altLang="zh-CN" sz="32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该指标应与有关会计科目计入的从政府有关部门获得的研究开发经费对应。</a:t>
            </a:r>
            <a:endPar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3"/>
          <p:cNvSpPr txBox="1"/>
          <p:nvPr/>
        </p:nvSpPr>
        <p:spPr>
          <a:xfrm>
            <a:off x="1102360" y="884555"/>
            <a:ext cx="7468870" cy="5386070"/>
          </a:xfrm>
          <a:prstGeom prst="rect">
            <a:avLst/>
          </a:prstGeom>
          <a:noFill/>
          <a:ln w="9525">
            <a:noFill/>
          </a:ln>
        </p:spPr>
        <p:txBody>
          <a:bodyPr anchor="t"/>
          <a:p>
            <a:pPr marL="342900" eaLnBrk="0" hangingPunct="0">
              <a:lnSpc>
                <a:spcPct val="150000"/>
              </a:lnSpc>
            </a:pPr>
            <a:r>
              <a:rPr lang="zh-CN" altLang="zh-CN" sz="2800" b="1" dirty="0">
                <a:solidFill>
                  <a:schemeClr val="bg1"/>
                </a:solidFill>
                <a:latin typeface="Calibri" panose="020F0502020204030204" pitchFamily="34" charset="0"/>
                <a:ea typeface="宋体" panose="02010600030101010101" pitchFamily="2" charset="-122"/>
              </a:rPr>
              <a:t>举例：某企业</a:t>
            </a:r>
            <a:r>
              <a:rPr lang="en-US" altLang="zh-CN" sz="2800" b="1" dirty="0">
                <a:solidFill>
                  <a:schemeClr val="bg1"/>
                </a:solidFill>
                <a:latin typeface="Calibri" panose="020F0502020204030204" pitchFamily="34" charset="0"/>
                <a:ea typeface="宋体" panose="02010600030101010101" pitchFamily="2" charset="-122"/>
              </a:rPr>
              <a:t>2018</a:t>
            </a:r>
            <a:r>
              <a:rPr lang="zh-CN" altLang="zh-CN" sz="2800" b="1" dirty="0">
                <a:solidFill>
                  <a:schemeClr val="bg1"/>
                </a:solidFill>
                <a:latin typeface="Calibri" panose="020F0502020204030204" pitchFamily="34" charset="0"/>
                <a:ea typeface="宋体" panose="02010600030101010101" pitchFamily="2" charset="-122"/>
              </a:rPr>
              <a:t>年研究开发费用合计为</a:t>
            </a:r>
            <a:r>
              <a:rPr lang="en-US" altLang="zh-CN" sz="2800" b="1" dirty="0">
                <a:solidFill>
                  <a:schemeClr val="bg1"/>
                </a:solidFill>
                <a:latin typeface="Calibri" panose="020F0502020204030204" pitchFamily="34" charset="0"/>
                <a:ea typeface="宋体" panose="02010600030101010101" pitchFamily="2" charset="-122"/>
              </a:rPr>
              <a:t>2</a:t>
            </a:r>
            <a:r>
              <a:rPr lang="zh-CN" altLang="zh-CN" sz="2800" b="1" dirty="0">
                <a:solidFill>
                  <a:schemeClr val="bg1"/>
                </a:solidFill>
                <a:latin typeface="Calibri" panose="020F0502020204030204" pitchFamily="34" charset="0"/>
                <a:ea typeface="宋体" panose="02010600030101010101" pitchFamily="2" charset="-122"/>
              </a:rPr>
              <a:t>00万元，其中税务部门认可可以享受加计扣除政策的费用</a:t>
            </a:r>
            <a:r>
              <a:rPr lang="en-US" altLang="zh-CN" sz="2800" b="1" dirty="0">
                <a:solidFill>
                  <a:schemeClr val="bg1"/>
                </a:solidFill>
                <a:latin typeface="Calibri" panose="020F0502020204030204" pitchFamily="34" charset="0"/>
                <a:ea typeface="宋体" panose="02010600030101010101" pitchFamily="2" charset="-122"/>
              </a:rPr>
              <a:t>12</a:t>
            </a:r>
            <a:r>
              <a:rPr lang="zh-CN" altLang="zh-CN" sz="2800" b="1" dirty="0">
                <a:solidFill>
                  <a:schemeClr val="bg1"/>
                </a:solidFill>
                <a:latin typeface="Calibri" panose="020F0502020204030204" pitchFamily="34" charset="0"/>
                <a:ea typeface="宋体" panose="02010600030101010101" pitchFamily="2" charset="-122"/>
              </a:rPr>
              <a:t>0万元，企业享受加计扣除比例为</a:t>
            </a:r>
            <a:r>
              <a:rPr lang="en-US" altLang="zh-CN" sz="2800" b="1" dirty="0">
                <a:solidFill>
                  <a:schemeClr val="bg1"/>
                </a:solidFill>
                <a:latin typeface="Calibri" panose="020F0502020204030204" pitchFamily="34" charset="0"/>
                <a:ea typeface="宋体" panose="02010600030101010101" pitchFamily="2" charset="-122"/>
              </a:rPr>
              <a:t>75</a:t>
            </a:r>
            <a:r>
              <a:rPr lang="zh-CN" altLang="zh-CN" sz="2800" b="1" dirty="0">
                <a:solidFill>
                  <a:schemeClr val="bg1"/>
                </a:solidFill>
                <a:latin typeface="Calibri" panose="020F0502020204030204" pitchFamily="34" charset="0"/>
                <a:ea typeface="宋体" panose="02010600030101010101" pitchFamily="2" charset="-122"/>
              </a:rPr>
              <a:t>%，</a:t>
            </a:r>
            <a:r>
              <a:rPr lang="zh-CN" altLang="zh-CN" sz="2800" b="1" dirty="0">
                <a:solidFill>
                  <a:schemeClr val="bg1"/>
                </a:solidFill>
                <a:latin typeface="Calibri" panose="020F0502020204030204" pitchFamily="34" charset="0"/>
                <a:ea typeface="宋体" panose="02010600030101010101" pitchFamily="2" charset="-122"/>
                <a:sym typeface="宋体" panose="02010600030101010101" pitchFamily="2" charset="-122"/>
              </a:rPr>
              <a:t>缴纳所得税的比例为</a:t>
            </a:r>
            <a:r>
              <a:rPr lang="zh-CN" altLang="zh-CN" sz="2800" b="1" dirty="0">
                <a:solidFill>
                  <a:schemeClr val="bg1"/>
                </a:solidFill>
                <a:latin typeface="Calibri" panose="020F0502020204030204" pitchFamily="34" charset="0"/>
                <a:ea typeface="宋体" panose="02010600030101010101" pitchFamily="2" charset="-122"/>
              </a:rPr>
              <a:t>25%，那么企业研究开发费用加计扣除减免税为</a:t>
            </a:r>
            <a:r>
              <a:rPr lang="en-US" altLang="zh-CN" sz="2800" b="1" dirty="0">
                <a:solidFill>
                  <a:schemeClr val="bg1"/>
                </a:solidFill>
                <a:latin typeface="Calibri" panose="020F0502020204030204" pitchFamily="34" charset="0"/>
                <a:ea typeface="宋体" panose="02010600030101010101" pitchFamily="2" charset="-122"/>
              </a:rPr>
              <a:t>120*75%*25%=22.5</a:t>
            </a:r>
            <a:r>
              <a:rPr lang="zh-CN" altLang="zh-CN" sz="2800" b="1" dirty="0">
                <a:solidFill>
                  <a:schemeClr val="bg1"/>
                </a:solidFill>
                <a:latin typeface="Calibri" panose="020F0502020204030204" pitchFamily="34" charset="0"/>
                <a:ea typeface="宋体" panose="02010600030101010101" pitchFamily="2" charset="-122"/>
              </a:rPr>
              <a:t>万元。</a:t>
            </a:r>
            <a:endParaRPr lang="zh-CN" altLang="zh-CN" sz="2800" b="1" dirty="0">
              <a:solidFill>
                <a:schemeClr val="bg1"/>
              </a:solidFill>
              <a:latin typeface="Calibri" panose="020F0502020204030204" pitchFamily="34" charset="0"/>
              <a:ea typeface="宋体" panose="02010600030101010101" pitchFamily="2" charset="-122"/>
            </a:endParaRPr>
          </a:p>
          <a:p>
            <a:pPr marL="342900" eaLnBrk="0" hangingPunct="0">
              <a:lnSpc>
                <a:spcPct val="150000"/>
              </a:lnSpc>
            </a:pPr>
            <a:r>
              <a:rPr lang="zh-CN" altLang="zh-CN" sz="2400" b="1" dirty="0">
                <a:solidFill>
                  <a:schemeClr val="bg1"/>
                </a:solidFill>
                <a:latin typeface="Calibri" panose="020F0502020204030204" pitchFamily="34" charset="0"/>
                <a:ea typeface="宋体" panose="02010600030101010101" pitchFamily="2" charset="-122"/>
              </a:rPr>
              <a:t> </a:t>
            </a:r>
            <a:endParaRPr lang="zh-CN" altLang="zh-CN" sz="2400" b="1" dirty="0">
              <a:solidFill>
                <a:schemeClr val="bg1"/>
              </a:solidFill>
              <a:latin typeface="Calibri" panose="020F0502020204030204" pitchFamily="34" charset="0"/>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1235075" y="4991735"/>
            <a:ext cx="6283325" cy="1577340"/>
          </a:xfrm>
          <a:prstGeom prst="rect">
            <a:avLst/>
          </a:prstGeom>
        </p:spPr>
      </p:pic>
      <p:sp>
        <p:nvSpPr>
          <p:cNvPr id="3" name="文本框 2"/>
          <p:cNvSpPr txBox="1"/>
          <p:nvPr/>
        </p:nvSpPr>
        <p:spPr>
          <a:xfrm>
            <a:off x="6875145" y="5721350"/>
            <a:ext cx="767080" cy="368300"/>
          </a:xfrm>
          <a:prstGeom prst="rect">
            <a:avLst/>
          </a:prstGeom>
          <a:noFill/>
        </p:spPr>
        <p:txBody>
          <a:bodyPr wrap="square" rtlCol="0">
            <a:spAutoFit/>
          </a:bodyPr>
          <a:p>
            <a:r>
              <a:rPr lang="en-US" altLang="zh-CN" sz="1800">
                <a:solidFill>
                  <a:srgbClr val="FF0000"/>
                </a:solidFill>
              </a:rPr>
              <a:t>225</a:t>
            </a:r>
            <a:endParaRPr lang="en-US" altLang="zh-CN" sz="1800">
              <a:solidFill>
                <a:srgbClr val="FF0000"/>
              </a:solidFill>
            </a:endParaRPr>
          </a:p>
        </p:txBody>
      </p:sp>
      <p:cxnSp>
        <p:nvCxnSpPr>
          <p:cNvPr id="6" name="直接连接符 5"/>
          <p:cNvCxnSpPr/>
          <p:nvPr/>
        </p:nvCxnSpPr>
        <p:spPr>
          <a:xfrm>
            <a:off x="1569085" y="6089650"/>
            <a:ext cx="3187065" cy="0"/>
          </a:xfrm>
          <a:prstGeom prst="line">
            <a:avLst/>
          </a:prstGeom>
          <a:noFill/>
          <a:ln w="34925">
            <a:solidFill>
              <a:srgbClr val="FF0000"/>
            </a:solidFill>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文本框 1"/>
          <p:cNvSpPr txBox="1"/>
          <p:nvPr/>
        </p:nvSpPr>
        <p:spPr>
          <a:xfrm>
            <a:off x="1077595" y="1031875"/>
            <a:ext cx="7792085" cy="3538220"/>
          </a:xfrm>
          <a:prstGeom prst="rect">
            <a:avLst/>
          </a:prstGeom>
          <a:noFill/>
          <a:ln w="9525">
            <a:noFill/>
          </a:ln>
        </p:spPr>
        <p:txBody>
          <a:bodyPr wrap="square" anchor="t">
            <a:spAutoFit/>
          </a:bodyPr>
          <a:p>
            <a:r>
              <a:rPr lang="zh-CN" altLang="en-US" sz="3200">
                <a:solidFill>
                  <a:schemeClr val="bg1"/>
                </a:solidFill>
                <a:latin typeface="Arial" panose="020B0604020202020204" pitchFamily="34" charset="0"/>
                <a:ea typeface="宋体" panose="02010600030101010101" pitchFamily="2" charset="-122"/>
              </a:rPr>
              <a:t>某企业为高新技术企业，因高企所得税税率为15%，普通企业所得税税率为</a:t>
            </a:r>
            <a:r>
              <a:rPr lang="en-US" altLang="zh-CN" sz="3200">
                <a:solidFill>
                  <a:schemeClr val="bg1"/>
                </a:solidFill>
                <a:latin typeface="Arial" panose="020B0604020202020204" pitchFamily="34" charset="0"/>
                <a:ea typeface="宋体" panose="02010600030101010101" pitchFamily="2" charset="-122"/>
              </a:rPr>
              <a:t>25</a:t>
            </a:r>
            <a:r>
              <a:rPr lang="zh-CN" altLang="en-US" sz="3200">
                <a:solidFill>
                  <a:schemeClr val="bg1"/>
                </a:solidFill>
                <a:latin typeface="Arial" panose="020B0604020202020204" pitchFamily="34" charset="0"/>
                <a:ea typeface="宋体" panose="02010600030101010101" pitchFamily="2" charset="-122"/>
              </a:rPr>
              <a:t>%，那么计算高新技术企业减免税应按</a:t>
            </a:r>
            <a:r>
              <a:rPr lang="en-US" altLang="zh-CN" sz="3200">
                <a:solidFill>
                  <a:schemeClr val="bg1"/>
                </a:solidFill>
                <a:latin typeface="Arial" panose="020B0604020202020204" pitchFamily="34" charset="0"/>
                <a:ea typeface="宋体" panose="02010600030101010101" pitchFamily="2" charset="-122"/>
              </a:rPr>
              <a:t>“</a:t>
            </a:r>
            <a:r>
              <a:rPr lang="zh-CN" altLang="en-US" sz="3200">
                <a:solidFill>
                  <a:schemeClr val="bg1"/>
                </a:solidFill>
                <a:latin typeface="Arial" panose="020B0604020202020204" pitchFamily="34" charset="0"/>
                <a:ea typeface="宋体" panose="02010600030101010101" pitchFamily="2" charset="-122"/>
              </a:rPr>
              <a:t>25%计算所得税款－按15%计算的所得税款</a:t>
            </a:r>
            <a:r>
              <a:rPr lang="en-US" altLang="zh-CN" sz="3200">
                <a:solidFill>
                  <a:schemeClr val="bg1"/>
                </a:solidFill>
                <a:latin typeface="Arial" panose="020B0604020202020204" pitchFamily="34" charset="0"/>
                <a:ea typeface="宋体" panose="02010600030101010101" pitchFamily="2" charset="-122"/>
              </a:rPr>
              <a:t>”</a:t>
            </a:r>
            <a:r>
              <a:rPr lang="zh-CN" altLang="en-US" sz="3200">
                <a:solidFill>
                  <a:schemeClr val="bg1"/>
                </a:solidFill>
                <a:latin typeface="Arial" panose="020B0604020202020204" pitchFamily="34" charset="0"/>
                <a:ea typeface="宋体" panose="02010600030101010101" pitchFamily="2" charset="-122"/>
              </a:rPr>
              <a:t>进行计算。</a:t>
            </a:r>
            <a:endParaRPr lang="zh-CN" altLang="en-US" sz="3200">
              <a:solidFill>
                <a:schemeClr val="bg1"/>
              </a:solidFill>
              <a:latin typeface="Arial" panose="020B0604020202020204" pitchFamily="34" charset="0"/>
              <a:ea typeface="宋体" panose="02010600030101010101" pitchFamily="2" charset="-122"/>
            </a:endParaRPr>
          </a:p>
          <a:p>
            <a:r>
              <a:rPr lang="zh-CN" altLang="en-US" sz="3200">
                <a:solidFill>
                  <a:schemeClr val="bg1"/>
                </a:solidFill>
                <a:latin typeface="Arial" panose="020B0604020202020204" pitchFamily="34" charset="0"/>
                <a:ea typeface="宋体" panose="02010600030101010101" pitchFamily="2" charset="-122"/>
              </a:rPr>
              <a:t>若该企业应纳税所得额</a:t>
            </a:r>
            <a:r>
              <a:rPr lang="en-US" altLang="zh-CN" sz="3200">
                <a:solidFill>
                  <a:schemeClr val="bg1"/>
                </a:solidFill>
                <a:latin typeface="Arial" panose="020B0604020202020204" pitchFamily="34" charset="0"/>
                <a:ea typeface="宋体" panose="02010600030101010101" pitchFamily="2" charset="-122"/>
              </a:rPr>
              <a:t>100</a:t>
            </a:r>
            <a:r>
              <a:rPr lang="zh-CN" altLang="en-US" sz="3200">
                <a:solidFill>
                  <a:schemeClr val="bg1"/>
                </a:solidFill>
                <a:latin typeface="Arial" panose="020B0604020202020204" pitchFamily="34" charset="0"/>
                <a:ea typeface="宋体" panose="02010600030101010101" pitchFamily="2" charset="-122"/>
              </a:rPr>
              <a:t>万，则高新技术企业减免税为</a:t>
            </a:r>
            <a:r>
              <a:rPr lang="en-US" altLang="zh-CN" sz="3200">
                <a:solidFill>
                  <a:schemeClr val="bg1"/>
                </a:solidFill>
                <a:latin typeface="Arial" panose="020B0604020202020204" pitchFamily="34" charset="0"/>
                <a:ea typeface="宋体" panose="02010600030101010101" pitchFamily="2" charset="-122"/>
              </a:rPr>
              <a:t>100*25%-100*15%=10</a:t>
            </a:r>
            <a:r>
              <a:rPr lang="zh-CN" altLang="en-US" sz="3200">
                <a:solidFill>
                  <a:schemeClr val="bg1"/>
                </a:solidFill>
                <a:latin typeface="Arial" panose="020B0604020202020204" pitchFamily="34" charset="0"/>
                <a:ea typeface="宋体" panose="02010600030101010101" pitchFamily="2" charset="-122"/>
              </a:rPr>
              <a:t>万</a:t>
            </a:r>
            <a:endParaRPr lang="zh-CN" altLang="en-US" sz="3200">
              <a:solidFill>
                <a:schemeClr val="bg1"/>
              </a:solidFill>
              <a:latin typeface="Arial" panose="020B0604020202020204" pitchFamily="34" charset="0"/>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1250315" y="5149215"/>
            <a:ext cx="6283325" cy="1577340"/>
          </a:xfrm>
          <a:prstGeom prst="rect">
            <a:avLst/>
          </a:prstGeom>
        </p:spPr>
      </p:pic>
      <p:cxnSp>
        <p:nvCxnSpPr>
          <p:cNvPr id="6" name="直接连接符 5"/>
          <p:cNvCxnSpPr/>
          <p:nvPr/>
        </p:nvCxnSpPr>
        <p:spPr>
          <a:xfrm>
            <a:off x="1584325" y="6584950"/>
            <a:ext cx="2266950" cy="0"/>
          </a:xfrm>
          <a:prstGeom prst="line">
            <a:avLst/>
          </a:prstGeom>
          <a:noFill/>
          <a:ln w="34925">
            <a:solidFill>
              <a:srgbClr val="FF0000"/>
            </a:solidFill>
          </a:ln>
        </p:spPr>
      </p:cxnSp>
      <p:sp>
        <p:nvSpPr>
          <p:cNvPr id="3" name="文本框 2"/>
          <p:cNvSpPr txBox="1"/>
          <p:nvPr/>
        </p:nvSpPr>
        <p:spPr>
          <a:xfrm>
            <a:off x="6936740" y="6216650"/>
            <a:ext cx="767080" cy="368300"/>
          </a:xfrm>
          <a:prstGeom prst="rect">
            <a:avLst/>
          </a:prstGeom>
          <a:noFill/>
        </p:spPr>
        <p:txBody>
          <a:bodyPr wrap="square" rtlCol="0">
            <a:spAutoFit/>
          </a:bodyPr>
          <a:p>
            <a:r>
              <a:rPr lang="en-US" altLang="zh-CN" sz="1800">
                <a:solidFill>
                  <a:srgbClr val="FF0000"/>
                </a:solidFill>
              </a:rPr>
              <a:t>100</a:t>
            </a:r>
            <a:endParaRPr lang="en-US" altLang="zh-CN" sz="1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49LM@W(GY{S[[F`WBSF525"/>
          <p:cNvPicPr>
            <a:picLocks noChangeAspect="1"/>
          </p:cNvPicPr>
          <p:nvPr/>
        </p:nvPicPr>
        <p:blipFill>
          <a:blip r:embed="rId1"/>
          <a:stretch>
            <a:fillRect/>
          </a:stretch>
        </p:blipFill>
        <p:spPr>
          <a:xfrm>
            <a:off x="1131570" y="1032510"/>
            <a:ext cx="6613525" cy="3152140"/>
          </a:xfrm>
          <a:prstGeom prst="rect">
            <a:avLst/>
          </a:prstGeom>
        </p:spPr>
      </p:pic>
      <p:cxnSp>
        <p:nvCxnSpPr>
          <p:cNvPr id="5" name="直接连接符 4"/>
          <p:cNvCxnSpPr/>
          <p:nvPr/>
        </p:nvCxnSpPr>
        <p:spPr>
          <a:xfrm>
            <a:off x="1358900" y="1899285"/>
            <a:ext cx="1758950"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358900" y="2369185"/>
            <a:ext cx="2559050"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358900" y="3712210"/>
            <a:ext cx="2559050"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358900" y="4080828"/>
            <a:ext cx="2740025"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
        <p:nvSpPr>
          <p:cNvPr id="37894" name="TextBox 11"/>
          <p:cNvSpPr txBox="1"/>
          <p:nvPr/>
        </p:nvSpPr>
        <p:spPr>
          <a:xfrm>
            <a:off x="1131570" y="4532630"/>
            <a:ext cx="7472680" cy="1076325"/>
          </a:xfrm>
          <a:prstGeom prst="rect">
            <a:avLst/>
          </a:prstGeom>
          <a:noFill/>
          <a:ln w="9525">
            <a:noFill/>
          </a:ln>
        </p:spPr>
        <p:txBody>
          <a:bodyPr wrap="square" anchor="t">
            <a:spAutoFit/>
          </a:bodyPr>
          <a:p>
            <a:r>
              <a:rPr lang="zh-CN" altLang="en-US" sz="3200" dirty="0">
                <a:solidFill>
                  <a:srgbClr val="FFFF00"/>
                </a:solidFill>
                <a:latin typeface="Arial" panose="020B0604020202020204" pitchFamily="34" charset="0"/>
                <a:ea typeface="宋体" panose="02010600030101010101" pitchFamily="2" charset="-122"/>
              </a:rPr>
              <a:t>若存在研发机构，则人员、费用期末仪器和设备原价一般大于</a:t>
            </a:r>
            <a:r>
              <a:rPr lang="en-US" altLang="zh-CN" sz="3200" dirty="0">
                <a:solidFill>
                  <a:srgbClr val="FFFF00"/>
                </a:solidFill>
                <a:latin typeface="Arial" panose="020B0604020202020204" pitchFamily="34" charset="0"/>
                <a:ea typeface="宋体" panose="02010600030101010101" pitchFamily="2" charset="-122"/>
              </a:rPr>
              <a:t>0</a:t>
            </a:r>
            <a:endParaRPr lang="zh-CN" altLang="en-US" sz="3200" dirty="0">
              <a:solidFill>
                <a:srgbClr val="FFFF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3"/>
          <p:cNvSpPr txBox="1"/>
          <p:nvPr/>
        </p:nvSpPr>
        <p:spPr>
          <a:xfrm>
            <a:off x="1054100" y="1368425"/>
            <a:ext cx="8083550" cy="4525963"/>
          </a:xfrm>
          <a:prstGeom prst="rect">
            <a:avLst/>
          </a:prstGeom>
          <a:noFill/>
          <a:ln w="9525">
            <a:noFill/>
          </a:ln>
        </p:spPr>
        <p:txBody>
          <a:bodyPr/>
          <a:p>
            <a:pPr>
              <a:lnSpc>
                <a:spcPts val="6000"/>
              </a:lnSpc>
              <a:spcBef>
                <a:spcPts val="1000"/>
              </a:spcBef>
              <a:buFont typeface="Arial" panose="020B0604020202020204" pitchFamily="34" charset="0"/>
            </a:pPr>
            <a:r>
              <a:rPr lang="en-US" altLang="zh-CN" sz="3000" b="1">
                <a:solidFill>
                  <a:schemeClr val="bg1"/>
                </a:solidFill>
                <a:latin typeface="Calibri" panose="020F0502020204030204" pitchFamily="34" charset="0"/>
              </a:rPr>
              <a:t>2.</a:t>
            </a:r>
            <a:r>
              <a:rPr lang="zh-CN" altLang="zh-CN" sz="3000" b="1" dirty="0">
                <a:solidFill>
                  <a:schemeClr val="bg1"/>
                </a:solidFill>
                <a:latin typeface="Calibri" panose="020F0502020204030204" pitchFamily="34" charset="0"/>
              </a:rPr>
              <a:t>《企业研究开发活动及相关情况》</a:t>
            </a:r>
            <a:r>
              <a:rPr lang="zh-CN" altLang="zh-CN" sz="2400" b="1" dirty="0">
                <a:solidFill>
                  <a:schemeClr val="bg1"/>
                </a:solidFill>
                <a:latin typeface="Calibri" panose="020F0502020204030204" pitchFamily="34" charset="0"/>
              </a:rPr>
              <a:t>（</a:t>
            </a:r>
            <a:r>
              <a:rPr lang="en-US" altLang="zh-CN" sz="2400" b="1">
                <a:solidFill>
                  <a:schemeClr val="bg1"/>
                </a:solidFill>
                <a:latin typeface="Calibri" panose="020F0502020204030204" pitchFamily="34" charset="0"/>
              </a:rPr>
              <a:t>107-2</a:t>
            </a:r>
            <a:r>
              <a:rPr lang="zh-CN" altLang="zh-CN" sz="2400" b="1" dirty="0">
                <a:solidFill>
                  <a:schemeClr val="bg1"/>
                </a:solidFill>
                <a:latin typeface="Calibri" panose="020F0502020204030204" pitchFamily="34" charset="0"/>
              </a:rPr>
              <a:t>表） </a:t>
            </a:r>
            <a:r>
              <a:rPr lang="en-US" altLang="zh-CN" sz="2400" b="1">
                <a:solidFill>
                  <a:schemeClr val="bg1"/>
                </a:solidFill>
                <a:latin typeface="Calibri" panose="020F0502020204030204" pitchFamily="34" charset="0"/>
              </a:rPr>
              <a:t>    </a:t>
            </a:r>
            <a:endParaRPr lang="en-US" altLang="zh-CN" sz="2400" b="1">
              <a:solidFill>
                <a:schemeClr val="bg1"/>
              </a:solidFill>
              <a:latin typeface="Calibri" panose="020F0502020204030204" pitchFamily="34" charset="0"/>
            </a:endParaRPr>
          </a:p>
          <a:p>
            <a:pPr>
              <a:lnSpc>
                <a:spcPts val="6000"/>
              </a:lnSpc>
              <a:spcBef>
                <a:spcPts val="1000"/>
              </a:spcBef>
              <a:buFont typeface="Arial" panose="020B0604020202020204" pitchFamily="34" charset="0"/>
            </a:pPr>
            <a:r>
              <a:rPr lang="en-US" altLang="zh-CN" sz="3000" b="1">
                <a:solidFill>
                  <a:schemeClr val="bg1"/>
                </a:solidFill>
                <a:latin typeface="Calibri" panose="020F0502020204030204" pitchFamily="34" charset="0"/>
              </a:rPr>
              <a:t>       </a:t>
            </a:r>
            <a:r>
              <a:rPr lang="zh-CN" altLang="zh-CN" sz="3000" b="1" dirty="0">
                <a:solidFill>
                  <a:schemeClr val="bg1"/>
                </a:solidFill>
                <a:latin typeface="Calibri" panose="020F0502020204030204" pitchFamily="34" charset="0"/>
              </a:rPr>
              <a:t>研究开发</a:t>
            </a:r>
            <a:r>
              <a:rPr lang="zh-CN" altLang="en-US" sz="3000" b="1" dirty="0">
                <a:solidFill>
                  <a:srgbClr val="FFFF00"/>
                </a:solidFill>
                <a:latin typeface="Calibri" panose="020F0502020204030204" pitchFamily="34" charset="0"/>
              </a:rPr>
              <a:t>人员、费用</a:t>
            </a:r>
            <a:r>
              <a:rPr lang="zh-CN" altLang="zh-CN" sz="3000" b="1" dirty="0">
                <a:solidFill>
                  <a:schemeClr val="bg1"/>
                </a:solidFill>
                <a:latin typeface="Calibri" panose="020F0502020204030204" pitchFamily="34" charset="0"/>
              </a:rPr>
              <a:t>情况</a:t>
            </a:r>
            <a:endParaRPr lang="en-US" altLang="zh-CN" sz="3000" b="1">
              <a:solidFill>
                <a:schemeClr val="bg1"/>
              </a:solidFill>
              <a:latin typeface="Calibri" panose="020F0502020204030204" pitchFamily="34" charset="0"/>
            </a:endParaRPr>
          </a:p>
          <a:p>
            <a:pPr>
              <a:lnSpc>
                <a:spcPts val="6000"/>
              </a:lnSpc>
              <a:spcBef>
                <a:spcPts val="1000"/>
              </a:spcBef>
              <a:buFont typeface="Arial" panose="020B0604020202020204" pitchFamily="34" charset="0"/>
            </a:pPr>
            <a:r>
              <a:rPr lang="en-US" altLang="zh-CN" sz="3000" b="1">
                <a:solidFill>
                  <a:schemeClr val="bg1"/>
                </a:solidFill>
                <a:latin typeface="Calibri" panose="020F0502020204030204" pitchFamily="34" charset="0"/>
              </a:rPr>
              <a:t>       </a:t>
            </a:r>
            <a:r>
              <a:rPr lang="zh-CN" altLang="zh-CN" sz="3000" b="1" dirty="0">
                <a:solidFill>
                  <a:schemeClr val="bg1"/>
                </a:solidFill>
                <a:latin typeface="Calibri" panose="020F0502020204030204" pitchFamily="34" charset="0"/>
              </a:rPr>
              <a:t>研究开发</a:t>
            </a:r>
            <a:r>
              <a:rPr lang="zh-CN" altLang="en-US" sz="3000" b="1" dirty="0">
                <a:solidFill>
                  <a:srgbClr val="FFFF00"/>
                </a:solidFill>
                <a:latin typeface="Calibri" panose="020F0502020204030204" pitchFamily="34" charset="0"/>
              </a:rPr>
              <a:t>资产、政府政策落实</a:t>
            </a:r>
            <a:r>
              <a:rPr lang="zh-CN" altLang="zh-CN" sz="3000" b="1" dirty="0">
                <a:solidFill>
                  <a:schemeClr val="bg1"/>
                </a:solidFill>
                <a:latin typeface="Calibri" panose="020F0502020204030204" pitchFamily="34" charset="0"/>
              </a:rPr>
              <a:t>情况</a:t>
            </a:r>
            <a:endParaRPr lang="en-US" altLang="zh-CN" sz="3000" b="1">
              <a:solidFill>
                <a:schemeClr val="bg1"/>
              </a:solidFill>
              <a:latin typeface="Calibri" panose="020F0502020204030204" pitchFamily="34" charset="0"/>
            </a:endParaRPr>
          </a:p>
          <a:p>
            <a:pPr>
              <a:lnSpc>
                <a:spcPts val="6000"/>
              </a:lnSpc>
              <a:spcBef>
                <a:spcPts val="1000"/>
              </a:spcBef>
              <a:buFont typeface="Arial" panose="020B0604020202020204" pitchFamily="34" charset="0"/>
            </a:pPr>
            <a:r>
              <a:rPr lang="en-US" altLang="zh-CN" sz="3000" b="1">
                <a:solidFill>
                  <a:schemeClr val="bg1"/>
                </a:solidFill>
                <a:latin typeface="Calibri" panose="020F0502020204030204" pitchFamily="34" charset="0"/>
              </a:rPr>
              <a:t>       </a:t>
            </a:r>
            <a:r>
              <a:rPr lang="zh-CN" altLang="zh-CN" sz="3000" b="1" dirty="0">
                <a:solidFill>
                  <a:schemeClr val="bg1"/>
                </a:solidFill>
                <a:latin typeface="Calibri" panose="020F0502020204030204" pitchFamily="34" charset="0"/>
              </a:rPr>
              <a:t>研究开发</a:t>
            </a:r>
            <a:r>
              <a:rPr lang="zh-CN" altLang="zh-CN" sz="3000" b="1" dirty="0">
                <a:solidFill>
                  <a:srgbClr val="FFFF00"/>
                </a:solidFill>
                <a:latin typeface="Calibri" panose="020F0502020204030204" pitchFamily="34" charset="0"/>
              </a:rPr>
              <a:t>机构</a:t>
            </a:r>
            <a:r>
              <a:rPr lang="zh-CN" altLang="zh-CN" sz="3000" b="1" dirty="0">
                <a:solidFill>
                  <a:schemeClr val="bg1"/>
                </a:solidFill>
                <a:latin typeface="Calibri" panose="020F0502020204030204" pitchFamily="34" charset="0"/>
              </a:rPr>
              <a:t>、</a:t>
            </a:r>
            <a:r>
              <a:rPr lang="zh-CN" altLang="en-US" sz="3000" b="1" dirty="0">
                <a:solidFill>
                  <a:srgbClr val="FFFF00"/>
                </a:solidFill>
                <a:latin typeface="Calibri" panose="020F0502020204030204" pitchFamily="34" charset="0"/>
              </a:rPr>
              <a:t>产出、其他</a:t>
            </a:r>
            <a:r>
              <a:rPr lang="zh-CN" altLang="zh-CN" sz="3000" b="1" dirty="0">
                <a:solidFill>
                  <a:schemeClr val="bg1"/>
                </a:solidFill>
                <a:latin typeface="Calibri" panose="020F0502020204030204" pitchFamily="34" charset="0"/>
              </a:rPr>
              <a:t>情况</a:t>
            </a:r>
            <a:endParaRPr lang="zh-CN" altLang="en-US" sz="3000" b="1" dirty="0">
              <a:solidFill>
                <a:schemeClr val="bg1"/>
              </a:solidFill>
              <a:latin typeface="Calibri" panose="020F0502020204030204"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9SUP4I7LZCAG]2JG3Z[]CMB"/>
          <p:cNvPicPr>
            <a:picLocks noChangeAspect="1"/>
          </p:cNvPicPr>
          <p:nvPr/>
        </p:nvPicPr>
        <p:blipFill>
          <a:blip r:embed="rId1"/>
          <a:stretch>
            <a:fillRect/>
          </a:stretch>
        </p:blipFill>
        <p:spPr>
          <a:xfrm>
            <a:off x="1102995" y="37465"/>
            <a:ext cx="5556885" cy="5607050"/>
          </a:xfrm>
          <a:prstGeom prst="rect">
            <a:avLst/>
          </a:prstGeom>
        </p:spPr>
      </p:pic>
      <p:sp>
        <p:nvSpPr>
          <p:cNvPr id="6" name="椭圆 5"/>
          <p:cNvSpPr/>
          <p:nvPr/>
        </p:nvSpPr>
        <p:spPr>
          <a:xfrm>
            <a:off x="1336040" y="3399155"/>
            <a:ext cx="433388" cy="433388"/>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8915" name="TextBox 6"/>
          <p:cNvSpPr txBox="1"/>
          <p:nvPr/>
        </p:nvSpPr>
        <p:spPr>
          <a:xfrm>
            <a:off x="1102995" y="5876925"/>
            <a:ext cx="7452995" cy="583565"/>
          </a:xfrm>
          <a:prstGeom prst="rect">
            <a:avLst/>
          </a:prstGeom>
          <a:noFill/>
          <a:ln w="9525">
            <a:noFill/>
          </a:ln>
        </p:spPr>
        <p:txBody>
          <a:bodyPr wrap="square" anchor="t">
            <a:spAutoFit/>
          </a:bodyPr>
          <a:p>
            <a:r>
              <a:rPr lang="zh-CN" altLang="en-US" sz="3200" dirty="0">
                <a:solidFill>
                  <a:srgbClr val="FFFF00"/>
                </a:solidFill>
                <a:latin typeface="Arial" panose="020B0604020202020204" pitchFamily="34" charset="0"/>
                <a:ea typeface="宋体" panose="02010600030101010101" pitchFamily="2" charset="-122"/>
              </a:rPr>
              <a:t>带“</a:t>
            </a:r>
            <a:r>
              <a:rPr lang="en-US" altLang="zh-CN" sz="3200" dirty="0">
                <a:solidFill>
                  <a:srgbClr val="FFFF00"/>
                </a:solidFill>
                <a:latin typeface="Arial" panose="020B0604020202020204" pitchFamily="34" charset="0"/>
                <a:ea typeface="宋体" panose="02010600030101010101" pitchFamily="2" charset="-122"/>
              </a:rPr>
              <a:t>※</a:t>
            </a:r>
            <a:r>
              <a:rPr lang="zh-CN" altLang="en-US" sz="3200" dirty="0">
                <a:solidFill>
                  <a:srgbClr val="FFFF00"/>
                </a:solidFill>
                <a:latin typeface="Arial" panose="020B0604020202020204" pitchFamily="34" charset="0"/>
                <a:ea typeface="宋体" panose="02010600030101010101" pitchFamily="2" charset="-122"/>
              </a:rPr>
              <a:t>”指标限工业企业填报</a:t>
            </a:r>
            <a:endParaRPr lang="zh-CN" altLang="en-US" sz="3200" dirty="0">
              <a:solidFill>
                <a:srgbClr val="FFFF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WUYM4J}XS6{E0SE_GW7_DHK"/>
          <p:cNvPicPr>
            <a:picLocks noChangeAspect="1"/>
          </p:cNvPicPr>
          <p:nvPr/>
        </p:nvPicPr>
        <p:blipFill>
          <a:blip r:embed="rId1"/>
          <a:stretch>
            <a:fillRect/>
          </a:stretch>
        </p:blipFill>
        <p:spPr>
          <a:xfrm>
            <a:off x="1077595" y="1113790"/>
            <a:ext cx="6017260" cy="3188970"/>
          </a:xfrm>
          <a:prstGeom prst="rect">
            <a:avLst/>
          </a:prstGeom>
        </p:spPr>
      </p:pic>
      <p:pic>
        <p:nvPicPr>
          <p:cNvPr id="3" name="图片 2" descr="[$3Z7UBTF_RCVC%P[H~H`G0"/>
          <p:cNvPicPr>
            <a:picLocks noChangeAspect="1"/>
          </p:cNvPicPr>
          <p:nvPr/>
        </p:nvPicPr>
        <p:blipFill>
          <a:blip r:embed="rId2"/>
          <a:stretch>
            <a:fillRect/>
          </a:stretch>
        </p:blipFill>
        <p:spPr>
          <a:xfrm>
            <a:off x="1077595" y="4952365"/>
            <a:ext cx="7926070" cy="767080"/>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1"/>
          <p:cNvSpPr>
            <a:spLocks noGrp="1"/>
          </p:cNvSpPr>
          <p:nvPr>
            <p:ph type="title"/>
          </p:nvPr>
        </p:nvSpPr>
        <p:spPr>
          <a:xfrm>
            <a:off x="628650" y="587375"/>
            <a:ext cx="7886700" cy="1325563"/>
          </a:xfrm>
        </p:spPr>
        <p:txBody>
          <a:bodyPr vert="horz" wrap="square" lIns="91440" tIns="45720" rIns="91440" bIns="45720" anchor="ctr"/>
          <a:p>
            <a:r>
              <a:rPr lang="zh-CN" altLang="en-US" dirty="0">
                <a:solidFill>
                  <a:schemeClr val="bg1"/>
                </a:solidFill>
              </a:rPr>
              <a:t>二、填报须知</a:t>
            </a:r>
            <a:endParaRPr lang="zh-CN" altLang="en-US" dirty="0">
              <a:solidFill>
                <a:schemeClr val="bg1"/>
              </a:solidFill>
            </a:endParaRPr>
          </a:p>
        </p:txBody>
      </p:sp>
      <p:sp>
        <p:nvSpPr>
          <p:cNvPr id="51202" name="内容占位符 2"/>
          <p:cNvSpPr>
            <a:spLocks noGrp="1"/>
          </p:cNvSpPr>
          <p:nvPr>
            <p:ph idx="1"/>
          </p:nvPr>
        </p:nvSpPr>
        <p:spPr>
          <a:xfrm>
            <a:off x="1071245" y="1692275"/>
            <a:ext cx="7758430" cy="4351655"/>
          </a:xfrm>
        </p:spPr>
        <p:txBody>
          <a:bodyPr vert="horz" wrap="square" lIns="91440" tIns="45720" rIns="91440" bIns="45720" anchor="t"/>
          <a:p>
            <a:pPr marL="0" indent="0">
              <a:buNone/>
            </a:pPr>
            <a:r>
              <a:rPr lang="zh-CN" altLang="en-US" sz="3600" dirty="0">
                <a:solidFill>
                  <a:schemeClr val="bg1"/>
                </a:solidFill>
              </a:rPr>
              <a:t>（一）上报时间：</a:t>
            </a:r>
            <a:endParaRPr lang="zh-CN" altLang="en-US" sz="3600" dirty="0">
              <a:solidFill>
                <a:schemeClr val="bg1"/>
              </a:solidFill>
            </a:endParaRPr>
          </a:p>
          <a:p>
            <a:pPr marL="0" indent="0">
              <a:buNone/>
            </a:pPr>
            <a:r>
              <a:rPr lang="en-US" altLang="zh-CN" sz="3600" dirty="0">
                <a:solidFill>
                  <a:schemeClr val="bg1"/>
                </a:solidFill>
              </a:rPr>
              <a:t>1</a:t>
            </a:r>
            <a:r>
              <a:rPr lang="zh-CN" altLang="en-US" sz="3600" dirty="0">
                <a:solidFill>
                  <a:schemeClr val="bg1"/>
                </a:solidFill>
              </a:rPr>
              <a:t>月</a:t>
            </a:r>
            <a:r>
              <a:rPr lang="en-US" altLang="zh-CN" sz="3600" dirty="0">
                <a:solidFill>
                  <a:schemeClr val="bg1"/>
                </a:solidFill>
              </a:rPr>
              <a:t>20</a:t>
            </a:r>
            <a:r>
              <a:rPr lang="zh-CN" altLang="en-US" sz="3600" dirty="0">
                <a:solidFill>
                  <a:schemeClr val="bg1"/>
                </a:solidFill>
              </a:rPr>
              <a:t>日至</a:t>
            </a:r>
            <a:r>
              <a:rPr lang="en-US" altLang="zh-CN" sz="3600" dirty="0">
                <a:solidFill>
                  <a:schemeClr val="bg1"/>
                </a:solidFill>
              </a:rPr>
              <a:t>3</a:t>
            </a:r>
            <a:r>
              <a:rPr lang="zh-CN" altLang="en-US" sz="3600" dirty="0">
                <a:solidFill>
                  <a:schemeClr val="bg1"/>
                </a:solidFill>
              </a:rPr>
              <a:t>月</a:t>
            </a:r>
            <a:r>
              <a:rPr lang="en-US" altLang="zh-CN" sz="3600" dirty="0">
                <a:solidFill>
                  <a:schemeClr val="bg1"/>
                </a:solidFill>
              </a:rPr>
              <a:t>10</a:t>
            </a:r>
            <a:r>
              <a:rPr lang="zh-CN" altLang="en-US" sz="3600" dirty="0">
                <a:solidFill>
                  <a:schemeClr val="bg1"/>
                </a:solidFill>
              </a:rPr>
              <a:t>日</a:t>
            </a:r>
            <a:endParaRPr lang="zh-CN" altLang="en-US" sz="3600" dirty="0">
              <a:solidFill>
                <a:schemeClr val="bg1"/>
              </a:solidFill>
            </a:endParaRPr>
          </a:p>
          <a:p>
            <a:pPr marL="0" indent="0">
              <a:buNone/>
            </a:pPr>
            <a:endParaRPr lang="zh-CN" altLang="en-US" sz="3600" dirty="0">
              <a:solidFill>
                <a:schemeClr val="bg1"/>
              </a:solidFill>
            </a:endParaRPr>
          </a:p>
          <a:p>
            <a:pPr marL="0" indent="0">
              <a:buNone/>
            </a:pPr>
            <a:r>
              <a:rPr lang="zh-CN" altLang="en-US" sz="3600" dirty="0">
                <a:solidFill>
                  <a:schemeClr val="bg1"/>
                </a:solidFill>
              </a:rPr>
              <a:t>（二）上报网址：</a:t>
            </a:r>
            <a:endParaRPr lang="zh-CN" altLang="en-US" sz="3600" dirty="0">
              <a:solidFill>
                <a:schemeClr val="bg1"/>
              </a:solidFill>
            </a:endParaRPr>
          </a:p>
          <a:p>
            <a:pPr marL="0" indent="0">
              <a:buNone/>
            </a:pPr>
            <a:r>
              <a:rPr lang="zh-CN" altLang="en-US" sz="3600" dirty="0">
                <a:solidFill>
                  <a:schemeClr val="bg1"/>
                </a:solidFill>
              </a:rPr>
              <a:t>http://lwzb.gdstats.gov.cn/bjstat_web/yyaq/loginca.jsp</a:t>
            </a:r>
            <a:endParaRPr lang="zh-CN" altLang="en-US" sz="3600" dirty="0">
              <a:solidFill>
                <a:schemeClr val="bg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1"/>
          <p:cNvSpPr>
            <a:spLocks noGrp="1"/>
          </p:cNvSpPr>
          <p:nvPr>
            <p:ph type="title"/>
          </p:nvPr>
        </p:nvSpPr>
        <p:spPr>
          <a:xfrm>
            <a:off x="628650" y="500063"/>
            <a:ext cx="7886700" cy="1325562"/>
          </a:xfrm>
        </p:spPr>
        <p:txBody>
          <a:bodyPr anchor="ctr"/>
          <a:p>
            <a:r>
              <a:rPr lang="zh-CN" altLang="en-US" sz="3600">
                <a:solidFill>
                  <a:schemeClr val="bg1"/>
                </a:solidFill>
              </a:rPr>
              <a:t>（三）填报路径：</a:t>
            </a:r>
            <a:endParaRPr lang="zh-CN" altLang="en-US" sz="3600">
              <a:solidFill>
                <a:schemeClr val="bg1"/>
              </a:solidFill>
            </a:endParaRPr>
          </a:p>
        </p:txBody>
      </p:sp>
      <p:sp>
        <p:nvSpPr>
          <p:cNvPr id="52226" name="内容占位符 2"/>
          <p:cNvSpPr>
            <a:spLocks noGrp="1"/>
          </p:cNvSpPr>
          <p:nvPr>
            <p:ph idx="1"/>
          </p:nvPr>
        </p:nvSpPr>
        <p:spPr/>
        <p:txBody>
          <a:bodyPr anchor="t"/>
          <a:p>
            <a:r>
              <a:rPr lang="zh-CN" altLang="en-US" sz="3200">
                <a:solidFill>
                  <a:schemeClr val="bg1"/>
                </a:solidFill>
              </a:rPr>
              <a:t>广州市统计局</a:t>
            </a:r>
            <a:r>
              <a:rPr lang="en-US" altLang="zh-CN" sz="3200">
                <a:solidFill>
                  <a:schemeClr val="bg1"/>
                </a:solidFill>
              </a:rPr>
              <a:t>→</a:t>
            </a:r>
            <a:r>
              <a:rPr lang="zh-CN" altLang="en-US" sz="3200">
                <a:solidFill>
                  <a:schemeClr val="bg1"/>
                </a:solidFill>
              </a:rPr>
              <a:t>全省一套表企业基层入口</a:t>
            </a:r>
            <a:endParaRPr lang="zh-CN" altLang="en-US" sz="3200">
              <a:solidFill>
                <a:schemeClr val="bg1"/>
              </a:solidFill>
            </a:endParaRPr>
          </a:p>
        </p:txBody>
      </p:sp>
      <p:pic>
        <p:nvPicPr>
          <p:cNvPr id="4" name="图片 3" descr="WH)6RFWWEN$J_X{84()C~UQ"/>
          <p:cNvPicPr>
            <a:picLocks noChangeAspect="1"/>
          </p:cNvPicPr>
          <p:nvPr/>
        </p:nvPicPr>
        <p:blipFill>
          <a:blip r:embed="rId1"/>
          <a:stretch>
            <a:fillRect/>
          </a:stretch>
        </p:blipFill>
        <p:spPr>
          <a:xfrm>
            <a:off x="1362075" y="204788"/>
            <a:ext cx="6419850" cy="64484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标题 1"/>
          <p:cNvSpPr>
            <a:spLocks noGrp="1"/>
          </p:cNvSpPr>
          <p:nvPr>
            <p:ph type="title"/>
          </p:nvPr>
        </p:nvSpPr>
        <p:spPr>
          <a:xfrm>
            <a:off x="628650" y="661988"/>
            <a:ext cx="7886700" cy="1325562"/>
          </a:xfrm>
        </p:spPr>
        <p:txBody>
          <a:bodyPr anchor="ctr"/>
          <a:p>
            <a:r>
              <a:rPr lang="zh-CN" altLang="en-US" sz="3600">
                <a:solidFill>
                  <a:schemeClr val="bg1"/>
                </a:solidFill>
              </a:rPr>
              <a:t>（四）课件下载</a:t>
            </a:r>
            <a:endParaRPr lang="zh-CN" altLang="en-US" sz="3600">
              <a:solidFill>
                <a:schemeClr val="bg1"/>
              </a:solidFill>
            </a:endParaRPr>
          </a:p>
        </p:txBody>
      </p:sp>
      <p:pic>
        <p:nvPicPr>
          <p:cNvPr id="54274" name="图片 4" descr="`2G4$6E[V{CHCWEI{H2O33R"/>
          <p:cNvPicPr>
            <a:picLocks noChangeAspect="1"/>
          </p:cNvPicPr>
          <p:nvPr/>
        </p:nvPicPr>
        <p:blipFill>
          <a:blip r:embed="rId1"/>
          <a:stretch>
            <a:fillRect/>
          </a:stretch>
        </p:blipFill>
        <p:spPr>
          <a:xfrm>
            <a:off x="-242887" y="1755775"/>
            <a:ext cx="9628187" cy="1847850"/>
          </a:xfrm>
          <a:prstGeom prst="rect">
            <a:avLst/>
          </a:prstGeom>
          <a:noFill/>
          <a:ln w="9525">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nvPr>
        </p:nvSpPr>
        <p:spPr/>
        <p:txBody>
          <a:bodyPr vert="horz" wrap="square" lIns="91440" tIns="45720" rIns="91440" bIns="45720" anchor="ctr"/>
          <a:p>
            <a:pPr eaLnBrk="1" hangingPunct="1"/>
            <a:endParaRPr lang="zh-CN" altLang="en-US" dirty="0"/>
          </a:p>
        </p:txBody>
      </p:sp>
      <p:sp>
        <p:nvSpPr>
          <p:cNvPr id="50178" name="内容占位符 2"/>
          <p:cNvSpPr>
            <a:spLocks noGrp="1"/>
          </p:cNvSpPr>
          <p:nvPr>
            <p:ph idx="1"/>
          </p:nvPr>
        </p:nvSpPr>
        <p:spPr/>
        <p:txBody>
          <a:bodyPr vert="horz" wrap="square" lIns="91440" tIns="45720" rIns="91440" bIns="45720" anchor="t"/>
          <a:p>
            <a:pPr eaLnBrk="1" hangingPunct="1"/>
            <a:endParaRPr lang="zh-CN" altLang="en-US" dirty="0"/>
          </a:p>
        </p:txBody>
      </p:sp>
      <p:sp>
        <p:nvSpPr>
          <p:cNvPr id="50179" name="Rectangle 3"/>
          <p:cNvSpPr txBox="1"/>
          <p:nvPr/>
        </p:nvSpPr>
        <p:spPr>
          <a:xfrm>
            <a:off x="438150" y="1620838"/>
            <a:ext cx="9112250" cy="4525962"/>
          </a:xfrm>
          <a:prstGeom prst="rect">
            <a:avLst/>
          </a:prstGeom>
          <a:noFill/>
          <a:ln w="9525">
            <a:noFill/>
          </a:ln>
        </p:spPr>
        <p:txBody>
          <a:bodyPr anchor="t"/>
          <a:p>
            <a:pPr marL="228600" indent="-228600">
              <a:lnSpc>
                <a:spcPct val="120000"/>
              </a:lnSpc>
              <a:spcBef>
                <a:spcPts val="1000"/>
              </a:spcBef>
              <a:buFont typeface="Arial" panose="020B0604020202020204" pitchFamily="34" charset="0"/>
              <a:buNone/>
            </a:pPr>
            <a:r>
              <a:rPr lang="en-US" altLang="zh-CN" sz="20000" dirty="0">
                <a:solidFill>
                  <a:srgbClr val="FFFF66"/>
                </a:solidFill>
                <a:latin typeface="Calibri" panose="020F0502020204030204" pitchFamily="34" charset="0"/>
                <a:ea typeface="宋体" panose="02010600030101010101" pitchFamily="2" charset="-122"/>
              </a:rPr>
              <a:t>  </a:t>
            </a:r>
            <a:r>
              <a:rPr lang="zh-CN" altLang="en-US" sz="19900" dirty="0">
                <a:solidFill>
                  <a:schemeClr val="bg1"/>
                </a:solidFill>
                <a:latin typeface="华文楷体" panose="02010600040101010101" pitchFamily="2" charset="-122"/>
                <a:ea typeface="华文楷体" panose="02010600040101010101" pitchFamily="2" charset="-122"/>
              </a:rPr>
              <a:t>谢谢！</a:t>
            </a:r>
            <a:endParaRPr lang="zh-CN" altLang="en-US" sz="19900" dirty="0">
              <a:solidFill>
                <a:schemeClr val="bg1"/>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473075" y="-63500"/>
            <a:ext cx="10088563" cy="6983413"/>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1506" name="图片 1" descr="T[U0]U)HGZOXVYC}_ST1}FL"/>
          <p:cNvPicPr>
            <a:picLocks noChangeAspect="1"/>
          </p:cNvPicPr>
          <p:nvPr/>
        </p:nvPicPr>
        <p:blipFill>
          <a:blip r:embed="rId1"/>
          <a:stretch>
            <a:fillRect/>
          </a:stretch>
        </p:blipFill>
        <p:spPr>
          <a:xfrm>
            <a:off x="1851025" y="-63500"/>
            <a:ext cx="5651500" cy="6980238"/>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Rectangle 3"/>
          <p:cNvSpPr txBox="1"/>
          <p:nvPr/>
        </p:nvSpPr>
        <p:spPr>
          <a:xfrm>
            <a:off x="1028065" y="2153285"/>
            <a:ext cx="7903210" cy="4526280"/>
          </a:xfrm>
          <a:prstGeom prst="rect">
            <a:avLst/>
          </a:prstGeom>
          <a:noFill/>
          <a:ln w="9525">
            <a:noFill/>
          </a:ln>
        </p:spPr>
        <p:txBody>
          <a:bodyPr anchor="t"/>
          <a:p>
            <a:pPr algn="ctr">
              <a:lnSpc>
                <a:spcPct val="150000"/>
              </a:lnSpc>
            </a:pPr>
            <a:r>
              <a:rPr lang="zh-CN" altLang="en-US" sz="3200" b="1" dirty="0">
                <a:solidFill>
                  <a:schemeClr val="bg1"/>
                </a:solidFill>
                <a:latin typeface="Arial" panose="020B0604020202020204" pitchFamily="34" charset="0"/>
                <a:ea typeface="宋体" panose="02010600030101010101" pitchFamily="2" charset="-122"/>
              </a:rPr>
              <a:t>研究开发</a:t>
            </a:r>
            <a:endParaRPr lang="en-US" altLang="zh-CN" sz="4000" b="1" dirty="0">
              <a:solidFill>
                <a:srgbClr val="FFFF66"/>
              </a:solidFill>
              <a:latin typeface="Arial" panose="020B0604020202020204" pitchFamily="34" charset="0"/>
              <a:ea typeface="宋体" panose="02010600030101010101" pitchFamily="2" charset="-122"/>
            </a:endParaRPr>
          </a:p>
          <a:p>
            <a:pPr>
              <a:lnSpc>
                <a:spcPct val="150000"/>
              </a:lnSpc>
            </a:pPr>
            <a:r>
              <a:rPr lang="zh-CN" altLang="en-US" sz="3200" b="1" dirty="0">
                <a:solidFill>
                  <a:schemeClr val="bg1"/>
                </a:solidFill>
                <a:latin typeface="Arial" panose="020B0604020202020204" pitchFamily="34" charset="0"/>
                <a:ea typeface="宋体" panose="02010600030101010101" pitchFamily="2" charset="-122"/>
              </a:rPr>
              <a:t>       指为增加知识存量（也包括有关人类、文化和社会的知识）以及设计已有知识的新应用而进行的创造性、系统性工作。</a:t>
            </a:r>
            <a:endParaRPr lang="zh-CN" altLang="en-US" sz="3200" b="1" dirty="0">
              <a:solidFill>
                <a:schemeClr val="bg1"/>
              </a:solidFill>
              <a:latin typeface="Arial" panose="020B0604020202020204" pitchFamily="34" charset="0"/>
              <a:ea typeface="宋体" panose="02010600030101010101" pitchFamily="2" charset="-122"/>
            </a:endParaRPr>
          </a:p>
        </p:txBody>
      </p:sp>
      <p:sp>
        <p:nvSpPr>
          <p:cNvPr id="10242" name="文本框 1"/>
          <p:cNvSpPr txBox="1"/>
          <p:nvPr/>
        </p:nvSpPr>
        <p:spPr>
          <a:xfrm>
            <a:off x="849630" y="1076325"/>
            <a:ext cx="4773613" cy="644525"/>
          </a:xfrm>
          <a:prstGeom prst="rect">
            <a:avLst/>
          </a:prstGeom>
          <a:noFill/>
          <a:ln w="9525">
            <a:noFill/>
          </a:ln>
        </p:spPr>
        <p:txBody>
          <a:bodyPr wrap="none" anchor="t">
            <a:spAutoFit/>
          </a:bodyPr>
          <a:p>
            <a:pPr algn="ctr"/>
            <a:r>
              <a:rPr lang="zh-CN" altLang="en-US" sz="3600" b="1">
                <a:solidFill>
                  <a:schemeClr val="bg1"/>
                </a:solidFill>
                <a:latin typeface="Arial" panose="020B0604020202020204" pitchFamily="34" charset="0"/>
                <a:ea typeface="宋体" panose="02010600030101010101" pitchFamily="2" charset="-122"/>
              </a:rPr>
              <a:t>（三）研究开发的定义</a:t>
            </a:r>
            <a:endParaRPr lang="zh-CN" altLang="en-US" sz="3600" b="1">
              <a:solidFill>
                <a:schemeClr val="bg1"/>
              </a:solidFill>
              <a:latin typeface="Arial" panose="020B0604020202020204" pitchFamily="34" charset="0"/>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55370" y="1100455"/>
            <a:ext cx="7391400" cy="4114800"/>
          </a:xfrm>
        </p:spPr>
        <p:txBody>
          <a:bodyPr/>
          <a:p>
            <a:pPr>
              <a:lnSpc>
                <a:spcPct val="150000"/>
              </a:lnSpc>
            </a:pPr>
            <a:r>
              <a:rPr lang="zh-CN" altLang="en-US">
                <a:solidFill>
                  <a:srgbClr val="FFFF00"/>
                </a:solidFill>
              </a:rPr>
              <a:t>根据企业相关会计准则规定</a:t>
            </a:r>
            <a:r>
              <a:rPr lang="zh-CN" altLang="en-US">
                <a:solidFill>
                  <a:schemeClr val="bg1"/>
                </a:solidFill>
              </a:rPr>
              <a:t>，研究是指为获取并理解新的科学或技术知识而进行的独创性的有计划调查。开发是指在进行商业性生产或使用前，将研究成果或其他知识应用于某项计划或设计，以生产出新的或具有实质性改进的材料、装置、产品等。</a:t>
            </a:r>
            <a:endParaRPr lang="zh-CN" altLang="en-US">
              <a:solidFill>
                <a:schemeClr val="bg1"/>
              </a:solidFill>
            </a:endParaRPr>
          </a:p>
        </p:txBody>
      </p:sp>
    </p:spTree>
  </p:cSld>
  <p:clrMapOvr>
    <a:masterClrMapping/>
  </p:clrMapOvr>
</p:sld>
</file>

<file path=ppt/tags/tag1.xml><?xml version="1.0" encoding="utf-8"?>
<p:tagLst xmlns:p="http://schemas.openxmlformats.org/presentationml/2006/main">
  <p:tag name="KSO_WM_UNIT_TABLE_BEAUTIFY" val="smartTable{da0a1b74-b401-4a42-a247-818695d6f8c9}"/>
</p:tagLst>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defRPr>
        </a:defPPr>
      </a:lstStyle>
    </a:spDef>
    <a:lnDef>
      <a:spPr bwMode="auto">
        <a:xfrm>
          <a:off x="0" y="0"/>
          <a:ext cx="1" cy="1"/>
        </a:xfrm>
        <a:custGeom>
          <a:avLst/>
          <a:gdLst/>
          <a:ahLst/>
          <a:cxnLst/>
          <a:rect l="0" t="0" r="0" b="0"/>
          <a:pathLst/>
        </a:custGeom>
        <a:noFill/>
        <a:ln>
          <a:noFill/>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4652</Words>
  <Application>WPS 演示</Application>
  <PresentationFormat>全屏显示(4:3)</PresentationFormat>
  <Paragraphs>295</Paragraphs>
  <Slides>65</Slides>
  <Notes>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65</vt:i4>
      </vt:variant>
    </vt:vector>
  </HeadingPairs>
  <TitlesOfParts>
    <vt:vector size="78" baseType="lpstr">
      <vt:lpstr>Arial</vt:lpstr>
      <vt:lpstr>宋体</vt:lpstr>
      <vt:lpstr>Wingdings</vt:lpstr>
      <vt:lpstr>Times New Roman</vt:lpstr>
      <vt:lpstr>楷体_GB2312</vt:lpstr>
      <vt:lpstr>黑体</vt:lpstr>
      <vt:lpstr>华文新魏</vt:lpstr>
      <vt:lpstr>Calibri</vt:lpstr>
      <vt:lpstr>微软雅黑</vt:lpstr>
      <vt:lpstr>Arial Unicode MS</vt:lpstr>
      <vt:lpstr>Gill Sans MT</vt:lpstr>
      <vt:lpstr>华文楷体</vt:lpstr>
      <vt:lpstr>默认设计模板</vt:lpstr>
      <vt:lpstr>PowerPoint 演示文稿</vt:lpstr>
      <vt:lpstr>培训内容</vt:lpstr>
      <vt:lpstr>一、报表说明</vt:lpstr>
      <vt:lpstr>（二）调查内容</vt:lpstr>
      <vt:lpstr>PowerPoint 演示文稿</vt:lpstr>
      <vt:lpstr>PowerPoint 演示文稿</vt:lpstr>
      <vt:lpstr>PowerPoint 演示文稿</vt:lpstr>
      <vt:lpstr>PowerPoint 演示文稿</vt:lpstr>
      <vt:lpstr>PowerPoint 演示文稿</vt:lpstr>
      <vt:lpstr>PowerPoint 演示文稿</vt:lpstr>
      <vt:lpstr>（五）重点指标解析</vt:lpstr>
      <vt:lpstr>《企业研究开发项目情况》（107-1）</vt:lpstr>
      <vt:lpstr>《企业研究开发项目情况》（107-1）</vt:lpstr>
      <vt:lpstr>《企业研究开发项目情况》（107-1）</vt:lpstr>
      <vt:lpstr>《企业研究开发项目情况》（107-1）</vt:lpstr>
      <vt:lpstr>《企业研究开发项目情况》（107-1）</vt:lpstr>
      <vt:lpstr>《企业研究开发项目情况》（107-1）</vt:lpstr>
      <vt:lpstr>《企业研究开发项目情况》（107-1）</vt:lpstr>
      <vt:lpstr>《企业研究开发项目情况》（107-1）</vt:lpstr>
      <vt:lpstr>《企业研究开发项目情况》（107-1）</vt:lpstr>
      <vt:lpstr>《企业研究开发项目情况》（107-1）</vt:lpstr>
      <vt:lpstr>PowerPoint 演示文稿</vt:lpstr>
      <vt:lpstr>PowerPoint 演示文稿</vt:lpstr>
      <vt:lpstr>《企业研究开发项目情况》（107-1）</vt:lpstr>
      <vt:lpstr>《企业研究开发项目情况》（107-1）</vt:lpstr>
      <vt:lpstr>PowerPoint 演示文稿</vt:lpstr>
      <vt:lpstr>PowerPoint 演示文稿</vt:lpstr>
      <vt:lpstr>《企业研究开发活动及相关情况》（607-2）</vt:lpstr>
      <vt:lpstr>《企业研究开发活动及相关情况》（607-2）</vt:lpstr>
      <vt:lpstr>PowerPoint 演示文稿</vt:lpstr>
      <vt:lpstr>PowerPoint 演示文稿</vt:lpstr>
      <vt:lpstr>PowerPoint 演示文稿</vt:lpstr>
      <vt:lpstr>《企业研究开发活动及相关情况》（107-2）</vt:lpstr>
      <vt:lpstr>《企业研究开发活动及相关情况》（107-2）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《企业研究开发活动及相关情况》（107-2）</vt:lpstr>
      <vt:lpstr>PowerPoint 演示文稿</vt:lpstr>
      <vt:lpstr>PowerPoint 演示文稿</vt:lpstr>
      <vt:lpstr>《企业研究开发活动及相关情况》（107-2）</vt:lpstr>
      <vt:lpstr>《企业研究开发活动及相关情况》（107-2）</vt:lpstr>
      <vt:lpstr>PowerPoint 演示文稿</vt:lpstr>
      <vt:lpstr>PowerPoint 演示文稿</vt:lpstr>
      <vt:lpstr>PowerPoint 演示文稿</vt:lpstr>
      <vt:lpstr>PowerPoint 演示文稿</vt:lpstr>
      <vt:lpstr>PowerPoint 演示文稿</vt:lpstr>
      <vt:lpstr>二、填报须知</vt:lpstr>
      <vt:lpstr>（三）填报路径：</vt:lpstr>
      <vt:lpstr>（四）课件下载</vt:lpstr>
      <vt:lpstr>PowerPoint 演示文稿</vt:lpstr>
    </vt:vector>
  </TitlesOfParts>
  <Company>广东省统计局法规处</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杨少浪(部门核稿)</dc:creator>
  <cp:lastModifiedBy>李欣棠</cp:lastModifiedBy>
  <cp:revision>177</cp:revision>
  <dcterms:created xsi:type="dcterms:W3CDTF">2007-05-28T08:14:00Z</dcterms:created>
  <dcterms:modified xsi:type="dcterms:W3CDTF">2019-12-13T01:40:52Z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2052-11.1.0.9305</vt:lpwstr>
  </property>
</Properties>
</file>